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3.xml" ContentType="application/vnd.openxmlformats-officedocument.presentationml.tags+xml"/>
  <Override PartName="/ppt/notesSlides/notesSlide8.xml" ContentType="application/vnd.openxmlformats-officedocument.presentationml.notesSlide+xml"/>
  <Override PartName="/ppt/tags/tag4.xml" ContentType="application/vnd.openxmlformats-officedocument.presentationml.tags+xml"/>
  <Override PartName="/ppt/notesSlides/notesSlide9.xml" ContentType="application/vnd.openxmlformats-officedocument.presentationml.notesSlide+xml"/>
  <Override PartName="/ppt/tags/tag5.xml" ContentType="application/vnd.openxmlformats-officedocument.presentationml.tags+xml"/>
  <Override PartName="/ppt/notesSlides/notesSlide10.xml" ContentType="application/vnd.openxmlformats-officedocument.presentationml.notesSlide+xml"/>
  <Override PartName="/ppt/tags/tag6.xml" ContentType="application/vnd.openxmlformats-officedocument.presentationml.tags+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7.xml" ContentType="application/vnd.openxmlformats-officedocument.presentationml.tags+xml"/>
  <Override PartName="/ppt/notesSlides/notesSlide12.xml" ContentType="application/vnd.openxmlformats-officedocument.presentationml.notesSlide+xml"/>
  <Override PartName="/ppt/tags/tag8.xml" ContentType="application/vnd.openxmlformats-officedocument.presentationml.tags+xml"/>
  <Override PartName="/ppt/notesSlides/notesSlide13.xml" ContentType="application/vnd.openxmlformats-officedocument.presentationml.notesSlide+xml"/>
  <Override PartName="/ppt/tags/tag9.xml" ContentType="application/vnd.openxmlformats-officedocument.presentationml.tags+xml"/>
  <Override PartName="/ppt/notesSlides/notesSlide14.xml" ContentType="application/vnd.openxmlformats-officedocument.presentationml.notesSlide+xml"/>
  <Override PartName="/ppt/tags/tag10.xml" ContentType="application/vnd.openxmlformats-officedocument.presentationml.tags+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1.xml" ContentType="application/vnd.openxmlformats-officedocument.presentationml.tags+xml"/>
  <Override PartName="/ppt/notesSlides/notesSlide16.xml" ContentType="application/vnd.openxmlformats-officedocument.presentationml.notesSlide+xml"/>
  <Override PartName="/ppt/tags/tag12.xml" ContentType="application/vnd.openxmlformats-officedocument.presentationml.tags+xml"/>
  <Override PartName="/ppt/notesSlides/notesSlide17.xml" ContentType="application/vnd.openxmlformats-officedocument.presentationml.notesSlide+xml"/>
  <Override PartName="/ppt/tags/tag13.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4.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15.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16.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17.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tags/tag18.xml" ContentType="application/vnd.openxmlformats-officedocument.presentationml.tag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ags/tag19.xml" ContentType="application/vnd.openxmlformats-officedocument.presentationml.tags+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tags/tag20.xml" ContentType="application/vnd.openxmlformats-officedocument.presentationml.tags+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tags/tag21.xml" ContentType="application/vnd.openxmlformats-officedocument.presentationml.tags+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tags/tag22.xml" ContentType="application/vnd.openxmlformats-officedocument.presentationml.tags+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tags/tag23.xml" ContentType="application/vnd.openxmlformats-officedocument.presentationml.tags+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tags/tag24.xml" ContentType="application/vnd.openxmlformats-officedocument.presentationml.tags+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tags/tag25.xml" ContentType="application/vnd.openxmlformats-officedocument.presentationml.tags+xml"/>
  <Override PartName="/ppt/notesSlides/notesSlide69.xml" ContentType="application/vnd.openxmlformats-officedocument.presentationml.notesSlide+xml"/>
  <Override PartName="/ppt/tags/tag26.xml" ContentType="application/vnd.openxmlformats-officedocument.presentationml.tags+xml"/>
  <Override PartName="/ppt/notesSlides/notesSlide7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75"/>
  </p:notesMasterIdLst>
  <p:handoutMasterIdLst>
    <p:handoutMasterId r:id="rId76"/>
  </p:handoutMasterIdLst>
  <p:sldIdLst>
    <p:sldId id="2256" r:id="rId5"/>
    <p:sldId id="2543" r:id="rId6"/>
    <p:sldId id="2253" r:id="rId7"/>
    <p:sldId id="412" r:id="rId8"/>
    <p:sldId id="2208" r:id="rId9"/>
    <p:sldId id="2224" r:id="rId10"/>
    <p:sldId id="2223" r:id="rId11"/>
    <p:sldId id="1791" r:id="rId12"/>
    <p:sldId id="1984" r:id="rId13"/>
    <p:sldId id="2211" r:id="rId14"/>
    <p:sldId id="2212" r:id="rId15"/>
    <p:sldId id="2213" r:id="rId16"/>
    <p:sldId id="2257" r:id="rId17"/>
    <p:sldId id="2242" r:id="rId18"/>
    <p:sldId id="1982" r:id="rId19"/>
    <p:sldId id="2214" r:id="rId20"/>
    <p:sldId id="438" r:id="rId21"/>
    <p:sldId id="2556" r:id="rId22"/>
    <p:sldId id="2555" r:id="rId23"/>
    <p:sldId id="2554" r:id="rId24"/>
    <p:sldId id="2265" r:id="rId25"/>
    <p:sldId id="2553" r:id="rId26"/>
    <p:sldId id="2552" r:id="rId27"/>
    <p:sldId id="2551" r:id="rId28"/>
    <p:sldId id="2218" r:id="rId29"/>
    <p:sldId id="429" r:id="rId30"/>
    <p:sldId id="2269" r:id="rId31"/>
    <p:sldId id="2547" r:id="rId32"/>
    <p:sldId id="531" r:id="rId33"/>
    <p:sldId id="2550" r:id="rId34"/>
    <p:sldId id="1995" r:id="rId35"/>
    <p:sldId id="2271" r:id="rId36"/>
    <p:sldId id="2000" r:id="rId37"/>
    <p:sldId id="2205" r:id="rId38"/>
    <p:sldId id="2222" r:id="rId39"/>
    <p:sldId id="2219" r:id="rId40"/>
    <p:sldId id="2549" r:id="rId41"/>
    <p:sldId id="2548" r:id="rId42"/>
    <p:sldId id="2546" r:id="rId43"/>
    <p:sldId id="1998" r:id="rId44"/>
    <p:sldId id="1990" r:id="rId45"/>
    <p:sldId id="2545" r:id="rId46"/>
    <p:sldId id="534" r:id="rId47"/>
    <p:sldId id="2206" r:id="rId48"/>
    <p:sldId id="2276" r:id="rId49"/>
    <p:sldId id="540" r:id="rId50"/>
    <p:sldId id="541" r:id="rId51"/>
    <p:sldId id="2239" r:id="rId52"/>
    <p:sldId id="2277" r:id="rId53"/>
    <p:sldId id="2221" r:id="rId54"/>
    <p:sldId id="2227" r:id="rId55"/>
    <p:sldId id="2210" r:id="rId56"/>
    <p:sldId id="555" r:id="rId57"/>
    <p:sldId id="556" r:id="rId58"/>
    <p:sldId id="2278" r:id="rId59"/>
    <p:sldId id="2557" r:id="rId60"/>
    <p:sldId id="370" r:id="rId61"/>
    <p:sldId id="2133" r:id="rId62"/>
    <p:sldId id="2255" r:id="rId63"/>
    <p:sldId id="2247" r:id="rId64"/>
    <p:sldId id="2248" r:id="rId65"/>
    <p:sldId id="2251" r:id="rId66"/>
    <p:sldId id="2254" r:id="rId67"/>
    <p:sldId id="2245" r:id="rId68"/>
    <p:sldId id="2237" r:id="rId69"/>
    <p:sldId id="1993" r:id="rId70"/>
    <p:sldId id="2240" r:id="rId71"/>
    <p:sldId id="2235" r:id="rId72"/>
    <p:sldId id="2263" r:id="rId73"/>
    <p:sldId id="2559" r:id="rId74"/>
  </p:sldIdLst>
  <p:sldSz cx="12188825" cy="6858000"/>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02A8702C-1977-4CA7-8A8C-D5E3BA46BFA5}">
          <p14:sldIdLst>
            <p14:sldId id="2256"/>
            <p14:sldId id="2543"/>
          </p14:sldIdLst>
        </p14:section>
        <p14:section name="Agenda" id="{F8DB2327-017D-4068-826B-8E6745A5C337}">
          <p14:sldIdLst>
            <p14:sldId id="2253"/>
            <p14:sldId id="412"/>
          </p14:sldIdLst>
        </p14:section>
        <p14:section name="History of Medicare" id="{3123C219-667D-4869-8789-7FF06FB80657}">
          <p14:sldIdLst>
            <p14:sldId id="2208"/>
            <p14:sldId id="2224"/>
          </p14:sldIdLst>
        </p14:section>
        <p14:section name="Parts of Medicare" id="{48324D12-F335-4E2D-8D8C-25E6C1DD04F6}">
          <p14:sldIdLst>
            <p14:sldId id="2223"/>
            <p14:sldId id="1791"/>
            <p14:sldId id="1984"/>
            <p14:sldId id="2211"/>
            <p14:sldId id="2212"/>
            <p14:sldId id="2213"/>
          </p14:sldIdLst>
        </p14:section>
        <p14:section name="Enrolling in Medicare" id="{6304A46B-A902-4A85-882A-CCB98BD1B355}">
          <p14:sldIdLst>
            <p14:sldId id="2257"/>
            <p14:sldId id="2242"/>
            <p14:sldId id="1982"/>
          </p14:sldIdLst>
        </p14:section>
        <p14:section name="Medicare Costs" id="{B431CDF3-BB70-44F6-AC3C-2660BD5C783C}">
          <p14:sldIdLst>
            <p14:sldId id="2214"/>
            <p14:sldId id="438"/>
            <p14:sldId id="2556"/>
            <p14:sldId id="2555"/>
            <p14:sldId id="2554"/>
            <p14:sldId id="2265"/>
            <p14:sldId id="2553"/>
            <p14:sldId id="2552"/>
            <p14:sldId id="2551"/>
          </p14:sldIdLst>
        </p14:section>
        <p14:section name="Medigap" id="{DC9D8162-BE81-47BB-845D-86A2E22236F0}">
          <p14:sldIdLst>
            <p14:sldId id="2218"/>
            <p14:sldId id="429"/>
            <p14:sldId id="2269"/>
            <p14:sldId id="2547"/>
            <p14:sldId id="531"/>
            <p14:sldId id="2550"/>
            <p14:sldId id="1995"/>
            <p14:sldId id="2271"/>
            <p14:sldId id="2000"/>
            <p14:sldId id="2205"/>
            <p14:sldId id="2222"/>
          </p14:sldIdLst>
        </p14:section>
        <p14:section name="Part D" id="{48A46E4B-1221-48F6-867C-90B057E7E59C}">
          <p14:sldIdLst>
            <p14:sldId id="2219"/>
            <p14:sldId id="2549"/>
            <p14:sldId id="2548"/>
            <p14:sldId id="2546"/>
          </p14:sldIdLst>
        </p14:section>
        <p14:section name="Medicare Advantage" id="{EEDE0BA5-006B-46CD-A59A-F89C0F7CF086}">
          <p14:sldIdLst>
            <p14:sldId id="1998"/>
            <p14:sldId id="1990"/>
            <p14:sldId id="2545"/>
            <p14:sldId id="534"/>
            <p14:sldId id="2206"/>
            <p14:sldId id="2276"/>
            <p14:sldId id="540"/>
            <p14:sldId id="541"/>
          </p14:sldIdLst>
        </p14:section>
        <p14:section name="Working Past Age 65" id="{F82FE9C1-D03E-46AE-920C-ECDEFFC06D2B}">
          <p14:sldIdLst>
            <p14:sldId id="2239"/>
            <p14:sldId id="2277"/>
          </p14:sldIdLst>
        </p14:section>
        <p14:section name="Other Coverage" id="{1FAA79F1-DC38-4CCB-B0BD-7179114791A4}">
          <p14:sldIdLst>
            <p14:sldId id="2221"/>
            <p14:sldId id="2227"/>
          </p14:sldIdLst>
        </p14:section>
        <p14:section name="Quick Review" id="{11FBE315-95AA-48E5-9318-98FA977C27E3}">
          <p14:sldIdLst>
            <p14:sldId id="2210"/>
            <p14:sldId id="555"/>
            <p14:sldId id="556"/>
          </p14:sldIdLst>
        </p14:section>
        <p14:section name="Next Steps" id="{C0EED175-A835-48D1-9AF1-1FD5CA5F5C69}">
          <p14:sldIdLst>
            <p14:sldId id="2278"/>
            <p14:sldId id="2557"/>
            <p14:sldId id="370"/>
            <p14:sldId id="2133"/>
          </p14:sldIdLst>
        </p14:section>
        <p14:section name="Q &amp; A" id="{896E4937-CECA-476D-A806-84B8C86DC499}">
          <p14:sldIdLst>
            <p14:sldId id="2255"/>
            <p14:sldId id="2247"/>
            <p14:sldId id="2248"/>
            <p14:sldId id="2251"/>
          </p14:sldIdLst>
        </p14:section>
        <p14:section name="Additional Resources" id="{7A1EB6FA-1F79-4E27-9B19-4C2751312CA0}">
          <p14:sldIdLst>
            <p14:sldId id="2254"/>
            <p14:sldId id="2245"/>
            <p14:sldId id="2237"/>
            <p14:sldId id="1993"/>
            <p14:sldId id="2240"/>
            <p14:sldId id="2235"/>
            <p14:sldId id="2263"/>
            <p14:sldId id="2559"/>
          </p14:sldIdLst>
        </p14:section>
      </p14:sectionLst>
    </p:ext>
    <p:ext uri="{EFAFB233-063F-42B5-8137-9DF3F51BA10A}">
      <p15:sldGuideLst xmlns:p15="http://schemas.microsoft.com/office/powerpoint/2012/main">
        <p15:guide id="4" pos="7343" userDrawn="1">
          <p15:clr>
            <a:srgbClr val="A4A3A4"/>
          </p15:clr>
        </p15:guide>
        <p15:guide id="5" orient="horz" pos="336" userDrawn="1">
          <p15:clr>
            <a:srgbClr val="A4A3A4"/>
          </p15:clr>
        </p15:guide>
        <p15:guide id="6" orient="horz" pos="720" userDrawn="1">
          <p15:clr>
            <a:srgbClr val="A4A3A4"/>
          </p15:clr>
        </p15:guide>
        <p15:guide id="7" pos="335" userDrawn="1">
          <p15:clr>
            <a:srgbClr val="A4A3A4"/>
          </p15:clr>
        </p15:guide>
        <p15:guide id="8" pos="3841" userDrawn="1">
          <p15:clr>
            <a:srgbClr val="A4A3A4"/>
          </p15:clr>
        </p15:guide>
        <p15:guide id="9" orient="horz" pos="945" userDrawn="1">
          <p15:clr>
            <a:srgbClr val="A4A3A4"/>
          </p15:clr>
        </p15:guide>
        <p15:guide id="10" pos="895" userDrawn="1">
          <p15:clr>
            <a:srgbClr val="A4A3A4"/>
          </p15:clr>
        </p15:guide>
        <p15:guide id="11" pos="6781" userDrawn="1">
          <p15:clr>
            <a:srgbClr val="A4A3A4"/>
          </p15:clr>
        </p15:guide>
      </p15:sldGuideLst>
    </p:ext>
    <p:ext uri="{2D200454-40CA-4A62-9FC3-DE9A4176ACB9}">
      <p15:notesGuideLst xmlns:p15="http://schemas.microsoft.com/office/powerpoint/2012/main">
        <p15:guide id="1" orient="horz" pos="2330">
          <p15:clr>
            <a:srgbClr val="A4A3A4"/>
          </p15:clr>
        </p15:guide>
        <p15:guide id="2" pos="345">
          <p15:clr>
            <a:srgbClr val="A4A3A4"/>
          </p15:clr>
        </p15:guide>
        <p15:guide id="3" pos="3972">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3C6021C-6675-49CB-7E40-F24D1E0E7061}" name="Ext. Marketing" initials="Ext." userId="Ext. Marketing" providerId="None"/>
  <p188:author id="{2DCD0F21-6698-7981-8056-B8FD6D72E1D7}" name="Peyton Sides" initials="PS" userId="S::psides@boomerbenefits.com::8c084c51-43fd-4b21-bcb4-00ca754b6f63" providerId="AD"/>
  <p188:author id="{9AF31B54-ED77-28A2-7882-22F111941385}" name="Kelsey Mundfrom" initials="KM" userId="S::Kmundfrom@boomerbenefits.com::c82c3bc5-9902-4833-955f-049e5d359614" providerId="AD"/>
  <p188:author id="{27EC2CC1-445F-D9F9-BBEF-0A96A7F95E0D}" name="Lauren Bigham-Steele" initials="LB" userId="S::lbigham@boomerbenefits.com::e35e9733-5539-4594-b314-8a1dd02e8131" providerId="AD"/>
  <p188:author id="{14E84FE2-0C94-D649-C478-0657AC164F64}" name="Melanie Walker" initials="MW" userId="S::mwalker@ext-marketing.com::5461cf72-ad19-4284-a952-0f0643fa3af8" providerId="AD"/>
  <p188:author id="{C97A63E7-20BD-6EEB-FF19-A47A58AE8445}" name="Kelsey Mundfrom" initials="KM" userId="S::kmundfrom@boomerbenefits.com::c82c3bc5-9902-4833-955f-049e5d35961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6453"/>
    <a:srgbClr val="E7E7F4"/>
    <a:srgbClr val="7971DA"/>
    <a:srgbClr val="D03A39"/>
    <a:srgbClr val="FFFFFD"/>
    <a:srgbClr val="FFFCFE"/>
    <a:srgbClr val="FDFEFE"/>
    <a:srgbClr val="FFFEFE"/>
    <a:srgbClr val="FFFFFE"/>
    <a:srgbClr val="FEFF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301B821-A1FF-4177-AEE7-76D212191A0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760"/>
    <p:restoredTop sz="96301" autoAdjust="0"/>
  </p:normalViewPr>
  <p:slideViewPr>
    <p:cSldViewPr snapToGrid="0">
      <p:cViewPr varScale="1">
        <p:scale>
          <a:sx n="63" d="100"/>
          <a:sy n="63" d="100"/>
        </p:scale>
        <p:origin x="1108" y="56"/>
      </p:cViewPr>
      <p:guideLst>
        <p:guide pos="7343"/>
        <p:guide orient="horz" pos="336"/>
        <p:guide orient="horz" pos="720"/>
        <p:guide pos="335"/>
        <p:guide pos="3841"/>
        <p:guide orient="horz" pos="945"/>
        <p:guide pos="895"/>
        <p:guide pos="6781"/>
      </p:guideLst>
    </p:cSldViewPr>
  </p:slideViewPr>
  <p:notesTextViewPr>
    <p:cViewPr>
      <p:scale>
        <a:sx n="1" d="1"/>
        <a:sy n="1" d="1"/>
      </p:scale>
      <p:origin x="0" y="0"/>
    </p:cViewPr>
  </p:notesTextViewPr>
  <p:notesViewPr>
    <p:cSldViewPr snapToGrid="0">
      <p:cViewPr>
        <p:scale>
          <a:sx n="1" d="2"/>
          <a:sy n="1" d="2"/>
        </p:scale>
        <p:origin x="0" y="0"/>
      </p:cViewPr>
      <p:guideLst>
        <p:guide orient="horz" pos="2330"/>
        <p:guide pos="345"/>
        <p:guide pos="397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handoutMaster" Target="handoutMasters/handoutMaster1.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viewProps" Target="viewProps.xml"/><Relationship Id="rId8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0A4E10E-E145-490C-AA8D-1F8EFE570FD4}" type="doc">
      <dgm:prSet loTypeId="urn:microsoft.com/office/officeart/2005/8/layout/funnel1" loCatId="relationship" qsTypeId="urn:microsoft.com/office/officeart/2005/8/quickstyle/simple2" qsCatId="simple" csTypeId="urn:microsoft.com/office/officeart/2005/8/colors/accent2_2" csCatId="accent2" phldr="1"/>
      <dgm:spPr/>
      <dgm:t>
        <a:bodyPr/>
        <a:lstStyle/>
        <a:p>
          <a:endParaRPr lang="en-US"/>
        </a:p>
      </dgm:t>
    </dgm:pt>
    <dgm:pt modelId="{C47BCAD1-26AB-45BD-BEB7-48D2289D5C3C}">
      <dgm:prSet phldrT="[Text]"/>
      <dgm:spPr/>
      <dgm:t>
        <a:bodyPr/>
        <a:lstStyle/>
        <a:p>
          <a:r>
            <a:rPr lang="en-US" dirty="0"/>
            <a:t>Part A</a:t>
          </a:r>
        </a:p>
      </dgm:t>
    </dgm:pt>
    <dgm:pt modelId="{3DFD0230-58BC-4135-8F50-29F10EDB8656}" type="parTrans" cxnId="{4940DA8E-F2B4-4134-BF7A-27538801D81B}">
      <dgm:prSet/>
      <dgm:spPr/>
      <dgm:t>
        <a:bodyPr/>
        <a:lstStyle/>
        <a:p>
          <a:endParaRPr lang="en-US"/>
        </a:p>
      </dgm:t>
    </dgm:pt>
    <dgm:pt modelId="{09F99081-4836-4823-9FE9-139A89B93A39}" type="sibTrans" cxnId="{4940DA8E-F2B4-4134-BF7A-27538801D81B}">
      <dgm:prSet/>
      <dgm:spPr/>
      <dgm:t>
        <a:bodyPr/>
        <a:lstStyle/>
        <a:p>
          <a:endParaRPr lang="en-US"/>
        </a:p>
      </dgm:t>
    </dgm:pt>
    <dgm:pt modelId="{A6DC62B6-72B1-4F49-85F9-B953E767374D}">
      <dgm:prSet phldrT="[Text]"/>
      <dgm:spPr/>
      <dgm:t>
        <a:bodyPr/>
        <a:lstStyle/>
        <a:p>
          <a:r>
            <a:rPr lang="en-US" dirty="0"/>
            <a:t>Part B</a:t>
          </a:r>
        </a:p>
      </dgm:t>
    </dgm:pt>
    <dgm:pt modelId="{B91333F7-0ACB-4D2C-88E7-A9F39240BA3A}" type="parTrans" cxnId="{B43EEB51-DF9B-4DDF-8FFC-C9E6E69E1628}">
      <dgm:prSet/>
      <dgm:spPr/>
      <dgm:t>
        <a:bodyPr/>
        <a:lstStyle/>
        <a:p>
          <a:endParaRPr lang="en-US"/>
        </a:p>
      </dgm:t>
    </dgm:pt>
    <dgm:pt modelId="{6F18FDCD-FC26-466C-A32F-4CD3944BFCC6}" type="sibTrans" cxnId="{B43EEB51-DF9B-4DDF-8FFC-C9E6E69E1628}">
      <dgm:prSet/>
      <dgm:spPr/>
      <dgm:t>
        <a:bodyPr/>
        <a:lstStyle/>
        <a:p>
          <a:endParaRPr lang="en-US"/>
        </a:p>
      </dgm:t>
    </dgm:pt>
    <dgm:pt modelId="{8F01D786-9D6D-4F67-932D-C5AA30458FE6}">
      <dgm:prSet phldrT="[Text]"/>
      <dgm:spPr>
        <a:solidFill>
          <a:schemeClr val="accent2">
            <a:hueOff val="0"/>
            <a:satOff val="0"/>
            <a:lumOff val="0"/>
          </a:schemeClr>
        </a:solidFill>
      </dgm:spPr>
      <dgm:t>
        <a:bodyPr/>
        <a:lstStyle/>
        <a:p>
          <a:r>
            <a:rPr lang="en-US" dirty="0">
              <a:solidFill>
                <a:schemeClr val="accent2"/>
              </a:solidFill>
            </a:rPr>
            <a:t>Part D</a:t>
          </a:r>
        </a:p>
      </dgm:t>
    </dgm:pt>
    <dgm:pt modelId="{AE60B244-0D35-4202-BE2F-9C150A84517B}" type="parTrans" cxnId="{74E7DA57-3561-4A06-89D2-233C9AC9C9F2}">
      <dgm:prSet/>
      <dgm:spPr/>
      <dgm:t>
        <a:bodyPr/>
        <a:lstStyle/>
        <a:p>
          <a:endParaRPr lang="en-US"/>
        </a:p>
      </dgm:t>
    </dgm:pt>
    <dgm:pt modelId="{43C02591-E31F-478D-8B4C-C59BD61AD234}" type="sibTrans" cxnId="{74E7DA57-3561-4A06-89D2-233C9AC9C9F2}">
      <dgm:prSet/>
      <dgm:spPr/>
      <dgm:t>
        <a:bodyPr/>
        <a:lstStyle/>
        <a:p>
          <a:endParaRPr lang="en-US"/>
        </a:p>
      </dgm:t>
    </dgm:pt>
    <dgm:pt modelId="{EC81D566-FA45-4EB8-9454-F3AA05374B05}">
      <dgm:prSet phldrT="[Text]"/>
      <dgm:spPr/>
      <dgm:t>
        <a:bodyPr/>
        <a:lstStyle/>
        <a:p>
          <a:r>
            <a:rPr lang="en-US" dirty="0">
              <a:solidFill>
                <a:schemeClr val="bg1"/>
              </a:solidFill>
            </a:rPr>
            <a:t>Part C: Medicare Advantage</a:t>
          </a:r>
        </a:p>
      </dgm:t>
    </dgm:pt>
    <dgm:pt modelId="{4C7A3BDE-5CD5-449E-A65C-209F9DE1377C}" type="sibTrans" cxnId="{E6E98C1B-9A53-45A8-9DA8-306D976C9EAB}">
      <dgm:prSet/>
      <dgm:spPr/>
      <dgm:t>
        <a:bodyPr/>
        <a:lstStyle/>
        <a:p>
          <a:endParaRPr lang="en-US"/>
        </a:p>
      </dgm:t>
    </dgm:pt>
    <dgm:pt modelId="{1480C181-93E7-4988-87D9-2FB1EB958E64}" type="parTrans" cxnId="{E6E98C1B-9A53-45A8-9DA8-306D976C9EAB}">
      <dgm:prSet/>
      <dgm:spPr/>
      <dgm:t>
        <a:bodyPr/>
        <a:lstStyle/>
        <a:p>
          <a:endParaRPr lang="en-US"/>
        </a:p>
      </dgm:t>
    </dgm:pt>
    <dgm:pt modelId="{15850FB2-32BA-4140-A469-2879329B2669}" type="pres">
      <dgm:prSet presAssocID="{D0A4E10E-E145-490C-AA8D-1F8EFE570FD4}" presName="Name0" presStyleCnt="0">
        <dgm:presLayoutVars>
          <dgm:chMax val="4"/>
          <dgm:resizeHandles val="exact"/>
        </dgm:presLayoutVars>
      </dgm:prSet>
      <dgm:spPr/>
    </dgm:pt>
    <dgm:pt modelId="{27049615-E231-41EA-B57F-EC6229B50B4A}" type="pres">
      <dgm:prSet presAssocID="{D0A4E10E-E145-490C-AA8D-1F8EFE570FD4}" presName="ellipse" presStyleLbl="trBgShp" presStyleIdx="0" presStyleCnt="1"/>
      <dgm:spPr/>
    </dgm:pt>
    <dgm:pt modelId="{F2CD660E-FAED-4AE0-93DF-CAE08AB09FA1}" type="pres">
      <dgm:prSet presAssocID="{D0A4E10E-E145-490C-AA8D-1F8EFE570FD4}" presName="arrow1" presStyleLbl="fgShp" presStyleIdx="0" presStyleCnt="1"/>
      <dgm:spPr/>
    </dgm:pt>
    <dgm:pt modelId="{45621FA6-CD67-48DB-A7EE-D410D203F350}" type="pres">
      <dgm:prSet presAssocID="{D0A4E10E-E145-490C-AA8D-1F8EFE570FD4}" presName="rectangle" presStyleLbl="revTx" presStyleIdx="0" presStyleCnt="1" custScaleX="136594">
        <dgm:presLayoutVars>
          <dgm:bulletEnabled val="1"/>
        </dgm:presLayoutVars>
      </dgm:prSet>
      <dgm:spPr/>
    </dgm:pt>
    <dgm:pt modelId="{90BAF602-45AA-4C4A-A72A-D5805A88121B}" type="pres">
      <dgm:prSet presAssocID="{A6DC62B6-72B1-4F49-85F9-B953E767374D}" presName="item1" presStyleLbl="node1" presStyleIdx="0" presStyleCnt="3">
        <dgm:presLayoutVars>
          <dgm:bulletEnabled val="1"/>
        </dgm:presLayoutVars>
      </dgm:prSet>
      <dgm:spPr/>
    </dgm:pt>
    <dgm:pt modelId="{66E09B36-C3C2-4D16-8AF8-7896B7D23191}" type="pres">
      <dgm:prSet presAssocID="{8F01D786-9D6D-4F67-932D-C5AA30458FE6}" presName="item2" presStyleLbl="node1" presStyleIdx="1" presStyleCnt="3">
        <dgm:presLayoutVars>
          <dgm:bulletEnabled val="1"/>
        </dgm:presLayoutVars>
      </dgm:prSet>
      <dgm:spPr/>
    </dgm:pt>
    <dgm:pt modelId="{9276EA85-2B3E-4788-B831-A1D765D61DAB}" type="pres">
      <dgm:prSet presAssocID="{EC81D566-FA45-4EB8-9454-F3AA05374B05}" presName="item3" presStyleLbl="node1" presStyleIdx="2" presStyleCnt="3">
        <dgm:presLayoutVars>
          <dgm:bulletEnabled val="1"/>
        </dgm:presLayoutVars>
      </dgm:prSet>
      <dgm:spPr/>
    </dgm:pt>
    <dgm:pt modelId="{8F130470-6311-49B7-ACA8-7E01814DC16C}" type="pres">
      <dgm:prSet presAssocID="{D0A4E10E-E145-490C-AA8D-1F8EFE570FD4}" presName="funnel" presStyleLbl="trAlignAcc1" presStyleIdx="0" presStyleCnt="1"/>
      <dgm:spPr/>
    </dgm:pt>
  </dgm:ptLst>
  <dgm:cxnLst>
    <dgm:cxn modelId="{E6E98C1B-9A53-45A8-9DA8-306D976C9EAB}" srcId="{D0A4E10E-E145-490C-AA8D-1F8EFE570FD4}" destId="{EC81D566-FA45-4EB8-9454-F3AA05374B05}" srcOrd="3" destOrd="0" parTransId="{1480C181-93E7-4988-87D9-2FB1EB958E64}" sibTransId="{4C7A3BDE-5CD5-449E-A65C-209F9DE1377C}"/>
    <dgm:cxn modelId="{5D53D529-F7BB-497C-B4E1-1A8A47976CE4}" type="presOf" srcId="{A6DC62B6-72B1-4F49-85F9-B953E767374D}" destId="{66E09B36-C3C2-4D16-8AF8-7896B7D23191}" srcOrd="0" destOrd="0" presId="urn:microsoft.com/office/officeart/2005/8/layout/funnel1"/>
    <dgm:cxn modelId="{D8DEA65E-3674-473D-8A25-0DBE8822682E}" type="presOf" srcId="{8F01D786-9D6D-4F67-932D-C5AA30458FE6}" destId="{90BAF602-45AA-4C4A-A72A-D5805A88121B}" srcOrd="0" destOrd="0" presId="urn:microsoft.com/office/officeart/2005/8/layout/funnel1"/>
    <dgm:cxn modelId="{F12E8C6C-2E2B-43DA-8CED-D00537E2062C}" type="presOf" srcId="{C47BCAD1-26AB-45BD-BEB7-48D2289D5C3C}" destId="{9276EA85-2B3E-4788-B831-A1D765D61DAB}" srcOrd="0" destOrd="0" presId="urn:microsoft.com/office/officeart/2005/8/layout/funnel1"/>
    <dgm:cxn modelId="{B43EEB51-DF9B-4DDF-8FFC-C9E6E69E1628}" srcId="{D0A4E10E-E145-490C-AA8D-1F8EFE570FD4}" destId="{A6DC62B6-72B1-4F49-85F9-B953E767374D}" srcOrd="1" destOrd="0" parTransId="{B91333F7-0ACB-4D2C-88E7-A9F39240BA3A}" sibTransId="{6F18FDCD-FC26-466C-A32F-4CD3944BFCC6}"/>
    <dgm:cxn modelId="{74E7DA57-3561-4A06-89D2-233C9AC9C9F2}" srcId="{D0A4E10E-E145-490C-AA8D-1F8EFE570FD4}" destId="{8F01D786-9D6D-4F67-932D-C5AA30458FE6}" srcOrd="2" destOrd="0" parTransId="{AE60B244-0D35-4202-BE2F-9C150A84517B}" sibTransId="{43C02591-E31F-478D-8B4C-C59BD61AD234}"/>
    <dgm:cxn modelId="{4940DA8E-F2B4-4134-BF7A-27538801D81B}" srcId="{D0A4E10E-E145-490C-AA8D-1F8EFE570FD4}" destId="{C47BCAD1-26AB-45BD-BEB7-48D2289D5C3C}" srcOrd="0" destOrd="0" parTransId="{3DFD0230-58BC-4135-8F50-29F10EDB8656}" sibTransId="{09F99081-4836-4823-9FE9-139A89B93A39}"/>
    <dgm:cxn modelId="{8E862DA0-7F9D-484E-B03D-6993A9D97513}" type="presOf" srcId="{D0A4E10E-E145-490C-AA8D-1F8EFE570FD4}" destId="{15850FB2-32BA-4140-A469-2879329B2669}" srcOrd="0" destOrd="0" presId="urn:microsoft.com/office/officeart/2005/8/layout/funnel1"/>
    <dgm:cxn modelId="{3EFBF4A2-C1B3-47F3-B6D7-C5E0DC1B42B0}" type="presOf" srcId="{EC81D566-FA45-4EB8-9454-F3AA05374B05}" destId="{45621FA6-CD67-48DB-A7EE-D410D203F350}" srcOrd="0" destOrd="0" presId="urn:microsoft.com/office/officeart/2005/8/layout/funnel1"/>
    <dgm:cxn modelId="{BF039D29-2931-4973-A497-EC7F561291E9}" type="presParOf" srcId="{15850FB2-32BA-4140-A469-2879329B2669}" destId="{27049615-E231-41EA-B57F-EC6229B50B4A}" srcOrd="0" destOrd="0" presId="urn:microsoft.com/office/officeart/2005/8/layout/funnel1"/>
    <dgm:cxn modelId="{9916876E-1F5D-44EA-9D70-ED027CFA00F1}" type="presParOf" srcId="{15850FB2-32BA-4140-A469-2879329B2669}" destId="{F2CD660E-FAED-4AE0-93DF-CAE08AB09FA1}" srcOrd="1" destOrd="0" presId="urn:microsoft.com/office/officeart/2005/8/layout/funnel1"/>
    <dgm:cxn modelId="{B6F58C17-578E-4E48-B238-8FDD714360E9}" type="presParOf" srcId="{15850FB2-32BA-4140-A469-2879329B2669}" destId="{45621FA6-CD67-48DB-A7EE-D410D203F350}" srcOrd="2" destOrd="0" presId="urn:microsoft.com/office/officeart/2005/8/layout/funnel1"/>
    <dgm:cxn modelId="{94DB36D0-0F28-4BAF-B5FA-F2685C6F9426}" type="presParOf" srcId="{15850FB2-32BA-4140-A469-2879329B2669}" destId="{90BAF602-45AA-4C4A-A72A-D5805A88121B}" srcOrd="3" destOrd="0" presId="urn:microsoft.com/office/officeart/2005/8/layout/funnel1"/>
    <dgm:cxn modelId="{61C48EF1-C7AE-425C-91EF-7E158ED468E8}" type="presParOf" srcId="{15850FB2-32BA-4140-A469-2879329B2669}" destId="{66E09B36-C3C2-4D16-8AF8-7896B7D23191}" srcOrd="4" destOrd="0" presId="urn:microsoft.com/office/officeart/2005/8/layout/funnel1"/>
    <dgm:cxn modelId="{B1B8DE02-94B2-4529-9B1A-1AE75D5FD894}" type="presParOf" srcId="{15850FB2-32BA-4140-A469-2879329B2669}" destId="{9276EA85-2B3E-4788-B831-A1D765D61DAB}" srcOrd="5" destOrd="0" presId="urn:microsoft.com/office/officeart/2005/8/layout/funnel1"/>
    <dgm:cxn modelId="{E060B5AF-E006-41F8-868C-020197309455}" type="presParOf" srcId="{15850FB2-32BA-4140-A469-2879329B2669}" destId="{8F130470-6311-49B7-ACA8-7E01814DC16C}" srcOrd="6" destOrd="0" presId="urn:microsoft.com/office/officeart/2005/8/layout/funnel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3704F0F-3F6D-40FF-9868-7996752E540A}" type="doc">
      <dgm:prSet loTypeId="urn:microsoft.com/office/officeart/2009/3/layout/HorizontalOrganizationChart" loCatId="hierarchy" qsTypeId="urn:microsoft.com/office/officeart/2005/8/quickstyle/simple1" qsCatId="simple" csTypeId="urn:microsoft.com/office/officeart/2005/8/colors/colorful2" csCatId="colorful" phldr="1"/>
      <dgm:spPr/>
      <dgm:t>
        <a:bodyPr/>
        <a:lstStyle/>
        <a:p>
          <a:endParaRPr lang="en-US"/>
        </a:p>
      </dgm:t>
    </dgm:pt>
    <dgm:pt modelId="{6007AE7E-8346-44AF-AF6F-A1CAAFDE85AC}">
      <dgm:prSet custT="1"/>
      <dgm:spPr/>
      <dgm:t>
        <a:bodyPr/>
        <a:lstStyle/>
        <a:p>
          <a:r>
            <a:rPr lang="en-US" sz="2400" b="0" dirty="0">
              <a:solidFill>
                <a:schemeClr val="accent1"/>
              </a:solidFill>
            </a:rPr>
            <a:t>Enroll </a:t>
          </a:r>
          <a:r>
            <a:rPr lang="en-US" sz="2400" b="0" u="sng" dirty="0">
              <a:solidFill>
                <a:schemeClr val="accent1"/>
              </a:solidFill>
            </a:rPr>
            <a:t>prior to</a:t>
          </a:r>
          <a:r>
            <a:rPr lang="en-US" sz="2400" b="0" dirty="0">
              <a:solidFill>
                <a:schemeClr val="accent1"/>
              </a:solidFill>
            </a:rPr>
            <a:t> birthday month: </a:t>
          </a:r>
        </a:p>
      </dgm:t>
    </dgm:pt>
    <dgm:pt modelId="{5702044A-2C7D-4131-8591-8CF1D02C6D2F}" type="parTrans" cxnId="{EDECE429-B399-4B7B-9D8F-9055359DF243}">
      <dgm:prSet/>
      <dgm:spPr/>
      <dgm:t>
        <a:bodyPr/>
        <a:lstStyle/>
        <a:p>
          <a:endParaRPr lang="en-US"/>
        </a:p>
      </dgm:t>
    </dgm:pt>
    <dgm:pt modelId="{7A8F3893-3501-4801-8786-A0E0B542F7AA}" type="sibTrans" cxnId="{EDECE429-B399-4B7B-9D8F-9055359DF243}">
      <dgm:prSet/>
      <dgm:spPr/>
      <dgm:t>
        <a:bodyPr/>
        <a:lstStyle/>
        <a:p>
          <a:endParaRPr lang="en-US"/>
        </a:p>
      </dgm:t>
    </dgm:pt>
    <dgm:pt modelId="{010B0EAE-B4F8-474F-AA42-1A4D26085C4D}">
      <dgm:prSet custT="1"/>
      <dgm:spPr>
        <a:solidFill>
          <a:schemeClr val="accent2"/>
        </a:solidFill>
      </dgm:spPr>
      <dgm:t>
        <a:bodyPr/>
        <a:lstStyle/>
        <a:p>
          <a:r>
            <a:rPr lang="en-US" sz="2400" b="0" dirty="0">
              <a:solidFill>
                <a:schemeClr val="accent2"/>
              </a:solidFill>
            </a:rPr>
            <a:t>Medicare starts 1</a:t>
          </a:r>
          <a:r>
            <a:rPr lang="en-US" sz="2400" b="0" baseline="30000" dirty="0">
              <a:solidFill>
                <a:schemeClr val="accent2"/>
              </a:solidFill>
            </a:rPr>
            <a:t>st</a:t>
          </a:r>
          <a:r>
            <a:rPr lang="en-US" sz="2400" b="0" dirty="0">
              <a:solidFill>
                <a:schemeClr val="accent2"/>
              </a:solidFill>
            </a:rPr>
            <a:t> of the month of your 65</a:t>
          </a:r>
          <a:r>
            <a:rPr lang="en-US" sz="2400" b="0" baseline="30000" dirty="0">
              <a:solidFill>
                <a:schemeClr val="accent2"/>
              </a:solidFill>
            </a:rPr>
            <a:t>th</a:t>
          </a:r>
          <a:r>
            <a:rPr lang="en-US" sz="2400" b="0" dirty="0">
              <a:solidFill>
                <a:schemeClr val="accent2"/>
              </a:solidFill>
            </a:rPr>
            <a:t> birthday</a:t>
          </a:r>
        </a:p>
      </dgm:t>
    </dgm:pt>
    <dgm:pt modelId="{C1EABD57-753E-4D9B-8B13-F9551C10CAA9}" type="parTrans" cxnId="{1C69550C-90CA-4844-B0A9-9335C8D9880B}">
      <dgm:prSet/>
      <dgm:spPr>
        <a:ln>
          <a:solidFill>
            <a:srgbClr val="EC6453"/>
          </a:solidFill>
        </a:ln>
      </dgm:spPr>
      <dgm:t>
        <a:bodyPr/>
        <a:lstStyle/>
        <a:p>
          <a:endParaRPr lang="en-US"/>
        </a:p>
      </dgm:t>
    </dgm:pt>
    <dgm:pt modelId="{B54286BF-A89B-45B6-83DE-356C4650C1D4}" type="sibTrans" cxnId="{1C69550C-90CA-4844-B0A9-9335C8D9880B}">
      <dgm:prSet/>
      <dgm:spPr/>
      <dgm:t>
        <a:bodyPr/>
        <a:lstStyle/>
        <a:p>
          <a:endParaRPr lang="en-US"/>
        </a:p>
      </dgm:t>
    </dgm:pt>
    <dgm:pt modelId="{85DA2BB1-5BDE-4D89-AF1D-BD047A5E4CE3}">
      <dgm:prSet custT="1"/>
      <dgm:spPr>
        <a:solidFill>
          <a:schemeClr val="accent2"/>
        </a:solidFill>
      </dgm:spPr>
      <dgm:t>
        <a:bodyPr/>
        <a:lstStyle/>
        <a:p>
          <a:r>
            <a:rPr lang="en-US" sz="2400" dirty="0">
              <a:solidFill>
                <a:schemeClr val="accent2"/>
              </a:solidFill>
            </a:rPr>
            <a:t>Unless you’re born on the 1</a:t>
          </a:r>
          <a:r>
            <a:rPr lang="en-US" sz="2400" baseline="30000" dirty="0">
              <a:solidFill>
                <a:schemeClr val="accent2"/>
              </a:solidFill>
            </a:rPr>
            <a:t>st</a:t>
          </a:r>
          <a:endParaRPr lang="en-US" sz="2400" dirty="0">
            <a:solidFill>
              <a:schemeClr val="accent2"/>
            </a:solidFill>
          </a:endParaRPr>
        </a:p>
      </dgm:t>
    </dgm:pt>
    <dgm:pt modelId="{C127DAD0-3B70-49F0-A95B-562A7945D658}" type="parTrans" cxnId="{126FF1BD-1A94-47AF-ACE3-C13129DB6E3A}">
      <dgm:prSet/>
      <dgm:spPr>
        <a:ln>
          <a:solidFill>
            <a:srgbClr val="EC6453"/>
          </a:solidFill>
        </a:ln>
      </dgm:spPr>
      <dgm:t>
        <a:bodyPr/>
        <a:lstStyle/>
        <a:p>
          <a:endParaRPr lang="en-US"/>
        </a:p>
      </dgm:t>
    </dgm:pt>
    <dgm:pt modelId="{45D0B016-BDF1-468A-8BA5-86E89895CF61}" type="sibTrans" cxnId="{126FF1BD-1A94-47AF-ACE3-C13129DB6E3A}">
      <dgm:prSet/>
      <dgm:spPr/>
      <dgm:t>
        <a:bodyPr/>
        <a:lstStyle/>
        <a:p>
          <a:endParaRPr lang="en-US"/>
        </a:p>
      </dgm:t>
    </dgm:pt>
    <dgm:pt modelId="{128BB14F-5FB1-400C-9E7E-78816C8C1A0C}">
      <dgm:prSet custT="1"/>
      <dgm:spPr/>
      <dgm:t>
        <a:bodyPr/>
        <a:lstStyle/>
        <a:p>
          <a:r>
            <a:rPr lang="en-US" sz="2400" b="0">
              <a:solidFill>
                <a:schemeClr val="accent1"/>
              </a:solidFill>
            </a:rPr>
            <a:t>Enroll </a:t>
          </a:r>
          <a:r>
            <a:rPr lang="en-US" sz="2400" b="0" u="sng">
              <a:solidFill>
                <a:schemeClr val="accent1"/>
              </a:solidFill>
            </a:rPr>
            <a:t>in or after</a:t>
          </a:r>
          <a:r>
            <a:rPr lang="en-US" sz="2400" b="0">
              <a:solidFill>
                <a:schemeClr val="accent1"/>
              </a:solidFill>
            </a:rPr>
            <a:t> your birthday month:</a:t>
          </a:r>
        </a:p>
      </dgm:t>
    </dgm:pt>
    <dgm:pt modelId="{B3699252-ACDC-43C1-9311-163BBA98CD45}" type="parTrans" cxnId="{250F4AC3-2E7C-40CB-8CF5-61D32F49B19C}">
      <dgm:prSet/>
      <dgm:spPr/>
      <dgm:t>
        <a:bodyPr/>
        <a:lstStyle/>
        <a:p>
          <a:endParaRPr lang="en-US"/>
        </a:p>
      </dgm:t>
    </dgm:pt>
    <dgm:pt modelId="{84DB78E8-900B-4262-889C-46EB13C5B71B}" type="sibTrans" cxnId="{250F4AC3-2E7C-40CB-8CF5-61D32F49B19C}">
      <dgm:prSet/>
      <dgm:spPr/>
      <dgm:t>
        <a:bodyPr/>
        <a:lstStyle/>
        <a:p>
          <a:endParaRPr lang="en-US"/>
        </a:p>
      </dgm:t>
    </dgm:pt>
    <dgm:pt modelId="{C26AC037-35B0-4888-8F70-411732F3BB1A}">
      <dgm:prSet custT="1"/>
      <dgm:spPr>
        <a:solidFill>
          <a:schemeClr val="accent2"/>
        </a:solidFill>
      </dgm:spPr>
      <dgm:t>
        <a:bodyPr/>
        <a:lstStyle/>
        <a:p>
          <a:r>
            <a:rPr lang="en-US" sz="2400" b="0" dirty="0">
              <a:solidFill>
                <a:schemeClr val="accent2"/>
              </a:solidFill>
            </a:rPr>
            <a:t>Medicare start date is delayed</a:t>
          </a:r>
        </a:p>
      </dgm:t>
    </dgm:pt>
    <dgm:pt modelId="{3944F2F1-0B74-4C85-8E0D-BD410A0BC81D}" type="parTrans" cxnId="{33191213-3332-470C-BADD-3D306DABDBA4}">
      <dgm:prSet/>
      <dgm:spPr>
        <a:ln>
          <a:solidFill>
            <a:srgbClr val="EC6453"/>
          </a:solidFill>
        </a:ln>
      </dgm:spPr>
      <dgm:t>
        <a:bodyPr/>
        <a:lstStyle/>
        <a:p>
          <a:endParaRPr lang="en-US"/>
        </a:p>
      </dgm:t>
    </dgm:pt>
    <dgm:pt modelId="{0B26F1BD-044C-49EB-BF45-D038FF5BB08B}" type="sibTrans" cxnId="{33191213-3332-470C-BADD-3D306DABDBA4}">
      <dgm:prSet/>
      <dgm:spPr/>
      <dgm:t>
        <a:bodyPr/>
        <a:lstStyle/>
        <a:p>
          <a:endParaRPr lang="en-US"/>
        </a:p>
      </dgm:t>
    </dgm:pt>
    <dgm:pt modelId="{0764F11D-205B-4E3C-AA65-80DE4A1F62DA}" type="pres">
      <dgm:prSet presAssocID="{53704F0F-3F6D-40FF-9868-7996752E540A}" presName="hierChild1" presStyleCnt="0">
        <dgm:presLayoutVars>
          <dgm:orgChart val="1"/>
          <dgm:chPref val="1"/>
          <dgm:dir/>
          <dgm:animOne val="branch"/>
          <dgm:animLvl val="lvl"/>
          <dgm:resizeHandles/>
        </dgm:presLayoutVars>
      </dgm:prSet>
      <dgm:spPr/>
    </dgm:pt>
    <dgm:pt modelId="{A2FA1862-5E88-4058-8DDE-8B41AF9805E8}" type="pres">
      <dgm:prSet presAssocID="{6007AE7E-8346-44AF-AF6F-A1CAAFDE85AC}" presName="hierRoot1" presStyleCnt="0">
        <dgm:presLayoutVars>
          <dgm:hierBranch val="init"/>
        </dgm:presLayoutVars>
      </dgm:prSet>
      <dgm:spPr/>
    </dgm:pt>
    <dgm:pt modelId="{CCC30646-28FD-4BFB-8EFA-644B165EC373}" type="pres">
      <dgm:prSet presAssocID="{6007AE7E-8346-44AF-AF6F-A1CAAFDE85AC}" presName="rootComposite1" presStyleCnt="0"/>
      <dgm:spPr/>
    </dgm:pt>
    <dgm:pt modelId="{DEA4694B-BD38-4E3F-838D-7F08BAB4BD58}" type="pres">
      <dgm:prSet presAssocID="{6007AE7E-8346-44AF-AF6F-A1CAAFDE85AC}" presName="rootText1" presStyleLbl="node0" presStyleIdx="0" presStyleCnt="2">
        <dgm:presLayoutVars>
          <dgm:chPref val="3"/>
        </dgm:presLayoutVars>
      </dgm:prSet>
      <dgm:spPr/>
    </dgm:pt>
    <dgm:pt modelId="{9D789FD7-A45D-4D1F-B855-CFF3A1DDB0E5}" type="pres">
      <dgm:prSet presAssocID="{6007AE7E-8346-44AF-AF6F-A1CAAFDE85AC}" presName="rootConnector1" presStyleLbl="node1" presStyleIdx="0" presStyleCnt="0"/>
      <dgm:spPr/>
    </dgm:pt>
    <dgm:pt modelId="{8858DFEF-01E2-4EC8-86E4-344A84D2A872}" type="pres">
      <dgm:prSet presAssocID="{6007AE7E-8346-44AF-AF6F-A1CAAFDE85AC}" presName="hierChild2" presStyleCnt="0"/>
      <dgm:spPr/>
    </dgm:pt>
    <dgm:pt modelId="{C9A97901-0603-4971-97BA-EE8D76DA90A8}" type="pres">
      <dgm:prSet presAssocID="{C1EABD57-753E-4D9B-8B13-F9551C10CAA9}" presName="Name64" presStyleLbl="parChTrans1D2" presStyleIdx="0" presStyleCnt="3"/>
      <dgm:spPr/>
    </dgm:pt>
    <dgm:pt modelId="{133CA486-4AF4-4244-A110-FE01450DB723}" type="pres">
      <dgm:prSet presAssocID="{010B0EAE-B4F8-474F-AA42-1A4D26085C4D}" presName="hierRoot2" presStyleCnt="0">
        <dgm:presLayoutVars>
          <dgm:hierBranch val="init"/>
        </dgm:presLayoutVars>
      </dgm:prSet>
      <dgm:spPr/>
    </dgm:pt>
    <dgm:pt modelId="{6452B83D-3617-493E-9F53-B4B6CFD861D8}" type="pres">
      <dgm:prSet presAssocID="{010B0EAE-B4F8-474F-AA42-1A4D26085C4D}" presName="rootComposite" presStyleCnt="0"/>
      <dgm:spPr/>
    </dgm:pt>
    <dgm:pt modelId="{346E1DAD-C96F-4E57-8AFD-6DEB703D1B89}" type="pres">
      <dgm:prSet presAssocID="{010B0EAE-B4F8-474F-AA42-1A4D26085C4D}" presName="rootText" presStyleLbl="node2" presStyleIdx="0" presStyleCnt="3" custScaleX="145413">
        <dgm:presLayoutVars>
          <dgm:chPref val="3"/>
        </dgm:presLayoutVars>
      </dgm:prSet>
      <dgm:spPr/>
    </dgm:pt>
    <dgm:pt modelId="{E4F25809-7B38-4E5F-8629-9846908E3EA1}" type="pres">
      <dgm:prSet presAssocID="{010B0EAE-B4F8-474F-AA42-1A4D26085C4D}" presName="rootConnector" presStyleLbl="node2" presStyleIdx="0" presStyleCnt="3"/>
      <dgm:spPr/>
    </dgm:pt>
    <dgm:pt modelId="{595A3A7A-84D3-4E13-9206-B0D1982FD581}" type="pres">
      <dgm:prSet presAssocID="{010B0EAE-B4F8-474F-AA42-1A4D26085C4D}" presName="hierChild4" presStyleCnt="0"/>
      <dgm:spPr/>
    </dgm:pt>
    <dgm:pt modelId="{2F4D7CC2-3943-4BF4-A318-60EC70F7CB93}" type="pres">
      <dgm:prSet presAssocID="{010B0EAE-B4F8-474F-AA42-1A4D26085C4D}" presName="hierChild5" presStyleCnt="0"/>
      <dgm:spPr/>
    </dgm:pt>
    <dgm:pt modelId="{33FE2E5D-CBAC-4AF7-9FD4-03D0CBCE5578}" type="pres">
      <dgm:prSet presAssocID="{C127DAD0-3B70-49F0-A95B-562A7945D658}" presName="Name64" presStyleLbl="parChTrans1D2" presStyleIdx="1" presStyleCnt="3"/>
      <dgm:spPr/>
    </dgm:pt>
    <dgm:pt modelId="{35C87A39-CB64-4BA1-970A-6954A9C66561}" type="pres">
      <dgm:prSet presAssocID="{85DA2BB1-5BDE-4D89-AF1D-BD047A5E4CE3}" presName="hierRoot2" presStyleCnt="0">
        <dgm:presLayoutVars>
          <dgm:hierBranch val="init"/>
        </dgm:presLayoutVars>
      </dgm:prSet>
      <dgm:spPr/>
    </dgm:pt>
    <dgm:pt modelId="{1625B13C-57FE-4972-B0C4-E85A20892849}" type="pres">
      <dgm:prSet presAssocID="{85DA2BB1-5BDE-4D89-AF1D-BD047A5E4CE3}" presName="rootComposite" presStyleCnt="0"/>
      <dgm:spPr/>
    </dgm:pt>
    <dgm:pt modelId="{35493C2D-A5C5-4A16-B74C-8058BE115034}" type="pres">
      <dgm:prSet presAssocID="{85DA2BB1-5BDE-4D89-AF1D-BD047A5E4CE3}" presName="rootText" presStyleLbl="node2" presStyleIdx="1" presStyleCnt="3" custScaleX="145413">
        <dgm:presLayoutVars>
          <dgm:chPref val="3"/>
        </dgm:presLayoutVars>
      </dgm:prSet>
      <dgm:spPr/>
    </dgm:pt>
    <dgm:pt modelId="{E51B666B-B9F4-4A71-A6AD-8F6AD1A29C3D}" type="pres">
      <dgm:prSet presAssocID="{85DA2BB1-5BDE-4D89-AF1D-BD047A5E4CE3}" presName="rootConnector" presStyleLbl="node2" presStyleIdx="1" presStyleCnt="3"/>
      <dgm:spPr/>
    </dgm:pt>
    <dgm:pt modelId="{02582E66-E491-4832-862F-3414CDD3CB40}" type="pres">
      <dgm:prSet presAssocID="{85DA2BB1-5BDE-4D89-AF1D-BD047A5E4CE3}" presName="hierChild4" presStyleCnt="0"/>
      <dgm:spPr/>
    </dgm:pt>
    <dgm:pt modelId="{8DF775DB-35B8-47F6-85E4-C407D31B625D}" type="pres">
      <dgm:prSet presAssocID="{85DA2BB1-5BDE-4D89-AF1D-BD047A5E4CE3}" presName="hierChild5" presStyleCnt="0"/>
      <dgm:spPr/>
    </dgm:pt>
    <dgm:pt modelId="{BD4040F4-6C8B-48E6-9C0D-BFC1C2A0782E}" type="pres">
      <dgm:prSet presAssocID="{6007AE7E-8346-44AF-AF6F-A1CAAFDE85AC}" presName="hierChild3" presStyleCnt="0"/>
      <dgm:spPr/>
    </dgm:pt>
    <dgm:pt modelId="{B9E80534-AF26-4D93-B40C-365CBE0B6077}" type="pres">
      <dgm:prSet presAssocID="{128BB14F-5FB1-400C-9E7E-78816C8C1A0C}" presName="hierRoot1" presStyleCnt="0">
        <dgm:presLayoutVars>
          <dgm:hierBranch val="init"/>
        </dgm:presLayoutVars>
      </dgm:prSet>
      <dgm:spPr/>
    </dgm:pt>
    <dgm:pt modelId="{C3B1BD4C-644C-4689-84BA-4B2270DCAFF0}" type="pres">
      <dgm:prSet presAssocID="{128BB14F-5FB1-400C-9E7E-78816C8C1A0C}" presName="rootComposite1" presStyleCnt="0"/>
      <dgm:spPr/>
    </dgm:pt>
    <dgm:pt modelId="{D6A31FB9-C6E7-4060-BD37-53AE764ED7EA}" type="pres">
      <dgm:prSet presAssocID="{128BB14F-5FB1-400C-9E7E-78816C8C1A0C}" presName="rootText1" presStyleLbl="node0" presStyleIdx="1" presStyleCnt="2">
        <dgm:presLayoutVars>
          <dgm:chPref val="3"/>
        </dgm:presLayoutVars>
      </dgm:prSet>
      <dgm:spPr/>
    </dgm:pt>
    <dgm:pt modelId="{EEBA15A8-FE68-49B8-91E9-2C6557A6B45C}" type="pres">
      <dgm:prSet presAssocID="{128BB14F-5FB1-400C-9E7E-78816C8C1A0C}" presName="rootConnector1" presStyleLbl="node1" presStyleIdx="0" presStyleCnt="0"/>
      <dgm:spPr/>
    </dgm:pt>
    <dgm:pt modelId="{1488C95E-2A37-464F-A458-4BCDE0A5A5D4}" type="pres">
      <dgm:prSet presAssocID="{128BB14F-5FB1-400C-9E7E-78816C8C1A0C}" presName="hierChild2" presStyleCnt="0"/>
      <dgm:spPr/>
    </dgm:pt>
    <dgm:pt modelId="{B147A727-C816-485D-85BD-BF24FF966DB0}" type="pres">
      <dgm:prSet presAssocID="{3944F2F1-0B74-4C85-8E0D-BD410A0BC81D}" presName="Name64" presStyleLbl="parChTrans1D2" presStyleIdx="2" presStyleCnt="3"/>
      <dgm:spPr/>
    </dgm:pt>
    <dgm:pt modelId="{174CF49E-EA1D-4E23-A4DE-23E154A22AC7}" type="pres">
      <dgm:prSet presAssocID="{C26AC037-35B0-4888-8F70-411732F3BB1A}" presName="hierRoot2" presStyleCnt="0">
        <dgm:presLayoutVars>
          <dgm:hierBranch val="init"/>
        </dgm:presLayoutVars>
      </dgm:prSet>
      <dgm:spPr/>
    </dgm:pt>
    <dgm:pt modelId="{2768A030-A236-4668-B757-61601B8EBD7B}" type="pres">
      <dgm:prSet presAssocID="{C26AC037-35B0-4888-8F70-411732F3BB1A}" presName="rootComposite" presStyleCnt="0"/>
      <dgm:spPr/>
    </dgm:pt>
    <dgm:pt modelId="{9C97F6CE-A825-439F-B315-FC236E22423E}" type="pres">
      <dgm:prSet presAssocID="{C26AC037-35B0-4888-8F70-411732F3BB1A}" presName="rootText" presStyleLbl="node2" presStyleIdx="2" presStyleCnt="3" custScaleX="145489">
        <dgm:presLayoutVars>
          <dgm:chPref val="3"/>
        </dgm:presLayoutVars>
      </dgm:prSet>
      <dgm:spPr/>
    </dgm:pt>
    <dgm:pt modelId="{41A3491B-1AAD-419B-8D72-9AA9FD3CC9BA}" type="pres">
      <dgm:prSet presAssocID="{C26AC037-35B0-4888-8F70-411732F3BB1A}" presName="rootConnector" presStyleLbl="node2" presStyleIdx="2" presStyleCnt="3"/>
      <dgm:spPr/>
    </dgm:pt>
    <dgm:pt modelId="{C8A63B2E-1144-4F04-B5CF-38234CEA88C3}" type="pres">
      <dgm:prSet presAssocID="{C26AC037-35B0-4888-8F70-411732F3BB1A}" presName="hierChild4" presStyleCnt="0"/>
      <dgm:spPr/>
    </dgm:pt>
    <dgm:pt modelId="{14BF7EE3-0CC3-4912-BC5A-75EE16C54061}" type="pres">
      <dgm:prSet presAssocID="{C26AC037-35B0-4888-8F70-411732F3BB1A}" presName="hierChild5" presStyleCnt="0"/>
      <dgm:spPr/>
    </dgm:pt>
    <dgm:pt modelId="{0296E12F-371A-43E2-AE35-D07AC0DB4E6A}" type="pres">
      <dgm:prSet presAssocID="{128BB14F-5FB1-400C-9E7E-78816C8C1A0C}" presName="hierChild3" presStyleCnt="0"/>
      <dgm:spPr/>
    </dgm:pt>
  </dgm:ptLst>
  <dgm:cxnLst>
    <dgm:cxn modelId="{EAF1DF01-3238-4F32-A93A-D0B26AE3E690}" type="presOf" srcId="{6007AE7E-8346-44AF-AF6F-A1CAAFDE85AC}" destId="{9D789FD7-A45D-4D1F-B855-CFF3A1DDB0E5}" srcOrd="1" destOrd="0" presId="urn:microsoft.com/office/officeart/2009/3/layout/HorizontalOrganizationChart"/>
    <dgm:cxn modelId="{1C69550C-90CA-4844-B0A9-9335C8D9880B}" srcId="{6007AE7E-8346-44AF-AF6F-A1CAAFDE85AC}" destId="{010B0EAE-B4F8-474F-AA42-1A4D26085C4D}" srcOrd="0" destOrd="0" parTransId="{C1EABD57-753E-4D9B-8B13-F9551C10CAA9}" sibTransId="{B54286BF-A89B-45B6-83DE-356C4650C1D4}"/>
    <dgm:cxn modelId="{33191213-3332-470C-BADD-3D306DABDBA4}" srcId="{128BB14F-5FB1-400C-9E7E-78816C8C1A0C}" destId="{C26AC037-35B0-4888-8F70-411732F3BB1A}" srcOrd="0" destOrd="0" parTransId="{3944F2F1-0B74-4C85-8E0D-BD410A0BC81D}" sibTransId="{0B26F1BD-044C-49EB-BF45-D038FF5BB08B}"/>
    <dgm:cxn modelId="{EDECE429-B399-4B7B-9D8F-9055359DF243}" srcId="{53704F0F-3F6D-40FF-9868-7996752E540A}" destId="{6007AE7E-8346-44AF-AF6F-A1CAAFDE85AC}" srcOrd="0" destOrd="0" parTransId="{5702044A-2C7D-4131-8591-8CF1D02C6D2F}" sibTransId="{7A8F3893-3501-4801-8786-A0E0B542F7AA}"/>
    <dgm:cxn modelId="{91FE5D32-E175-4D43-8338-D3D01B3C5AB7}" type="presOf" srcId="{010B0EAE-B4F8-474F-AA42-1A4D26085C4D}" destId="{346E1DAD-C96F-4E57-8AFD-6DEB703D1B89}" srcOrd="0" destOrd="0" presId="urn:microsoft.com/office/officeart/2009/3/layout/HorizontalOrganizationChart"/>
    <dgm:cxn modelId="{9B4DC447-37BE-45F5-818D-6D3886D705D9}" type="presOf" srcId="{6007AE7E-8346-44AF-AF6F-A1CAAFDE85AC}" destId="{DEA4694B-BD38-4E3F-838D-7F08BAB4BD58}" srcOrd="0" destOrd="0" presId="urn:microsoft.com/office/officeart/2009/3/layout/HorizontalOrganizationChart"/>
    <dgm:cxn modelId="{1FFAB468-8988-40E4-9A8F-5A2E994A89F2}" type="presOf" srcId="{53704F0F-3F6D-40FF-9868-7996752E540A}" destId="{0764F11D-205B-4E3C-AA65-80DE4A1F62DA}" srcOrd="0" destOrd="0" presId="urn:microsoft.com/office/officeart/2009/3/layout/HorizontalOrganizationChart"/>
    <dgm:cxn modelId="{DE5CAE4E-4D7C-4CDB-AE3D-2A1FA8428AE4}" type="presOf" srcId="{85DA2BB1-5BDE-4D89-AF1D-BD047A5E4CE3}" destId="{E51B666B-B9F4-4A71-A6AD-8F6AD1A29C3D}" srcOrd="1" destOrd="0" presId="urn:microsoft.com/office/officeart/2009/3/layout/HorizontalOrganizationChart"/>
    <dgm:cxn modelId="{2DAE4370-07A3-4C58-9C83-F8A2EB991A12}" type="presOf" srcId="{85DA2BB1-5BDE-4D89-AF1D-BD047A5E4CE3}" destId="{35493C2D-A5C5-4A16-B74C-8058BE115034}" srcOrd="0" destOrd="0" presId="urn:microsoft.com/office/officeart/2009/3/layout/HorizontalOrganizationChart"/>
    <dgm:cxn modelId="{67162852-107C-4A4A-9636-D8EFF9EBCC35}" type="presOf" srcId="{010B0EAE-B4F8-474F-AA42-1A4D26085C4D}" destId="{E4F25809-7B38-4E5F-8629-9846908E3EA1}" srcOrd="1" destOrd="0" presId="urn:microsoft.com/office/officeart/2009/3/layout/HorizontalOrganizationChart"/>
    <dgm:cxn modelId="{A82D5E99-6525-4BD3-BD82-700DFD41EE3B}" type="presOf" srcId="{128BB14F-5FB1-400C-9E7E-78816C8C1A0C}" destId="{EEBA15A8-FE68-49B8-91E9-2C6557A6B45C}" srcOrd="1" destOrd="0" presId="urn:microsoft.com/office/officeart/2009/3/layout/HorizontalOrganizationChart"/>
    <dgm:cxn modelId="{126FF1BD-1A94-47AF-ACE3-C13129DB6E3A}" srcId="{6007AE7E-8346-44AF-AF6F-A1CAAFDE85AC}" destId="{85DA2BB1-5BDE-4D89-AF1D-BD047A5E4CE3}" srcOrd="1" destOrd="0" parTransId="{C127DAD0-3B70-49F0-A95B-562A7945D658}" sibTransId="{45D0B016-BDF1-468A-8BA5-86E89895CF61}"/>
    <dgm:cxn modelId="{9C7410C1-DC17-41F5-85CB-4E7D27859FDF}" type="presOf" srcId="{C26AC037-35B0-4888-8F70-411732F3BB1A}" destId="{9C97F6CE-A825-439F-B315-FC236E22423E}" srcOrd="0" destOrd="0" presId="urn:microsoft.com/office/officeart/2009/3/layout/HorizontalOrganizationChart"/>
    <dgm:cxn modelId="{250F4AC3-2E7C-40CB-8CF5-61D32F49B19C}" srcId="{53704F0F-3F6D-40FF-9868-7996752E540A}" destId="{128BB14F-5FB1-400C-9E7E-78816C8C1A0C}" srcOrd="1" destOrd="0" parTransId="{B3699252-ACDC-43C1-9311-163BBA98CD45}" sibTransId="{84DB78E8-900B-4262-889C-46EB13C5B71B}"/>
    <dgm:cxn modelId="{7585A3C9-159E-4A3A-B05D-8D2FF3EB44B0}" type="presOf" srcId="{C26AC037-35B0-4888-8F70-411732F3BB1A}" destId="{41A3491B-1AAD-419B-8D72-9AA9FD3CC9BA}" srcOrd="1" destOrd="0" presId="urn:microsoft.com/office/officeart/2009/3/layout/HorizontalOrganizationChart"/>
    <dgm:cxn modelId="{1DBA07E7-0760-4CA7-8315-05304787C073}" type="presOf" srcId="{C1EABD57-753E-4D9B-8B13-F9551C10CAA9}" destId="{C9A97901-0603-4971-97BA-EE8D76DA90A8}" srcOrd="0" destOrd="0" presId="urn:microsoft.com/office/officeart/2009/3/layout/HorizontalOrganizationChart"/>
    <dgm:cxn modelId="{1D69C1EB-DE65-4F74-B210-D7FA690F2D26}" type="presOf" srcId="{3944F2F1-0B74-4C85-8E0D-BD410A0BC81D}" destId="{B147A727-C816-485D-85BD-BF24FF966DB0}" srcOrd="0" destOrd="0" presId="urn:microsoft.com/office/officeart/2009/3/layout/HorizontalOrganizationChart"/>
    <dgm:cxn modelId="{7AA3B6EE-8860-4E3F-B21D-60E52E89B574}" type="presOf" srcId="{128BB14F-5FB1-400C-9E7E-78816C8C1A0C}" destId="{D6A31FB9-C6E7-4060-BD37-53AE764ED7EA}" srcOrd="0" destOrd="0" presId="urn:microsoft.com/office/officeart/2009/3/layout/HorizontalOrganizationChart"/>
    <dgm:cxn modelId="{8D9684FE-6AF3-44C8-8E97-67588828B4B1}" type="presOf" srcId="{C127DAD0-3B70-49F0-A95B-562A7945D658}" destId="{33FE2E5D-CBAC-4AF7-9FD4-03D0CBCE5578}" srcOrd="0" destOrd="0" presId="urn:microsoft.com/office/officeart/2009/3/layout/HorizontalOrganizationChart"/>
    <dgm:cxn modelId="{120C64C5-696F-497E-9CD6-A620C57AB0C3}" type="presParOf" srcId="{0764F11D-205B-4E3C-AA65-80DE4A1F62DA}" destId="{A2FA1862-5E88-4058-8DDE-8B41AF9805E8}" srcOrd="0" destOrd="0" presId="urn:microsoft.com/office/officeart/2009/3/layout/HorizontalOrganizationChart"/>
    <dgm:cxn modelId="{F8407CAC-7DF5-4A3B-B376-281A8F6B2DBD}" type="presParOf" srcId="{A2FA1862-5E88-4058-8DDE-8B41AF9805E8}" destId="{CCC30646-28FD-4BFB-8EFA-644B165EC373}" srcOrd="0" destOrd="0" presId="urn:microsoft.com/office/officeart/2009/3/layout/HorizontalOrganizationChart"/>
    <dgm:cxn modelId="{925DF0CE-3A3F-48E1-9F1B-9D537DEA1BB6}" type="presParOf" srcId="{CCC30646-28FD-4BFB-8EFA-644B165EC373}" destId="{DEA4694B-BD38-4E3F-838D-7F08BAB4BD58}" srcOrd="0" destOrd="0" presId="urn:microsoft.com/office/officeart/2009/3/layout/HorizontalOrganizationChart"/>
    <dgm:cxn modelId="{1D73EDC0-8A69-437E-A166-FE9BC59F862E}" type="presParOf" srcId="{CCC30646-28FD-4BFB-8EFA-644B165EC373}" destId="{9D789FD7-A45D-4D1F-B855-CFF3A1DDB0E5}" srcOrd="1" destOrd="0" presId="urn:microsoft.com/office/officeart/2009/3/layout/HorizontalOrganizationChart"/>
    <dgm:cxn modelId="{8B4AAEB4-57D1-4613-9B1B-E74C6E7D8429}" type="presParOf" srcId="{A2FA1862-5E88-4058-8DDE-8B41AF9805E8}" destId="{8858DFEF-01E2-4EC8-86E4-344A84D2A872}" srcOrd="1" destOrd="0" presId="urn:microsoft.com/office/officeart/2009/3/layout/HorizontalOrganizationChart"/>
    <dgm:cxn modelId="{FE83ECA6-3DDE-4987-983E-DA3881A535B1}" type="presParOf" srcId="{8858DFEF-01E2-4EC8-86E4-344A84D2A872}" destId="{C9A97901-0603-4971-97BA-EE8D76DA90A8}" srcOrd="0" destOrd="0" presId="urn:microsoft.com/office/officeart/2009/3/layout/HorizontalOrganizationChart"/>
    <dgm:cxn modelId="{1890D0DA-809F-4DBC-AA1A-2E2D1D4B41D5}" type="presParOf" srcId="{8858DFEF-01E2-4EC8-86E4-344A84D2A872}" destId="{133CA486-4AF4-4244-A110-FE01450DB723}" srcOrd="1" destOrd="0" presId="urn:microsoft.com/office/officeart/2009/3/layout/HorizontalOrganizationChart"/>
    <dgm:cxn modelId="{F5516380-2B03-4F86-A4EA-5AC324860823}" type="presParOf" srcId="{133CA486-4AF4-4244-A110-FE01450DB723}" destId="{6452B83D-3617-493E-9F53-B4B6CFD861D8}" srcOrd="0" destOrd="0" presId="urn:microsoft.com/office/officeart/2009/3/layout/HorizontalOrganizationChart"/>
    <dgm:cxn modelId="{DD8104A0-B859-45FB-8016-618985FD82F5}" type="presParOf" srcId="{6452B83D-3617-493E-9F53-B4B6CFD861D8}" destId="{346E1DAD-C96F-4E57-8AFD-6DEB703D1B89}" srcOrd="0" destOrd="0" presId="urn:microsoft.com/office/officeart/2009/3/layout/HorizontalOrganizationChart"/>
    <dgm:cxn modelId="{61C54369-AC20-43D4-8B96-6D6B43E29CFF}" type="presParOf" srcId="{6452B83D-3617-493E-9F53-B4B6CFD861D8}" destId="{E4F25809-7B38-4E5F-8629-9846908E3EA1}" srcOrd="1" destOrd="0" presId="urn:microsoft.com/office/officeart/2009/3/layout/HorizontalOrganizationChart"/>
    <dgm:cxn modelId="{8DE97641-2ABA-41A4-B952-131DB490E8C7}" type="presParOf" srcId="{133CA486-4AF4-4244-A110-FE01450DB723}" destId="{595A3A7A-84D3-4E13-9206-B0D1982FD581}" srcOrd="1" destOrd="0" presId="urn:microsoft.com/office/officeart/2009/3/layout/HorizontalOrganizationChart"/>
    <dgm:cxn modelId="{DC116DD8-8165-4B2B-9DFC-2BF64439442F}" type="presParOf" srcId="{133CA486-4AF4-4244-A110-FE01450DB723}" destId="{2F4D7CC2-3943-4BF4-A318-60EC70F7CB93}" srcOrd="2" destOrd="0" presId="urn:microsoft.com/office/officeart/2009/3/layout/HorizontalOrganizationChart"/>
    <dgm:cxn modelId="{A4A2C711-5601-428C-9B2B-F51BA89AB636}" type="presParOf" srcId="{8858DFEF-01E2-4EC8-86E4-344A84D2A872}" destId="{33FE2E5D-CBAC-4AF7-9FD4-03D0CBCE5578}" srcOrd="2" destOrd="0" presId="urn:microsoft.com/office/officeart/2009/3/layout/HorizontalOrganizationChart"/>
    <dgm:cxn modelId="{F7A889BD-39C7-419A-8C36-745EE52474D4}" type="presParOf" srcId="{8858DFEF-01E2-4EC8-86E4-344A84D2A872}" destId="{35C87A39-CB64-4BA1-970A-6954A9C66561}" srcOrd="3" destOrd="0" presId="urn:microsoft.com/office/officeart/2009/3/layout/HorizontalOrganizationChart"/>
    <dgm:cxn modelId="{C68D7314-6633-435B-9761-CA1ADB9216CC}" type="presParOf" srcId="{35C87A39-CB64-4BA1-970A-6954A9C66561}" destId="{1625B13C-57FE-4972-B0C4-E85A20892849}" srcOrd="0" destOrd="0" presId="urn:microsoft.com/office/officeart/2009/3/layout/HorizontalOrganizationChart"/>
    <dgm:cxn modelId="{EC576B43-1104-4A3E-985A-437C6A851E04}" type="presParOf" srcId="{1625B13C-57FE-4972-B0C4-E85A20892849}" destId="{35493C2D-A5C5-4A16-B74C-8058BE115034}" srcOrd="0" destOrd="0" presId="urn:microsoft.com/office/officeart/2009/3/layout/HorizontalOrganizationChart"/>
    <dgm:cxn modelId="{112CB44B-26D7-4325-B66B-6025977F7958}" type="presParOf" srcId="{1625B13C-57FE-4972-B0C4-E85A20892849}" destId="{E51B666B-B9F4-4A71-A6AD-8F6AD1A29C3D}" srcOrd="1" destOrd="0" presId="urn:microsoft.com/office/officeart/2009/3/layout/HorizontalOrganizationChart"/>
    <dgm:cxn modelId="{D8E95B8D-1A76-4AAC-86C8-B4CBADBFA48A}" type="presParOf" srcId="{35C87A39-CB64-4BA1-970A-6954A9C66561}" destId="{02582E66-E491-4832-862F-3414CDD3CB40}" srcOrd="1" destOrd="0" presId="urn:microsoft.com/office/officeart/2009/3/layout/HorizontalOrganizationChart"/>
    <dgm:cxn modelId="{7C041F35-20BC-440E-BE8F-69829B367285}" type="presParOf" srcId="{35C87A39-CB64-4BA1-970A-6954A9C66561}" destId="{8DF775DB-35B8-47F6-85E4-C407D31B625D}" srcOrd="2" destOrd="0" presId="urn:microsoft.com/office/officeart/2009/3/layout/HorizontalOrganizationChart"/>
    <dgm:cxn modelId="{D44C5959-D4BA-43C1-A69F-7F28597BC463}" type="presParOf" srcId="{A2FA1862-5E88-4058-8DDE-8B41AF9805E8}" destId="{BD4040F4-6C8B-48E6-9C0D-BFC1C2A0782E}" srcOrd="2" destOrd="0" presId="urn:microsoft.com/office/officeart/2009/3/layout/HorizontalOrganizationChart"/>
    <dgm:cxn modelId="{93AF88FA-4BD8-4D1C-84F3-78C9BA3BE528}" type="presParOf" srcId="{0764F11D-205B-4E3C-AA65-80DE4A1F62DA}" destId="{B9E80534-AF26-4D93-B40C-365CBE0B6077}" srcOrd="1" destOrd="0" presId="urn:microsoft.com/office/officeart/2009/3/layout/HorizontalOrganizationChart"/>
    <dgm:cxn modelId="{52FA1ED9-4394-496C-8E8A-ED8275217B12}" type="presParOf" srcId="{B9E80534-AF26-4D93-B40C-365CBE0B6077}" destId="{C3B1BD4C-644C-4689-84BA-4B2270DCAFF0}" srcOrd="0" destOrd="0" presId="urn:microsoft.com/office/officeart/2009/3/layout/HorizontalOrganizationChart"/>
    <dgm:cxn modelId="{73F9692E-1821-4B63-BD24-849B574EA1EB}" type="presParOf" srcId="{C3B1BD4C-644C-4689-84BA-4B2270DCAFF0}" destId="{D6A31FB9-C6E7-4060-BD37-53AE764ED7EA}" srcOrd="0" destOrd="0" presId="urn:microsoft.com/office/officeart/2009/3/layout/HorizontalOrganizationChart"/>
    <dgm:cxn modelId="{26A9516D-6BF5-451D-820D-E2FED3B8FB6D}" type="presParOf" srcId="{C3B1BD4C-644C-4689-84BA-4B2270DCAFF0}" destId="{EEBA15A8-FE68-49B8-91E9-2C6557A6B45C}" srcOrd="1" destOrd="0" presId="urn:microsoft.com/office/officeart/2009/3/layout/HorizontalOrganizationChart"/>
    <dgm:cxn modelId="{307150E9-3BD6-47EC-9F34-C2B65FB7EC87}" type="presParOf" srcId="{B9E80534-AF26-4D93-B40C-365CBE0B6077}" destId="{1488C95E-2A37-464F-A458-4BCDE0A5A5D4}" srcOrd="1" destOrd="0" presId="urn:microsoft.com/office/officeart/2009/3/layout/HorizontalOrganizationChart"/>
    <dgm:cxn modelId="{06EF0F9E-B52B-499C-89AB-1AE6510DF3C6}" type="presParOf" srcId="{1488C95E-2A37-464F-A458-4BCDE0A5A5D4}" destId="{B147A727-C816-485D-85BD-BF24FF966DB0}" srcOrd="0" destOrd="0" presId="urn:microsoft.com/office/officeart/2009/3/layout/HorizontalOrganizationChart"/>
    <dgm:cxn modelId="{08DC145D-FD6E-4294-9756-737D027FED95}" type="presParOf" srcId="{1488C95E-2A37-464F-A458-4BCDE0A5A5D4}" destId="{174CF49E-EA1D-4E23-A4DE-23E154A22AC7}" srcOrd="1" destOrd="0" presId="urn:microsoft.com/office/officeart/2009/3/layout/HorizontalOrganizationChart"/>
    <dgm:cxn modelId="{6CE25CFF-2710-4480-999C-B8DB69FA0D80}" type="presParOf" srcId="{174CF49E-EA1D-4E23-A4DE-23E154A22AC7}" destId="{2768A030-A236-4668-B757-61601B8EBD7B}" srcOrd="0" destOrd="0" presId="urn:microsoft.com/office/officeart/2009/3/layout/HorizontalOrganizationChart"/>
    <dgm:cxn modelId="{D6C03884-260C-44A5-90AA-931AA44CE27F}" type="presParOf" srcId="{2768A030-A236-4668-B757-61601B8EBD7B}" destId="{9C97F6CE-A825-439F-B315-FC236E22423E}" srcOrd="0" destOrd="0" presId="urn:microsoft.com/office/officeart/2009/3/layout/HorizontalOrganizationChart"/>
    <dgm:cxn modelId="{79C020F3-4949-4A8F-B5E9-B0CFC816C6ED}" type="presParOf" srcId="{2768A030-A236-4668-B757-61601B8EBD7B}" destId="{41A3491B-1AAD-419B-8D72-9AA9FD3CC9BA}" srcOrd="1" destOrd="0" presId="urn:microsoft.com/office/officeart/2009/3/layout/HorizontalOrganizationChart"/>
    <dgm:cxn modelId="{3FCF0E88-7953-47A3-B765-F77F9EC33DF4}" type="presParOf" srcId="{174CF49E-EA1D-4E23-A4DE-23E154A22AC7}" destId="{C8A63B2E-1144-4F04-B5CF-38234CEA88C3}" srcOrd="1" destOrd="0" presId="urn:microsoft.com/office/officeart/2009/3/layout/HorizontalOrganizationChart"/>
    <dgm:cxn modelId="{A3C2E06A-3523-4239-BE37-DB876D17BA6F}" type="presParOf" srcId="{174CF49E-EA1D-4E23-A4DE-23E154A22AC7}" destId="{14BF7EE3-0CC3-4912-BC5A-75EE16C54061}" srcOrd="2" destOrd="0" presId="urn:microsoft.com/office/officeart/2009/3/layout/HorizontalOrganizationChart"/>
    <dgm:cxn modelId="{871D917B-B7AC-454E-AF9D-D47A8759D606}" type="presParOf" srcId="{B9E80534-AF26-4D93-B40C-365CBE0B6077}" destId="{0296E12F-371A-43E2-AE35-D07AC0DB4E6A}" srcOrd="2" destOrd="0" presId="urn:microsoft.com/office/officeart/2009/3/layout/HorizontalOrganizationChar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049615-E231-41EA-B57F-EC6229B50B4A}">
      <dsp:nvSpPr>
        <dsp:cNvPr id="0" name=""/>
        <dsp:cNvSpPr/>
      </dsp:nvSpPr>
      <dsp:spPr>
        <a:xfrm>
          <a:off x="1404620" y="165099"/>
          <a:ext cx="3276600" cy="1137920"/>
        </a:xfrm>
        <a:prstGeom prst="ellipse">
          <a:avLst/>
        </a:prstGeom>
        <a:solidFill>
          <a:schemeClr val="accent2">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CD660E-FAED-4AE0-93DF-CAE08AB09FA1}">
      <dsp:nvSpPr>
        <dsp:cNvPr id="0" name=""/>
        <dsp:cNvSpPr/>
      </dsp:nvSpPr>
      <dsp:spPr>
        <a:xfrm>
          <a:off x="2730500" y="2951479"/>
          <a:ext cx="635000" cy="406400"/>
        </a:xfrm>
        <a:prstGeom prst="downArrow">
          <a:avLst/>
        </a:prstGeom>
        <a:solidFill>
          <a:schemeClr val="accent2">
            <a:tint val="6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 modelId="{45621FA6-CD67-48DB-A7EE-D410D203F350}">
      <dsp:nvSpPr>
        <dsp:cNvPr id="0" name=""/>
        <dsp:cNvSpPr/>
      </dsp:nvSpPr>
      <dsp:spPr>
        <a:xfrm>
          <a:off x="966307" y="3276600"/>
          <a:ext cx="4163385" cy="762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bg1"/>
              </a:solidFill>
            </a:rPr>
            <a:t>Part C: Medicare Advantage</a:t>
          </a:r>
        </a:p>
      </dsp:txBody>
      <dsp:txXfrm>
        <a:off x="966307" y="3276600"/>
        <a:ext cx="4163385" cy="762000"/>
      </dsp:txXfrm>
    </dsp:sp>
    <dsp:sp modelId="{90BAF602-45AA-4C4A-A72A-D5805A88121B}">
      <dsp:nvSpPr>
        <dsp:cNvPr id="0" name=""/>
        <dsp:cNvSpPr/>
      </dsp:nvSpPr>
      <dsp:spPr>
        <a:xfrm>
          <a:off x="2595880" y="1390903"/>
          <a:ext cx="1143000" cy="1143000"/>
        </a:xfrm>
        <a:prstGeom prst="ellipse">
          <a:avLst/>
        </a:prstGeom>
        <a:solidFill>
          <a:schemeClr val="accent2">
            <a:hueOff val="0"/>
            <a:satOff val="0"/>
            <a:lum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accent2"/>
              </a:solidFill>
            </a:rPr>
            <a:t>Part D</a:t>
          </a:r>
        </a:p>
      </dsp:txBody>
      <dsp:txXfrm>
        <a:off x="2763268" y="1558291"/>
        <a:ext cx="808224" cy="808224"/>
      </dsp:txXfrm>
    </dsp:sp>
    <dsp:sp modelId="{66E09B36-C3C2-4D16-8AF8-7896B7D23191}">
      <dsp:nvSpPr>
        <dsp:cNvPr id="0" name=""/>
        <dsp:cNvSpPr/>
      </dsp:nvSpPr>
      <dsp:spPr>
        <a:xfrm>
          <a:off x="1778000" y="533399"/>
          <a:ext cx="1143000" cy="1143000"/>
        </a:xfrm>
        <a:prstGeom prst="ellipse">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kern="1200" dirty="0"/>
            <a:t>Part B</a:t>
          </a:r>
        </a:p>
      </dsp:txBody>
      <dsp:txXfrm>
        <a:off x="1945388" y="700787"/>
        <a:ext cx="808224" cy="808224"/>
      </dsp:txXfrm>
    </dsp:sp>
    <dsp:sp modelId="{9276EA85-2B3E-4788-B831-A1D765D61DAB}">
      <dsp:nvSpPr>
        <dsp:cNvPr id="0" name=""/>
        <dsp:cNvSpPr/>
      </dsp:nvSpPr>
      <dsp:spPr>
        <a:xfrm>
          <a:off x="2946400" y="257047"/>
          <a:ext cx="1143000" cy="1143000"/>
        </a:xfrm>
        <a:prstGeom prst="ellipse">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kern="1200" dirty="0"/>
            <a:t>Part A</a:t>
          </a:r>
        </a:p>
      </dsp:txBody>
      <dsp:txXfrm>
        <a:off x="3113788" y="424435"/>
        <a:ext cx="808224" cy="808224"/>
      </dsp:txXfrm>
    </dsp:sp>
    <dsp:sp modelId="{8F130470-6311-49B7-ACA8-7E01814DC16C}">
      <dsp:nvSpPr>
        <dsp:cNvPr id="0" name=""/>
        <dsp:cNvSpPr/>
      </dsp:nvSpPr>
      <dsp:spPr>
        <a:xfrm>
          <a:off x="1270000" y="25399"/>
          <a:ext cx="3556000" cy="2844799"/>
        </a:xfrm>
        <a:prstGeom prst="funnel">
          <a:avLst/>
        </a:prstGeom>
        <a:solidFill>
          <a:schemeClr val="lt1">
            <a:alpha val="4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47A727-C816-485D-85BD-BF24FF966DB0}">
      <dsp:nvSpPr>
        <dsp:cNvPr id="0" name=""/>
        <dsp:cNvSpPr/>
      </dsp:nvSpPr>
      <dsp:spPr>
        <a:xfrm>
          <a:off x="3465103" y="3529393"/>
          <a:ext cx="692833" cy="91440"/>
        </a:xfrm>
        <a:custGeom>
          <a:avLst/>
          <a:gdLst/>
          <a:ahLst/>
          <a:cxnLst/>
          <a:rect l="0" t="0" r="0" b="0"/>
          <a:pathLst>
            <a:path>
              <a:moveTo>
                <a:pt x="0" y="45720"/>
              </a:moveTo>
              <a:lnTo>
                <a:pt x="692833" y="45720"/>
              </a:lnTo>
            </a:path>
          </a:pathLst>
        </a:custGeom>
        <a:noFill/>
        <a:ln w="12700" cap="flat" cmpd="sng" algn="ctr">
          <a:solidFill>
            <a:srgbClr val="EC6453"/>
          </a:solidFill>
          <a:prstDash val="solid"/>
          <a:miter lim="800000"/>
        </a:ln>
        <a:effectLst/>
      </dsp:spPr>
      <dsp:style>
        <a:lnRef idx="2">
          <a:scrgbClr r="0" g="0" b="0"/>
        </a:lnRef>
        <a:fillRef idx="0">
          <a:scrgbClr r="0" g="0" b="0"/>
        </a:fillRef>
        <a:effectRef idx="0">
          <a:scrgbClr r="0" g="0" b="0"/>
        </a:effectRef>
        <a:fontRef idx="minor"/>
      </dsp:style>
    </dsp:sp>
    <dsp:sp modelId="{33FE2E5D-CBAC-4AF7-9FD4-03D0CBCE5578}">
      <dsp:nvSpPr>
        <dsp:cNvPr id="0" name=""/>
        <dsp:cNvSpPr/>
      </dsp:nvSpPr>
      <dsp:spPr>
        <a:xfrm>
          <a:off x="3465103" y="1340724"/>
          <a:ext cx="692833" cy="744796"/>
        </a:xfrm>
        <a:custGeom>
          <a:avLst/>
          <a:gdLst/>
          <a:ahLst/>
          <a:cxnLst/>
          <a:rect l="0" t="0" r="0" b="0"/>
          <a:pathLst>
            <a:path>
              <a:moveTo>
                <a:pt x="0" y="0"/>
              </a:moveTo>
              <a:lnTo>
                <a:pt x="346416" y="0"/>
              </a:lnTo>
              <a:lnTo>
                <a:pt x="346416" y="744796"/>
              </a:lnTo>
              <a:lnTo>
                <a:pt x="692833" y="744796"/>
              </a:lnTo>
            </a:path>
          </a:pathLst>
        </a:custGeom>
        <a:noFill/>
        <a:ln w="12700" cap="flat" cmpd="sng" algn="ctr">
          <a:solidFill>
            <a:srgbClr val="EC6453"/>
          </a:solidFill>
          <a:prstDash val="solid"/>
          <a:miter lim="800000"/>
        </a:ln>
        <a:effectLst/>
      </dsp:spPr>
      <dsp:style>
        <a:lnRef idx="2">
          <a:scrgbClr r="0" g="0" b="0"/>
        </a:lnRef>
        <a:fillRef idx="0">
          <a:scrgbClr r="0" g="0" b="0"/>
        </a:fillRef>
        <a:effectRef idx="0">
          <a:scrgbClr r="0" g="0" b="0"/>
        </a:effectRef>
        <a:fontRef idx="minor"/>
      </dsp:style>
    </dsp:sp>
    <dsp:sp modelId="{C9A97901-0603-4971-97BA-EE8D76DA90A8}">
      <dsp:nvSpPr>
        <dsp:cNvPr id="0" name=""/>
        <dsp:cNvSpPr/>
      </dsp:nvSpPr>
      <dsp:spPr>
        <a:xfrm>
          <a:off x="3465103" y="595927"/>
          <a:ext cx="692833" cy="744796"/>
        </a:xfrm>
        <a:custGeom>
          <a:avLst/>
          <a:gdLst/>
          <a:ahLst/>
          <a:cxnLst/>
          <a:rect l="0" t="0" r="0" b="0"/>
          <a:pathLst>
            <a:path>
              <a:moveTo>
                <a:pt x="0" y="744796"/>
              </a:moveTo>
              <a:lnTo>
                <a:pt x="346416" y="744796"/>
              </a:lnTo>
              <a:lnTo>
                <a:pt x="346416" y="0"/>
              </a:lnTo>
              <a:lnTo>
                <a:pt x="692833" y="0"/>
              </a:lnTo>
            </a:path>
          </a:pathLst>
        </a:custGeom>
        <a:noFill/>
        <a:ln w="12700" cap="flat" cmpd="sng" algn="ctr">
          <a:solidFill>
            <a:srgbClr val="EC6453"/>
          </a:solidFill>
          <a:prstDash val="solid"/>
          <a:miter lim="800000"/>
        </a:ln>
        <a:effectLst/>
      </dsp:spPr>
      <dsp:style>
        <a:lnRef idx="2">
          <a:scrgbClr r="0" g="0" b="0"/>
        </a:lnRef>
        <a:fillRef idx="0">
          <a:scrgbClr r="0" g="0" b="0"/>
        </a:fillRef>
        <a:effectRef idx="0">
          <a:scrgbClr r="0" g="0" b="0"/>
        </a:effectRef>
        <a:fontRef idx="minor"/>
      </dsp:style>
    </dsp:sp>
    <dsp:sp modelId="{DEA4694B-BD38-4E3F-838D-7F08BAB4BD58}">
      <dsp:nvSpPr>
        <dsp:cNvPr id="0" name=""/>
        <dsp:cNvSpPr/>
      </dsp:nvSpPr>
      <dsp:spPr>
        <a:xfrm>
          <a:off x="934" y="812438"/>
          <a:ext cx="3464168" cy="10565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b="0" kern="1200" dirty="0">
              <a:solidFill>
                <a:schemeClr val="accent1"/>
              </a:solidFill>
            </a:rPr>
            <a:t>Enroll </a:t>
          </a:r>
          <a:r>
            <a:rPr lang="en-US" sz="2400" b="0" u="sng" kern="1200" dirty="0">
              <a:solidFill>
                <a:schemeClr val="accent1"/>
              </a:solidFill>
            </a:rPr>
            <a:t>prior to</a:t>
          </a:r>
          <a:r>
            <a:rPr lang="en-US" sz="2400" b="0" kern="1200" dirty="0">
              <a:solidFill>
                <a:schemeClr val="accent1"/>
              </a:solidFill>
            </a:rPr>
            <a:t> birthday month: </a:t>
          </a:r>
        </a:p>
      </dsp:txBody>
      <dsp:txXfrm>
        <a:off x="934" y="812438"/>
        <a:ext cx="3464168" cy="1056571"/>
      </dsp:txXfrm>
    </dsp:sp>
    <dsp:sp modelId="{346E1DAD-C96F-4E57-8AFD-6DEB703D1B89}">
      <dsp:nvSpPr>
        <dsp:cNvPr id="0" name=""/>
        <dsp:cNvSpPr/>
      </dsp:nvSpPr>
      <dsp:spPr>
        <a:xfrm>
          <a:off x="4157937" y="67642"/>
          <a:ext cx="5037351" cy="1056571"/>
        </a:xfrm>
        <a:prstGeom prst="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b="0" kern="1200" dirty="0">
              <a:solidFill>
                <a:schemeClr val="accent2"/>
              </a:solidFill>
            </a:rPr>
            <a:t>Medicare starts 1</a:t>
          </a:r>
          <a:r>
            <a:rPr lang="en-US" sz="2400" b="0" kern="1200" baseline="30000" dirty="0">
              <a:solidFill>
                <a:schemeClr val="accent2"/>
              </a:solidFill>
            </a:rPr>
            <a:t>st</a:t>
          </a:r>
          <a:r>
            <a:rPr lang="en-US" sz="2400" b="0" kern="1200" dirty="0">
              <a:solidFill>
                <a:schemeClr val="accent2"/>
              </a:solidFill>
            </a:rPr>
            <a:t> of the month of your 65</a:t>
          </a:r>
          <a:r>
            <a:rPr lang="en-US" sz="2400" b="0" kern="1200" baseline="30000" dirty="0">
              <a:solidFill>
                <a:schemeClr val="accent2"/>
              </a:solidFill>
            </a:rPr>
            <a:t>th</a:t>
          </a:r>
          <a:r>
            <a:rPr lang="en-US" sz="2400" b="0" kern="1200" dirty="0">
              <a:solidFill>
                <a:schemeClr val="accent2"/>
              </a:solidFill>
            </a:rPr>
            <a:t> birthday</a:t>
          </a:r>
        </a:p>
      </dsp:txBody>
      <dsp:txXfrm>
        <a:off x="4157937" y="67642"/>
        <a:ext cx="5037351" cy="1056571"/>
      </dsp:txXfrm>
    </dsp:sp>
    <dsp:sp modelId="{35493C2D-A5C5-4A16-B74C-8058BE115034}">
      <dsp:nvSpPr>
        <dsp:cNvPr id="0" name=""/>
        <dsp:cNvSpPr/>
      </dsp:nvSpPr>
      <dsp:spPr>
        <a:xfrm>
          <a:off x="4157937" y="1557234"/>
          <a:ext cx="5037351" cy="1056571"/>
        </a:xfrm>
        <a:prstGeom prst="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accent2"/>
              </a:solidFill>
            </a:rPr>
            <a:t>Unless you’re born on the 1</a:t>
          </a:r>
          <a:r>
            <a:rPr lang="en-US" sz="2400" kern="1200" baseline="30000" dirty="0">
              <a:solidFill>
                <a:schemeClr val="accent2"/>
              </a:solidFill>
            </a:rPr>
            <a:t>st</a:t>
          </a:r>
          <a:endParaRPr lang="en-US" sz="2400" kern="1200" dirty="0">
            <a:solidFill>
              <a:schemeClr val="accent2"/>
            </a:solidFill>
          </a:endParaRPr>
        </a:p>
      </dsp:txBody>
      <dsp:txXfrm>
        <a:off x="4157937" y="1557234"/>
        <a:ext cx="5037351" cy="1056571"/>
      </dsp:txXfrm>
    </dsp:sp>
    <dsp:sp modelId="{D6A31FB9-C6E7-4060-BD37-53AE764ED7EA}">
      <dsp:nvSpPr>
        <dsp:cNvPr id="0" name=""/>
        <dsp:cNvSpPr/>
      </dsp:nvSpPr>
      <dsp:spPr>
        <a:xfrm>
          <a:off x="934" y="3046827"/>
          <a:ext cx="3464168" cy="10565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b="0" kern="1200">
              <a:solidFill>
                <a:schemeClr val="accent1"/>
              </a:solidFill>
            </a:rPr>
            <a:t>Enroll </a:t>
          </a:r>
          <a:r>
            <a:rPr lang="en-US" sz="2400" b="0" u="sng" kern="1200">
              <a:solidFill>
                <a:schemeClr val="accent1"/>
              </a:solidFill>
            </a:rPr>
            <a:t>in or after</a:t>
          </a:r>
          <a:r>
            <a:rPr lang="en-US" sz="2400" b="0" kern="1200">
              <a:solidFill>
                <a:schemeClr val="accent1"/>
              </a:solidFill>
            </a:rPr>
            <a:t> your birthday month:</a:t>
          </a:r>
        </a:p>
      </dsp:txBody>
      <dsp:txXfrm>
        <a:off x="934" y="3046827"/>
        <a:ext cx="3464168" cy="1056571"/>
      </dsp:txXfrm>
    </dsp:sp>
    <dsp:sp modelId="{9C97F6CE-A825-439F-B315-FC236E22423E}">
      <dsp:nvSpPr>
        <dsp:cNvPr id="0" name=""/>
        <dsp:cNvSpPr/>
      </dsp:nvSpPr>
      <dsp:spPr>
        <a:xfrm>
          <a:off x="4157937" y="3046827"/>
          <a:ext cx="5039984" cy="1056571"/>
        </a:xfrm>
        <a:prstGeom prst="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b="0" kern="1200" dirty="0">
              <a:solidFill>
                <a:schemeClr val="accent2"/>
              </a:solidFill>
            </a:rPr>
            <a:t>Medicare start date is delayed</a:t>
          </a:r>
        </a:p>
      </dsp:txBody>
      <dsp:txXfrm>
        <a:off x="4157937" y="3046827"/>
        <a:ext cx="5039984" cy="1056571"/>
      </dsp:txXfrm>
    </dsp:sp>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2.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3884613" y="8829967"/>
            <a:ext cx="2971800" cy="464820"/>
          </a:xfrm>
          <a:prstGeom prst="rect">
            <a:avLst/>
          </a:prstGeom>
        </p:spPr>
        <p:txBody>
          <a:bodyPr vert="horz" lIns="91440" tIns="45720" rIns="91440" bIns="45720" rtlCol="0" anchor="b"/>
          <a:lstStyle>
            <a:lvl1pPr algn="r">
              <a:defRPr sz="1200"/>
            </a:lvl1pPr>
          </a:lstStyle>
          <a:p>
            <a:fld id="{4D345FD6-6E8E-4481-9C29-1B483B424A57}" type="slidenum">
              <a:rPr sz="1400"/>
              <a:t>‹#›</a:t>
            </a:fld>
            <a:endParaRPr sz="1400"/>
          </a:p>
        </p:txBody>
      </p:sp>
    </p:spTree>
    <p:extLst>
      <p:ext uri="{BB962C8B-B14F-4D97-AF65-F5344CB8AC3E}">
        <p14:creationId xmlns:p14="http://schemas.microsoft.com/office/powerpoint/2010/main" val="372295348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547688" y="319088"/>
            <a:ext cx="5761037" cy="3241675"/>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544513" y="3718559"/>
            <a:ext cx="5764213" cy="4958081"/>
          </a:xfrm>
          <a:prstGeom prst="rect">
            <a:avLst/>
          </a:prstGeom>
        </p:spPr>
        <p:txBody>
          <a:bodyPr vert="horz" lIns="91440" tIns="45720" rIns="91440" bIns="45720" rtlCol="0"/>
          <a:lstStyle/>
          <a:p>
            <a:pPr lvl="0"/>
            <a:r>
              <a:rPr lang="en-CA" noProof="0"/>
              <a:t>Click to edit Master text styles</a:t>
            </a:r>
          </a:p>
          <a:p>
            <a:pPr lvl="1"/>
            <a:r>
              <a:rPr lang="en-CA" noProof="0"/>
              <a:t>Second level</a:t>
            </a:r>
          </a:p>
          <a:p>
            <a:pPr lvl="2"/>
            <a:r>
              <a:rPr lang="en-CA" noProof="0"/>
              <a:t>Third level</a:t>
            </a:r>
          </a:p>
          <a:p>
            <a:pPr lvl="3"/>
            <a:r>
              <a:rPr lang="en-CA" noProof="0"/>
              <a:t>Fourth level</a:t>
            </a:r>
          </a:p>
          <a:p>
            <a:pPr lvl="4"/>
            <a:r>
              <a:rPr lang="en-CA" noProof="0"/>
              <a:t>Fifth level</a:t>
            </a:r>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400">
                <a:latin typeface="+mn-lt"/>
              </a:defRPr>
            </a:lvl1pPr>
          </a:lstStyle>
          <a:p>
            <a:fld id="{4FF0573C-F130-4D1E-A886-85FBB65D3A1B}" type="slidenum">
              <a:rPr lang="en-CA" smtClean="0"/>
              <a:pPr/>
              <a:t>‹#›</a:t>
            </a:fld>
            <a:endParaRPr lang="en-CA"/>
          </a:p>
        </p:txBody>
      </p:sp>
    </p:spTree>
    <p:extLst>
      <p:ext uri="{BB962C8B-B14F-4D97-AF65-F5344CB8AC3E}">
        <p14:creationId xmlns:p14="http://schemas.microsoft.com/office/powerpoint/2010/main" val="3206337814"/>
      </p:ext>
    </p:extLst>
  </p:cSld>
  <p:clrMap bg1="lt1" tx1="dk1" bg2="lt2" tx2="dk2" accent1="accent1" accent2="accent2" accent3="accent3" accent4="accent4" accent5="accent5" accent6="accent6" hlink="hlink" folHlink="folHlink"/>
  <p:hf hdr="0" ftr="0" dt="0"/>
  <p:notesStyle>
    <a:lvl1pPr marL="171450" indent="-171450"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1pPr>
    <a:lvl2pPr marL="457200" indent="-171450"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2pPr>
    <a:lvl3pPr marL="749808" indent="-171450"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3pPr>
    <a:lvl4pPr marL="1033272" indent="-171450"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4pPr>
    <a:lvl5pPr marL="1316736" indent="-171450"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t>[Read the slide + introduce yourself] </a:t>
            </a:r>
          </a:p>
        </p:txBody>
      </p:sp>
      <p:sp>
        <p:nvSpPr>
          <p:cNvPr id="4" name="Slide Number Placeholder 3">
            <a:extLst>
              <a:ext uri="{FF2B5EF4-FFF2-40B4-BE49-F238E27FC236}">
                <a16:creationId xmlns:a16="http://schemas.microsoft.com/office/drawing/2014/main" id="{427B5EA9-EBC1-425A-A06A-85E93CF5444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900637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t>Before we get started, I want to introduce you to our partners on this project. We worked with Purpose Consulting Group, which is a practice management consulting firm that specializes in best practices research with top advisors. </a:t>
            </a:r>
          </a:p>
        </p:txBody>
      </p:sp>
      <p:sp>
        <p:nvSpPr>
          <p:cNvPr id="4" name="Slide Number Placeholder 3"/>
          <p:cNvSpPr>
            <a:spLocks noGrp="1"/>
          </p:cNvSpPr>
          <p:nvPr>
            <p:ph type="sldNum" sz="quarter" idx="5"/>
          </p:nvPr>
        </p:nvSpPr>
        <p:spPr/>
        <p:txBody>
          <a:bodyPr/>
          <a:lstStyle/>
          <a:p>
            <a:fld id="{4FF0573C-F130-4D1E-A886-85FBB65D3A1B}" type="slidenum">
              <a:rPr lang="en-CA" smtClean="0"/>
              <a:pPr/>
              <a:t>2</a:t>
            </a:fld>
            <a:endParaRPr lang="en-CA"/>
          </a:p>
        </p:txBody>
      </p:sp>
    </p:spTree>
    <p:extLst>
      <p:ext uri="{BB962C8B-B14F-4D97-AF65-F5344CB8AC3E}">
        <p14:creationId xmlns:p14="http://schemas.microsoft.com/office/powerpoint/2010/main" val="41026333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t>If the stacks of Medicare advertisements, nonstop mailers, and telemarketer calls are making you want to </a:t>
            </a:r>
            <a:r>
              <a:rPr lang="en-US" i="1"/>
              <a:t>avoid </a:t>
            </a:r>
            <a:r>
              <a:rPr lang="en-US"/>
              <a:t>thinking about Medicare altogether–you’re not alone. And we are here to help you with that …</a:t>
            </a:r>
          </a:p>
          <a:p>
            <a:pPr marL="0" indent="0">
              <a:buNone/>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41188213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Today we’ll cover the history of Medicare and the basics of what Medicare is, what it covers, who is eligible, and when you should enroll. We’ll discuss Medicare costs as well as how people fill in the gaps in Medicare. And we will talk about Medicare Advantage plans and what you need to know if you plan on working past 65.</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3667897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0" indent="0">
              <a:buNone/>
            </a:pPr>
            <a:endParaRPr lang="en-US"/>
          </a:p>
          <a:p>
            <a:pPr marL="0" indent="0">
              <a:buNone/>
            </a:pPr>
            <a:r>
              <a:rPr lang="en-US"/>
              <a:t>Let’s begin with a quick look back at the history of Medicare…</a:t>
            </a:r>
          </a:p>
        </p:txBody>
      </p:sp>
      <p:sp>
        <p:nvSpPr>
          <p:cNvPr id="6" name="Slide Image Placeholder 5">
            <a:extLst>
              <a:ext uri="{FF2B5EF4-FFF2-40B4-BE49-F238E27FC236}">
                <a16:creationId xmlns:a16="http://schemas.microsoft.com/office/drawing/2014/main" id="{85CCC066-32EA-4636-86E7-B59596A5AD9F}"/>
              </a:ext>
            </a:extLst>
          </p:cNvPr>
          <p:cNvSpPr>
            <a:spLocks noGrp="1" noRot="1" noChangeAspect="1"/>
          </p:cNvSpPr>
          <p:nvPr>
            <p:ph type="sldImg"/>
          </p:nvPr>
        </p:nvSpPr>
        <p:spPr/>
      </p:sp>
      <p:sp>
        <p:nvSpPr>
          <p:cNvPr id="2" name="Slide Number Placeholder 1">
            <a:extLst>
              <a:ext uri="{FF2B5EF4-FFF2-40B4-BE49-F238E27FC236}">
                <a16:creationId xmlns:a16="http://schemas.microsoft.com/office/drawing/2014/main" id="{84668758-E8BB-4B81-A445-FAC095ABEE2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CA" sz="1400" b="0" i="0" u="none" strike="noStrike" kern="1200" cap="none" spc="0" normalizeH="0" baseline="0" noProof="0">
                <a:ln>
                  <a:noFill/>
                </a:ln>
                <a:solidFill>
                  <a:prstClr val="black"/>
                </a:solidFill>
                <a:effectLst/>
                <a:uLnTx/>
                <a:uFillTx/>
                <a:latin typeface="Arial"/>
                <a:ea typeface="+mn-ea"/>
                <a:cs typeface="+mn-cs"/>
              </a:rPr>
              <a:t> </a:t>
            </a: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908053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9"/>
          <p:cNvSpPr>
            <a:spLocks noGrp="1" noChangeArrowheads="1"/>
          </p:cNvSpPr>
          <p:nvPr>
            <p:ph type="body" idx="1"/>
          </p:nvPr>
        </p:nvSpPr>
        <p:spPr>
          <a:xfrm>
            <a:off x="544514" y="3727028"/>
            <a:ext cx="5764213" cy="5359602"/>
          </a:xfrm>
        </p:spPr>
        <p:txBody>
          <a:bodyPr/>
          <a:lstStyle/>
          <a:p>
            <a:pPr marL="0" marR="0" lvl="0" indent="0" algn="l" defTabSz="914400" rtl="0" eaLnBrk="1" fontAlgn="auto" latinLnBrk="0" hangingPunct="1">
              <a:lnSpc>
                <a:spcPct val="110000"/>
              </a:lnSpc>
              <a:spcBef>
                <a:spcPts val="1000"/>
              </a:spcBef>
              <a:spcAft>
                <a:spcPts val="0"/>
              </a:spcAft>
              <a:buClr>
                <a:schemeClr val="accent1"/>
              </a:buClr>
              <a:buSzPct val="80000"/>
              <a:buNone/>
              <a:tabLst/>
              <a:defRPr/>
            </a:pPr>
            <a:r>
              <a:rPr lang="en-US" altLang="en-US">
                <a:latin typeface="Arial" panose="020B0604020202020204" pitchFamily="34" charset="0"/>
              </a:rPr>
              <a:t>Before Medicare was signed into law, there really weren’t any good options for people to obtain health insurance after they retired and lost their employer coverage.</a:t>
            </a:r>
          </a:p>
          <a:p>
            <a:pPr>
              <a:lnSpc>
                <a:spcPct val="110000"/>
              </a:lnSpc>
              <a:spcBef>
                <a:spcPts val="1000"/>
              </a:spcBef>
              <a:buClr>
                <a:schemeClr val="accent1"/>
              </a:buClr>
              <a:buSzPct val="80000"/>
              <a:defRPr/>
            </a:pPr>
            <a:r>
              <a:rPr lang="en-US" sz="1200">
                <a:solidFill>
                  <a:schemeClr val="tx1">
                    <a:lumMod val="85000"/>
                    <a:lumOff val="15000"/>
                  </a:schemeClr>
                </a:solidFill>
                <a:latin typeface="+mn-lt"/>
              </a:rPr>
              <a:t>Only about </a:t>
            </a:r>
            <a:r>
              <a:rPr lang="en-US" sz="1200" b="1">
                <a:solidFill>
                  <a:schemeClr val="accent1"/>
                </a:solidFill>
                <a:latin typeface="+mn-lt"/>
              </a:rPr>
              <a:t>50%</a:t>
            </a:r>
            <a:r>
              <a:rPr lang="en-US" sz="1200">
                <a:solidFill>
                  <a:schemeClr val="tx1">
                    <a:lumMod val="85000"/>
                    <a:lumOff val="15000"/>
                  </a:schemeClr>
                </a:solidFill>
                <a:latin typeface="+mn-lt"/>
              </a:rPr>
              <a:t> of people age 65+ had some type of hospital insurance</a:t>
            </a:r>
          </a:p>
          <a:p>
            <a:pPr>
              <a:lnSpc>
                <a:spcPct val="110000"/>
              </a:lnSpc>
              <a:spcBef>
                <a:spcPts val="1000"/>
              </a:spcBef>
              <a:buClr>
                <a:schemeClr val="accent1"/>
              </a:buClr>
              <a:buSzPct val="80000"/>
              <a:defRPr/>
            </a:pPr>
            <a:r>
              <a:rPr lang="en-US" sz="1200">
                <a:solidFill>
                  <a:schemeClr val="tx1">
                    <a:lumMod val="85000"/>
                    <a:lumOff val="15000"/>
                  </a:schemeClr>
                </a:solidFill>
                <a:latin typeface="+mn-lt"/>
              </a:rPr>
              <a:t>With the lack of proper medical coverage </a:t>
            </a:r>
            <a:r>
              <a:rPr lang="en-US" sz="1200" b="1">
                <a:solidFill>
                  <a:schemeClr val="tx1">
                    <a:lumMod val="85000"/>
                    <a:lumOff val="15000"/>
                  </a:schemeClr>
                </a:solidFill>
                <a:latin typeface="+mn-lt"/>
              </a:rPr>
              <a:t>8 million seniors</a:t>
            </a:r>
            <a:r>
              <a:rPr lang="en-US" sz="1200">
                <a:solidFill>
                  <a:schemeClr val="tx1">
                    <a:lumMod val="85000"/>
                    <a:lumOff val="15000"/>
                  </a:schemeClr>
                </a:solidFill>
                <a:latin typeface="+mn-lt"/>
              </a:rPr>
              <a:t> lived in poverty</a:t>
            </a:r>
            <a:endParaRPr lang="en-US" altLang="en-US" sz="1200">
              <a:solidFill>
                <a:schemeClr val="tx1">
                  <a:lumMod val="85000"/>
                  <a:lumOff val="15000"/>
                </a:schemeClr>
              </a:solidFill>
              <a:latin typeface="+mn-lt"/>
            </a:endParaRPr>
          </a:p>
          <a:p>
            <a:pPr marL="0" lvl="0" indent="0" defTabSz="914400" eaLnBrk="1" hangingPunct="1">
              <a:lnSpc>
                <a:spcPct val="110000"/>
              </a:lnSpc>
              <a:spcBef>
                <a:spcPts val="1000"/>
              </a:spcBef>
              <a:buClr>
                <a:schemeClr val="accent1"/>
              </a:buClr>
              <a:buSzPct val="80000"/>
              <a:buFont typeface="Arial" panose="020B0604020202020204" pitchFamily="34" charset="0"/>
              <a:buNone/>
              <a:defRPr/>
            </a:pPr>
            <a:r>
              <a:rPr lang="en-US" altLang="en-US">
                <a:latin typeface="Arial" panose="020B0604020202020204" pitchFamily="34" charset="0"/>
              </a:rPr>
              <a:t>Medicare was signed into law on July 30, 1965 by President Lyndon Johnson. Former President Truman was the first recipient and he ceremoniously applied that day. Why? </a:t>
            </a:r>
          </a:p>
          <a:p>
            <a:pPr marL="0" lvl="0" indent="0" defTabSz="914400" eaLnBrk="1" hangingPunct="1">
              <a:lnSpc>
                <a:spcPct val="110000"/>
              </a:lnSpc>
              <a:spcBef>
                <a:spcPts val="1000"/>
              </a:spcBef>
              <a:buClr>
                <a:schemeClr val="accent1"/>
              </a:buClr>
              <a:buSzPct val="80000"/>
              <a:buFont typeface="Arial" panose="020B0604020202020204" pitchFamily="34" charset="0"/>
              <a:buNone/>
              <a:defRPr/>
            </a:pPr>
            <a:r>
              <a:rPr lang="en-US" altLang="en-US">
                <a:latin typeface="Arial" panose="020B0604020202020204" pitchFamily="34" charset="0"/>
              </a:rPr>
              <a:t>Because, although discussions for a national health insurance plan go all the way back to Teddy Roosevelt, the idea did not gain steam until it was pushed by President Truman. His proposals were defeated, but he drew significant attention to the country’s health insurance needs. Although Medicare was not the national health insurance plan Truman was hoping for, his continued advocacy was a factor in getting a national health insurance plan for seniors (Medicare) passed. So, during the signing ceremony, President Johnson presented Truman, and his wife, Bess with Medicare cards 1 and 2.  </a:t>
            </a:r>
          </a:p>
          <a:p>
            <a:pPr marL="0" lvl="0" indent="0" defTabSz="914400" eaLnBrk="1" hangingPunct="1">
              <a:lnSpc>
                <a:spcPct val="110000"/>
              </a:lnSpc>
              <a:spcBef>
                <a:spcPts val="1000"/>
              </a:spcBef>
              <a:buClr>
                <a:schemeClr val="accent1"/>
              </a:buClr>
              <a:buSzPct val="80000"/>
              <a:buFont typeface="Arial" panose="020B0604020202020204" pitchFamily="34" charset="0"/>
              <a:buNone/>
              <a:defRPr/>
            </a:pPr>
            <a:r>
              <a:rPr lang="en-US" altLang="en-US">
                <a:latin typeface="Arial" panose="020B0604020202020204" pitchFamily="34" charset="0"/>
              </a:rPr>
              <a:t>19 million seniors enrolled in Medicare in the first year. Today, there are over 65 million Medicare (including Medicare Advantage) recipients. And, Medicare is expected to account for approximately18% of the federal budget by 2032.</a:t>
            </a:r>
          </a:p>
          <a:p>
            <a:pPr marL="0" indent="0">
              <a:buNone/>
            </a:pPr>
            <a:r>
              <a:rPr lang="en-US" altLang="en-US">
                <a:latin typeface="Arial" panose="020B0604020202020204" pitchFamily="34" charset="0"/>
              </a:rPr>
              <a:t>(Note to presenter: President John F. Kennedy also made an unsuccessful push for a national health care program for seniors).</a:t>
            </a:r>
            <a:endParaRPr lang="en-US"/>
          </a:p>
        </p:txBody>
      </p:sp>
      <p:sp>
        <p:nvSpPr>
          <p:cNvPr id="4" name="Slide Image Placeholder 3">
            <a:extLst>
              <a:ext uri="{FF2B5EF4-FFF2-40B4-BE49-F238E27FC236}">
                <a16:creationId xmlns:a16="http://schemas.microsoft.com/office/drawing/2014/main" id="{FE7742A5-06DA-4CF3-A8EE-C76791336ACD}"/>
              </a:ext>
            </a:extLst>
          </p:cNvPr>
          <p:cNvSpPr>
            <a:spLocks noGrp="1" noRot="1" noChangeAspect="1"/>
          </p:cNvSpPr>
          <p:nvPr>
            <p:ph type="sldImg"/>
          </p:nvPr>
        </p:nvSpPr>
        <p:spPr/>
      </p:sp>
      <p:sp>
        <p:nvSpPr>
          <p:cNvPr id="2" name="Slide Number Placeholder 1">
            <a:extLst>
              <a:ext uri="{FF2B5EF4-FFF2-40B4-BE49-F238E27FC236}">
                <a16:creationId xmlns:a16="http://schemas.microsoft.com/office/drawing/2014/main" id="{9D2233E9-F3BE-4F43-9E0E-3EBEC1ABB8B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206329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0" indent="0">
              <a:buNone/>
            </a:pPr>
            <a:endParaRPr lang="en-US"/>
          </a:p>
          <a:p>
            <a:pPr marL="0" marR="0" lvl="0" indent="0" algn="l" defTabSz="914400" rtl="0" eaLnBrk="1" fontAlgn="auto" latinLnBrk="0" hangingPunct="1">
              <a:lnSpc>
                <a:spcPct val="100000"/>
              </a:lnSpc>
              <a:spcBef>
                <a:spcPts val="600"/>
              </a:spcBef>
              <a:spcAft>
                <a:spcPts val="0"/>
              </a:spcAft>
              <a:buClr>
                <a:schemeClr val="tx1"/>
              </a:buClr>
              <a:buSzTx/>
              <a:buFont typeface="Arial" panose="020B0604020202020204" pitchFamily="34" charset="0"/>
              <a:buNone/>
              <a:tabLst/>
              <a:defRPr/>
            </a:pPr>
            <a:r>
              <a:rPr lang="en-US"/>
              <a:t>Let’s dig in…as we like to say, Medicare starts with the parts…</a:t>
            </a:r>
          </a:p>
          <a:p>
            <a:pPr marL="0" indent="0">
              <a:buNone/>
            </a:pPr>
            <a:endParaRPr lang="en-US"/>
          </a:p>
        </p:txBody>
      </p:sp>
      <p:sp>
        <p:nvSpPr>
          <p:cNvPr id="6" name="Slide Image Placeholder 5">
            <a:extLst>
              <a:ext uri="{FF2B5EF4-FFF2-40B4-BE49-F238E27FC236}">
                <a16:creationId xmlns:a16="http://schemas.microsoft.com/office/drawing/2014/main" id="{85CCC066-32EA-4636-86E7-B59596A5AD9F}"/>
              </a:ext>
            </a:extLst>
          </p:cNvPr>
          <p:cNvSpPr>
            <a:spLocks noGrp="1" noRot="1" noChangeAspect="1"/>
          </p:cNvSpPr>
          <p:nvPr>
            <p:ph type="sldImg"/>
          </p:nvPr>
        </p:nvSpPr>
        <p:spPr/>
      </p:sp>
      <p:sp>
        <p:nvSpPr>
          <p:cNvPr id="2" name="Slide Number Placeholder 1">
            <a:extLst>
              <a:ext uri="{FF2B5EF4-FFF2-40B4-BE49-F238E27FC236}">
                <a16:creationId xmlns:a16="http://schemas.microsoft.com/office/drawing/2014/main" id="{84668758-E8BB-4B81-A445-FAC095ABEE2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CA" sz="1400" b="0" i="0" u="none" strike="noStrike" kern="1200" cap="none" spc="0" normalizeH="0" baseline="0" noProof="0">
                <a:ln>
                  <a:noFill/>
                </a:ln>
                <a:solidFill>
                  <a:prstClr val="black"/>
                </a:solidFill>
                <a:effectLst/>
                <a:uLnTx/>
                <a:uFillTx/>
                <a:latin typeface="Arial"/>
                <a:ea typeface="+mn-ea"/>
                <a:cs typeface="+mn-cs"/>
              </a:rPr>
              <a:t> </a:t>
            </a: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40451796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ltLang="en-US" sz="1200"/>
              <a:t>Beginning with Medicare Part A which is hospital coverage.</a:t>
            </a:r>
          </a:p>
          <a:p>
            <a:pPr marL="0" indent="0">
              <a:buNone/>
            </a:pPr>
            <a:r>
              <a:rPr lang="en-US" altLang="en-US" sz="1200"/>
              <a:t>What does Part A cover?</a:t>
            </a:r>
          </a:p>
          <a:p>
            <a:pPr marL="274320" indent="-274320">
              <a:buFontTx/>
              <a:buChar char="•"/>
            </a:pPr>
            <a:r>
              <a:rPr lang="en-US" altLang="en-US" sz="1200"/>
              <a:t>Inpatient hospital – semi-private room, three meals a day</a:t>
            </a:r>
          </a:p>
          <a:p>
            <a:pPr marL="274320" indent="-274320">
              <a:buFontTx/>
              <a:buChar char="•"/>
            </a:pPr>
            <a:r>
              <a:rPr lang="en-US" altLang="en-US" sz="1200"/>
              <a:t>Skilled nursing care – covers care of up to 100 days in a </a:t>
            </a:r>
            <a:r>
              <a:rPr lang="en-US" altLang="en-US"/>
              <a:t>Skilled nursing facility </a:t>
            </a:r>
            <a:r>
              <a:rPr lang="en-US" altLang="en-US" sz="1200"/>
              <a:t>after a qualifying three-day hospital stay – does not cover long term care!</a:t>
            </a:r>
          </a:p>
          <a:p>
            <a:pPr marL="274320" indent="-274320">
              <a:buFontTx/>
              <a:buChar char="•"/>
            </a:pPr>
            <a:r>
              <a:rPr lang="en-US" altLang="en-US"/>
              <a:t>Drugs administered as part of a hospital stay</a:t>
            </a:r>
            <a:r>
              <a:rPr lang="en-US" altLang="en-US" sz="1200"/>
              <a:t> </a:t>
            </a:r>
          </a:p>
          <a:p>
            <a:pPr marL="274320" indent="-274320">
              <a:buFontTx/>
              <a:buChar char="•"/>
            </a:pPr>
            <a:r>
              <a:rPr lang="en-US" altLang="en-US" sz="1200"/>
              <a:t>Blood transfusions</a:t>
            </a:r>
          </a:p>
          <a:p>
            <a:pPr marL="274320" indent="-274320">
              <a:buFontTx/>
              <a:buChar char="•"/>
            </a:pPr>
            <a:r>
              <a:rPr lang="en-US" altLang="en-US" sz="1200"/>
              <a:t>And, Hospice care</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74A36E-BA02-4611-846E-CD8D1D995B7B}" type="slidenum">
              <a:rPr kumimoji="0" lang="en-US"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9420743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None/>
            </a:pPr>
            <a:r>
              <a:rPr lang="en-US" dirty="0"/>
              <a:t>Part B, as you can see, covers pretty much everything else. While </a:t>
            </a:r>
            <a:r>
              <a:rPr lang="en-US" b="1" i="1" u="sng" dirty="0"/>
              <a:t>some </a:t>
            </a:r>
            <a:r>
              <a:rPr lang="en-US" dirty="0"/>
              <a:t>preventive care (i.e. flu shots, yearly wellness exams, mammograms) are covered at 100%, Part B covers most other outpatient services at 80%.</a:t>
            </a:r>
          </a:p>
          <a:p>
            <a:pPr marL="0" indent="0" algn="l">
              <a:buNone/>
            </a:pPr>
            <a:endParaRPr lang="en-US" dirty="0"/>
          </a:p>
          <a:p>
            <a:pPr marL="0" inden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74A36E-BA02-4611-846E-CD8D1D995B7B}" type="slidenum">
              <a:rPr kumimoji="0" lang="en-US"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8487170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9"/>
          <p:cNvSpPr>
            <a:spLocks noGrp="1" noChangeArrowheads="1"/>
          </p:cNvSpPr>
          <p:nvPr>
            <p:ph type="body" idx="1"/>
          </p:nvPr>
        </p:nvSpPr>
        <p:spPr/>
        <p:txBody>
          <a:bodyPr/>
          <a:lstStyle/>
          <a:p>
            <a:pPr marL="0" indent="0">
              <a:buNone/>
            </a:pPr>
            <a:br>
              <a:rPr lang="en-US"/>
            </a:br>
            <a:r>
              <a:rPr lang="en-US"/>
              <a:t>Back in the 1960s, Blue Cross plans were popular, providing hospital care and outpatient care. Medicare was modelled after these plans and that’s why it has the two parts we just covered; Part A for hospital care and Part B for outpatient care. We call these two parts Original Medicare or Traditional Medicare, and these are the only two parts where you get your benefits directly from the federal government. </a:t>
            </a:r>
          </a:p>
          <a:p>
            <a:pPr marL="0" indent="0">
              <a:buNone/>
            </a:pPr>
            <a:r>
              <a:rPr lang="en-US"/>
              <a:t>Medicare Part C and D came later and are provided by private insurance companies.</a:t>
            </a:r>
          </a:p>
        </p:txBody>
      </p:sp>
      <p:sp>
        <p:nvSpPr>
          <p:cNvPr id="4" name="Slide Image Placeholder 3">
            <a:extLst>
              <a:ext uri="{FF2B5EF4-FFF2-40B4-BE49-F238E27FC236}">
                <a16:creationId xmlns:a16="http://schemas.microsoft.com/office/drawing/2014/main" id="{B05425F3-276E-4171-BD1E-A5823D8A1BFD}"/>
              </a:ext>
            </a:extLst>
          </p:cNvPr>
          <p:cNvSpPr>
            <a:spLocks noGrp="1" noRot="1" noChangeAspect="1"/>
          </p:cNvSpPr>
          <p:nvPr>
            <p:ph type="sldImg"/>
          </p:nvPr>
        </p:nvSpPr>
        <p:spPr/>
      </p:sp>
      <p:sp>
        <p:nvSpPr>
          <p:cNvPr id="2" name="Slide Number Placeholder 1">
            <a:extLst>
              <a:ext uri="{FF2B5EF4-FFF2-40B4-BE49-F238E27FC236}">
                <a16:creationId xmlns:a16="http://schemas.microsoft.com/office/drawing/2014/main" id="{4488CD0E-1C69-42D2-8B1A-D1AFDE2691F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6097480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t>Medicare Part C is also known as the Medicare Advantage program. It was signed into law by President Clinton as part of the Balanced Budget Act of 1997. It’s an optional way to get your Part A and B benefits through a private insurance company instead of from Medicare itself. We will cover that in detail later in the presentation.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74A36E-BA02-4611-846E-CD8D1D995B7B}" type="slidenum">
              <a:rPr kumimoji="0" lang="en-US"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3541693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t>Medicare Part D is the newest part of Medicare. It’s optional private insurance to help reduce the cost of your outpatient prescription drugs. Although it is optional, if you do not sign up when you are first eligible and you do not have other creditable drug coverage, you will incur a penalty for not enrolling.  The penalty is cumulative and gets larger with time.</a:t>
            </a:r>
          </a:p>
          <a:p>
            <a:pPr marL="0" indent="0">
              <a:buNone/>
            </a:pPr>
            <a:r>
              <a:rPr lang="en-US"/>
              <a:t>Once you enroll with a private insurance carrier, you will receive a coverage card and be able to purchase your drugs at a reduced cost from in-network pharmacies.</a:t>
            </a:r>
          </a:p>
          <a:p>
            <a:pPr marL="0" indent="0">
              <a:buNone/>
            </a:pPr>
            <a:r>
              <a:rPr lang="en-US"/>
              <a:t>It is recommended that you shop your Part D plan each year during the fall enrollment period to make sure you have the best coverage for you based on your current medication needs.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74A36E-BA02-4611-846E-CD8D1D995B7B}" type="slidenum">
              <a:rPr kumimoji="0" lang="en-US"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5632984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t>Most people sign up for Medicare online at socialsecurity.gov or in person at their local Social Security office. Railroad retirees sign up through the Railroad Retirement Board (RRB). </a:t>
            </a:r>
          </a:p>
          <a:p>
            <a:pPr marL="0" indent="0">
              <a:buNone/>
            </a:pPr>
            <a:r>
              <a:rPr lang="en-US"/>
              <a:t>The only people who don’t need to actively enroll in Medicare are people who are taking SS income benefits prior to age 65. These folks are auto-enrolled in Medicare Parts A and B at age 65. The card will just arrive in your mailbox about one to two months before you are eligible for Medicare at 65.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5350635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t>If not enrolled in Social Security and receiving benefits prior to 65, you will sign up for Medicare during your initial enrollment period, which is a period surrounding your 65</a:t>
            </a:r>
            <a:r>
              <a:rPr lang="en-US" baseline="30000"/>
              <a:t>th</a:t>
            </a:r>
            <a:r>
              <a:rPr lang="en-US"/>
              <a:t> birthday.</a:t>
            </a:r>
          </a:p>
          <a:p>
            <a:pPr marL="0" indent="0">
              <a:buNone/>
            </a:pPr>
            <a:r>
              <a:rPr lang="en-US"/>
              <a:t>It begins 3 months before your 65</a:t>
            </a:r>
            <a:r>
              <a:rPr lang="en-US" baseline="30000"/>
              <a:t>th</a:t>
            </a:r>
            <a:r>
              <a:rPr lang="en-US"/>
              <a:t> birthday month and ends 3 months after your 65</a:t>
            </a:r>
            <a:r>
              <a:rPr lang="en-US" baseline="30000"/>
              <a:t>th</a:t>
            </a:r>
            <a:r>
              <a:rPr lang="en-US"/>
              <a:t> birthday month giving you 7 months to enroll.</a:t>
            </a:r>
          </a:p>
          <a:p>
            <a:pPr marL="0" indent="0">
              <a:buNone/>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4492504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t>Your Medicare start date will depend on WHEN you enroll during your 7-month enrollment window. If you want benefits to begin on the 1</a:t>
            </a:r>
            <a:r>
              <a:rPr lang="en-US" baseline="30000"/>
              <a:t>st</a:t>
            </a:r>
            <a:r>
              <a:rPr lang="en-US"/>
              <a:t> day of the month you turn 65, then you need to enroll in the 3 months before your birthday. If your birthday is on the first of the month, your coverage starts the first day of the prior month. </a:t>
            </a:r>
          </a:p>
          <a:p>
            <a:pPr marL="0" indent="0">
              <a:buNone/>
            </a:pPr>
            <a:r>
              <a:rPr lang="en-US"/>
              <a:t>Example:</a:t>
            </a:r>
          </a:p>
          <a:p>
            <a:pPr marL="0" indent="0">
              <a:buNone/>
            </a:pPr>
            <a:r>
              <a:rPr lang="en-US"/>
              <a:t>Mr. Green’s 65</a:t>
            </a:r>
            <a:r>
              <a:rPr lang="en-US" baseline="30000"/>
              <a:t>th</a:t>
            </a:r>
            <a:r>
              <a:rPr lang="en-US"/>
              <a:t> birthday is July 20. If he signs up for Medicare in April, May or June, his coverage will start on July 1.</a:t>
            </a:r>
          </a:p>
          <a:p>
            <a:pPr marL="0" indent="0">
              <a:buNone/>
            </a:pPr>
            <a:r>
              <a:rPr lang="en-US"/>
              <a:t>Now assume Mr. Green’s 65</a:t>
            </a:r>
            <a:r>
              <a:rPr lang="en-US" baseline="30000"/>
              <a:t>th</a:t>
            </a:r>
            <a:r>
              <a:rPr lang="en-US"/>
              <a:t> birthday is July 1. If he signs up for Medicare in March, April or May, his coverage will start on June 1</a:t>
            </a:r>
          </a:p>
          <a:p>
            <a:pPr marL="0" indent="0">
              <a:buNone/>
            </a:pPr>
            <a:r>
              <a:rPr lang="en-US"/>
              <a:t>If you enroll in your birthday month or the 3 months after your coverage will be delayed.</a:t>
            </a:r>
          </a:p>
          <a:p>
            <a:pPr marL="0" indent="0">
              <a:buNone/>
            </a:pPr>
            <a:r>
              <a:rPr lang="en-US" i="1"/>
              <a:t> (*Note to speaker: see below for optional specifics)</a:t>
            </a:r>
          </a:p>
          <a:p>
            <a:pPr marL="0" indent="0">
              <a:buNone/>
            </a:pPr>
            <a:r>
              <a:rPr lang="en-US" i="1"/>
              <a:t>If you enroll in your birthday month your coverage starts 1 month after you sign up. If you enroll in the month after you turn 65, it starts 2 months after you sign up. And if you enroll in the 2</a:t>
            </a:r>
            <a:r>
              <a:rPr lang="en-US" i="1" baseline="30000"/>
              <a:t>nd</a:t>
            </a:r>
            <a:r>
              <a:rPr lang="en-US" i="1"/>
              <a:t> or 3</a:t>
            </a:r>
            <a:r>
              <a:rPr lang="en-US" i="1" baseline="30000"/>
              <a:t>rd</a:t>
            </a:r>
            <a:r>
              <a:rPr lang="en-US" i="1"/>
              <a:t> month after your birthday month it starts 3 months after you sign up.)</a:t>
            </a:r>
          </a:p>
          <a:p>
            <a:pPr marL="0" indent="0">
              <a:buNone/>
            </a:pPr>
            <a:r>
              <a:rPr lang="en-US"/>
              <a:t>People who are still working for a large employer </a:t>
            </a:r>
            <a:r>
              <a:rPr lang="en-US" b="1" i="1"/>
              <a:t>may</a:t>
            </a:r>
            <a:r>
              <a:rPr lang="en-US"/>
              <a:t> enroll in just Part A at 65 and delay Parts B and D until later when they retire – more on this later in the presentation. </a:t>
            </a:r>
            <a:r>
              <a:rPr lang="en-US">
                <a:solidFill>
                  <a:srgbClr val="FF0000"/>
                </a:solidFill>
              </a:rPr>
              <a:t>Note that if you do enroll for Part A, you can no longer contribute to an HSA, as we will discuss later.</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7012480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0" indent="0">
              <a:buNone/>
            </a:pPr>
            <a:r>
              <a:rPr lang="en-US"/>
              <a:t>Now let’s get into what Medicare costs….</a:t>
            </a:r>
          </a:p>
        </p:txBody>
      </p:sp>
      <p:sp>
        <p:nvSpPr>
          <p:cNvPr id="6" name="Slide Image Placeholder 5">
            <a:extLst>
              <a:ext uri="{FF2B5EF4-FFF2-40B4-BE49-F238E27FC236}">
                <a16:creationId xmlns:a16="http://schemas.microsoft.com/office/drawing/2014/main" id="{85CCC066-32EA-4636-86E7-B59596A5AD9F}"/>
              </a:ext>
            </a:extLst>
          </p:cNvPr>
          <p:cNvSpPr>
            <a:spLocks noGrp="1" noRot="1" noChangeAspect="1"/>
          </p:cNvSpPr>
          <p:nvPr>
            <p:ph type="sldImg"/>
          </p:nvPr>
        </p:nvSpPr>
        <p:spPr/>
      </p:sp>
      <p:sp>
        <p:nvSpPr>
          <p:cNvPr id="2" name="Slide Number Placeholder 1">
            <a:extLst>
              <a:ext uri="{FF2B5EF4-FFF2-40B4-BE49-F238E27FC236}">
                <a16:creationId xmlns:a16="http://schemas.microsoft.com/office/drawing/2014/main" id="{84668758-E8BB-4B81-A445-FAC095ABEE2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CA" sz="1400" b="0" i="0" u="none" strike="noStrike" kern="1200" cap="none" spc="0" normalizeH="0" baseline="0" noProof="0">
                <a:ln>
                  <a:noFill/>
                </a:ln>
                <a:solidFill>
                  <a:prstClr val="black"/>
                </a:solidFill>
                <a:effectLst/>
                <a:uLnTx/>
                <a:uFillTx/>
                <a:latin typeface="Arial"/>
                <a:ea typeface="+mn-ea"/>
                <a:cs typeface="+mn-cs"/>
              </a:rPr>
              <a:t> </a:t>
            </a: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3446854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t>Just like with the insurance you have had while you were under 65, Medicare has two types of costs that you will share in.</a:t>
            </a:r>
          </a:p>
          <a:p>
            <a:pPr marL="0" indent="0">
              <a:buNone/>
            </a:pPr>
            <a:r>
              <a:rPr lang="en-US"/>
              <a:t>The first is the premium you pay for the coverage itself, and the second is the cost-sharing you pay as you use health services.</a:t>
            </a:r>
          </a:p>
          <a:p>
            <a:pPr marL="0" indent="0">
              <a:buNone/>
            </a:pPr>
            <a:endParaRPr lang="en-US"/>
          </a:p>
          <a:p>
            <a:pPr marL="0" indent="0">
              <a:buNone/>
            </a:pPr>
            <a:r>
              <a:rPr lang="en-US"/>
              <a:t>Let’s break those two types of costs down over the next few slides.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3303542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7688" y="319088"/>
            <a:ext cx="5762625" cy="3241675"/>
          </a:xfrm>
        </p:spPr>
      </p:sp>
      <p:sp>
        <p:nvSpPr>
          <p:cNvPr id="3" name="Notes Placeholder 2"/>
          <p:cNvSpPr>
            <a:spLocks noGrp="1"/>
          </p:cNvSpPr>
          <p:nvPr>
            <p:ph type="body" idx="1"/>
          </p:nvPr>
        </p:nvSpPr>
        <p:spPr/>
        <p:txBody>
          <a:bodyPr/>
          <a:lstStyle/>
          <a:p>
            <a:pPr marL="457200" marR="0" lvl="1" indent="0" algn="l" defTabSz="914400" rtl="0" eaLnBrk="1" fontAlgn="auto" latinLnBrk="0" hangingPunct="1">
              <a:lnSpc>
                <a:spcPct val="95000"/>
              </a:lnSpc>
              <a:spcBef>
                <a:spcPts val="600"/>
              </a:spcBef>
              <a:spcAft>
                <a:spcPts val="600"/>
              </a:spcAft>
              <a:buClr>
                <a:schemeClr val="tx1"/>
              </a:buClr>
              <a:buSzPct val="115000"/>
              <a:buFont typeface="Arial" panose="020B0604020202020204" pitchFamily="34" charset="0"/>
              <a:buNone/>
              <a:tabLst/>
              <a:defRPr/>
            </a:pPr>
            <a:r>
              <a:rPr lang="en-US" sz="1200" b="1" dirty="0">
                <a:solidFill>
                  <a:schemeClr val="accent2"/>
                </a:solidFill>
              </a:rPr>
              <a:t>Part A hospital</a:t>
            </a:r>
            <a:endParaRPr lang="en-US" sz="1200" dirty="0"/>
          </a:p>
          <a:p>
            <a:pPr marL="914400" lvl="1" indent="-457200">
              <a:lnSpc>
                <a:spcPct val="95000"/>
              </a:lnSpc>
              <a:spcAft>
                <a:spcPts val="600"/>
              </a:spcAft>
              <a:buClr>
                <a:schemeClr val="tx1"/>
              </a:buClr>
              <a:buSzPct val="115000"/>
              <a:buFont typeface="Arial" panose="020B0604020202020204" pitchFamily="34" charset="0"/>
              <a:buChar char="•"/>
            </a:pPr>
            <a:r>
              <a:rPr lang="en-US" sz="1200" dirty="0"/>
              <a:t>Most people pay $0 for Part A because you paid FICA taxes during your working years</a:t>
            </a:r>
            <a:r>
              <a:rPr lang="en-US" dirty="0"/>
              <a:t>. As long as you worked at least 40 quarters (10 years) you are considered paid up and there will be no premium for Part A. </a:t>
            </a:r>
            <a:endParaRPr lang="en-US" dirty="0">
              <a:cs typeface="Arial"/>
            </a:endParaRPr>
          </a:p>
          <a:p>
            <a:pPr lvl="1" indent="0">
              <a:lnSpc>
                <a:spcPct val="95000"/>
              </a:lnSpc>
              <a:spcAft>
                <a:spcPts val="600"/>
              </a:spcAft>
              <a:buClr>
                <a:schemeClr val="tx1"/>
              </a:buClr>
              <a:buSzPct val="115000"/>
              <a:buNone/>
            </a:pPr>
            <a:r>
              <a:rPr lang="en-US" dirty="0"/>
              <a:t>Note to speaker: You talk through the rest of the details on the slide (if you don’t, make sure you understand the rules in case you get a question) or just move on to  the script below: </a:t>
            </a:r>
            <a:endParaRPr lang="en-US" sz="1200" dirty="0">
              <a:cs typeface="Arial"/>
            </a:endParaRPr>
          </a:p>
          <a:p>
            <a:pPr marL="914400" lvl="1" indent="-457200">
              <a:lnSpc>
                <a:spcPct val="95000"/>
              </a:lnSpc>
              <a:spcAft>
                <a:spcPts val="600"/>
              </a:spcAft>
              <a:buClr>
                <a:schemeClr val="tx1"/>
              </a:buClr>
              <a:buSzPct val="115000"/>
              <a:buFont typeface="Arial" panose="020B0604020202020204" pitchFamily="34" charset="0"/>
              <a:buChar char="•"/>
            </a:pPr>
            <a:r>
              <a:rPr lang="en-US" dirty="0"/>
              <a:t>What happens if you don’t have enough work history?</a:t>
            </a:r>
            <a:r>
              <a:rPr lang="en-US" sz="1200" dirty="0"/>
              <a:t> Well, in that case you can pay for Part A</a:t>
            </a:r>
            <a:endParaRPr lang="en-US" sz="1200" dirty="0">
              <a:cs typeface="Arial"/>
            </a:endParaRPr>
          </a:p>
          <a:p>
            <a:pPr marL="457200" lvl="1" indent="0">
              <a:lnSpc>
                <a:spcPct val="95000"/>
              </a:lnSpc>
              <a:spcAft>
                <a:spcPts val="600"/>
              </a:spcAft>
              <a:buClr>
                <a:schemeClr val="tx1"/>
              </a:buClr>
              <a:buSzPct val="115000"/>
              <a:buFont typeface="Arial" panose="020B0604020202020204" pitchFamily="34" charset="0"/>
              <a:buNone/>
            </a:pPr>
            <a:r>
              <a:rPr lang="en-US" sz="1200" dirty="0"/>
              <a:t>The costs:</a:t>
            </a:r>
            <a:endParaRPr lang="en-US" sz="1200" dirty="0">
              <a:cs typeface="Arial"/>
            </a:endParaRPr>
          </a:p>
          <a:p>
            <a:pPr marL="914400" lvl="1" indent="-457200">
              <a:lnSpc>
                <a:spcPct val="95000"/>
              </a:lnSpc>
              <a:spcAft>
                <a:spcPts val="600"/>
              </a:spcAft>
              <a:buClr>
                <a:schemeClr val="tx1"/>
              </a:buClr>
              <a:buSzPct val="115000"/>
              <a:buFont typeface="Arial,Sans-Serif" panose="020B0604020202020204" pitchFamily="34" charset="0"/>
              <a:buChar char="•"/>
            </a:pPr>
            <a:r>
              <a:rPr lang="en-US" b="1" dirty="0"/>
              <a:t>If you have between 30–39 quarters of work history, you can buy Part A prorated at $311/month in 2026</a:t>
            </a:r>
            <a:endParaRPr lang="en-US" dirty="0">
              <a:solidFill>
                <a:srgbClr val="444444"/>
              </a:solidFill>
            </a:endParaRPr>
          </a:p>
          <a:p>
            <a:pPr marL="914400" lvl="1" indent="-457200">
              <a:lnSpc>
                <a:spcPct val="95000"/>
              </a:lnSpc>
              <a:spcAft>
                <a:spcPts val="600"/>
              </a:spcAft>
              <a:buClr>
                <a:srgbClr val="000000"/>
              </a:buClr>
              <a:buFont typeface="Arial,Sans-Serif" panose="020B0604020202020204" pitchFamily="34" charset="0"/>
            </a:pPr>
            <a:r>
              <a:rPr lang="en-US" dirty="0"/>
              <a:t>If you have </a:t>
            </a:r>
            <a:r>
              <a:rPr lang="en-US" b="1" dirty="0"/>
              <a:t>less than 30 quarters of work history</a:t>
            </a:r>
            <a:r>
              <a:rPr lang="en-US" dirty="0"/>
              <a:t>, you can buy </a:t>
            </a:r>
            <a:r>
              <a:rPr lang="en-US" b="1" dirty="0"/>
              <a:t>Part A at $565 in 2026</a:t>
            </a:r>
            <a:endParaRPr lang="en-US" dirty="0"/>
          </a:p>
          <a:p>
            <a:endParaRPr lang="en-US"/>
          </a:p>
        </p:txBody>
      </p:sp>
      <p:sp>
        <p:nvSpPr>
          <p:cNvPr id="4" name="Slide Number Placeholder 3"/>
          <p:cNvSpPr>
            <a:spLocks noGrp="1"/>
          </p:cNvSpPr>
          <p:nvPr>
            <p:ph type="sldNum" sz="quarter" idx="5"/>
          </p:nvPr>
        </p:nvSpPr>
        <p:spPr/>
        <p:txBody>
          <a:bodyPr/>
          <a:lstStyle/>
          <a:p>
            <a:fld id="{4FF0573C-F130-4D1E-A886-85FBB65D3A1B}" type="slidenum">
              <a:rPr lang="en-CA" smtClean="0"/>
              <a:pPr/>
              <a:t>18</a:t>
            </a:fld>
            <a:endParaRPr lang="en-CA"/>
          </a:p>
        </p:txBody>
      </p:sp>
    </p:spTree>
    <p:extLst>
      <p:ext uri="{BB962C8B-B14F-4D97-AF65-F5344CB8AC3E}">
        <p14:creationId xmlns:p14="http://schemas.microsoft.com/office/powerpoint/2010/main" val="29320937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2938" y="322263"/>
            <a:ext cx="5816600" cy="3273425"/>
          </a:xfrm>
        </p:spPr>
      </p:sp>
      <p:sp>
        <p:nvSpPr>
          <p:cNvPr id="3" name="Notes Placeholder 2"/>
          <p:cNvSpPr>
            <a:spLocks noGrp="1"/>
          </p:cNvSpPr>
          <p:nvPr>
            <p:ph type="body" idx="1"/>
          </p:nvPr>
        </p:nvSpPr>
        <p:spPr/>
        <p:txBody>
          <a:bodyPr/>
          <a:lstStyle/>
          <a:p>
            <a:r>
              <a:rPr lang="en-US" dirty="0"/>
              <a:t>For Parts B and D you will pay monthly premiums.</a:t>
            </a:r>
          </a:p>
          <a:p>
            <a:r>
              <a:rPr lang="en-US" dirty="0"/>
              <a:t>Most Medicare beneficiaries pay the standard base Part B premium </a:t>
            </a:r>
            <a:r>
              <a:rPr lang="en-US" sz="1200" b="1" dirty="0"/>
              <a:t>$202.90/month</a:t>
            </a:r>
            <a:r>
              <a:rPr lang="en-US" sz="1200" dirty="0"/>
              <a:t> in 2026 </a:t>
            </a:r>
            <a:endParaRPr lang="en-US" dirty="0"/>
          </a:p>
          <a:p>
            <a:r>
              <a:rPr lang="en-US" dirty="0"/>
              <a:t>It is deducted monthly from your social security check or billed quarterly if not yet receiving social security benefits.</a:t>
            </a:r>
          </a:p>
          <a:p>
            <a:r>
              <a:rPr lang="en-CA" sz="1200" kern="1200" dirty="0">
                <a:solidFill>
                  <a:schemeClr val="tx1"/>
                </a:solidFill>
                <a:effectLst/>
                <a:latin typeface="+mn-lt"/>
                <a:ea typeface="+mn-ea"/>
                <a:cs typeface="+mn-cs"/>
              </a:rPr>
              <a:t>However, around 5% of beneficiaries pay more because of higher incomes. When you have higher income (over $109,000 if you are single, over $218,000 if you are married), you pay what is referred to as an Income-Related Monthly Adjustment Amount (IRMMA) on top of the base premium.</a:t>
            </a:r>
          </a:p>
          <a:p>
            <a:r>
              <a:rPr lang="en-US" dirty="0"/>
              <a:t>It is a sliding scale based on modified adjusted gross income on your tax returns.</a:t>
            </a:r>
          </a:p>
        </p:txBody>
      </p:sp>
      <p:sp>
        <p:nvSpPr>
          <p:cNvPr id="4" name="Slide Number Placeholder 3"/>
          <p:cNvSpPr>
            <a:spLocks noGrp="1"/>
          </p:cNvSpPr>
          <p:nvPr>
            <p:ph type="sldNum" sz="quarter" idx="5"/>
          </p:nvPr>
        </p:nvSpPr>
        <p:spPr/>
        <p:txBody>
          <a:bodyPr/>
          <a:lstStyle/>
          <a:p>
            <a:fld id="{4FF0573C-F130-4D1E-A886-85FBB65D3A1B}" type="slidenum">
              <a:rPr lang="en-CA" smtClean="0"/>
              <a:pPr/>
              <a:t>19</a:t>
            </a:fld>
            <a:endParaRPr lang="en-CA"/>
          </a:p>
        </p:txBody>
      </p:sp>
    </p:spTree>
    <p:extLst>
      <p:ext uri="{BB962C8B-B14F-4D97-AF65-F5344CB8AC3E}">
        <p14:creationId xmlns:p14="http://schemas.microsoft.com/office/powerpoint/2010/main" val="17367391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Social Security calculates your Part B premiums each year based on your tax return from two years prior.</a:t>
            </a:r>
          </a:p>
          <a:p>
            <a:r>
              <a:rPr lang="en-US"/>
              <a:t>The Social Security Administration mails you a letter each December to notify you of the new calculated Part B premiums for the upcoming year.</a:t>
            </a:r>
          </a:p>
          <a:p>
            <a:r>
              <a:rPr lang="en-US"/>
              <a:t>If your income was higher before due to working, but you have now retired and that income is lower, you can file an appeal with SS office indicating work stoppage, and request that the premiums be lowered. There is no guarantee of approval but it costs nothing to appeal.</a:t>
            </a:r>
          </a:p>
          <a:p>
            <a:endParaRPr lang="en-US" i="1"/>
          </a:p>
          <a:p>
            <a:pPr marL="291694" indent="-291694"/>
            <a:r>
              <a:rPr lang="en-US" b="1"/>
              <a:t>To appeal:</a:t>
            </a:r>
          </a:p>
          <a:p>
            <a:pPr marL="291694" indent="-291694"/>
            <a:r>
              <a:rPr lang="en-US" i="1"/>
              <a:t>Submit Form SSA-44, which can be found on the </a:t>
            </a:r>
            <a:r>
              <a:rPr lang="en-US"/>
              <a:t>Social Security Administration (</a:t>
            </a:r>
            <a:r>
              <a:rPr lang="en-US" i="1"/>
              <a:t>SSA) website</a:t>
            </a:r>
          </a:p>
          <a:p>
            <a:pPr marL="583387" lvl="1" indent="-291694"/>
            <a:r>
              <a:rPr lang="en-US"/>
              <a:t>Select the life-changing event reason for appeal: work stoppage, work reduction, marriage, divorce, or death of a spouse, loss of a pension, loss of an income producing property or employer settlement payment that has affected your income</a:t>
            </a:r>
          </a:p>
          <a:p>
            <a:pPr marL="583387" lvl="1" indent="-291694"/>
            <a:r>
              <a:rPr lang="en-US"/>
              <a:t>Provide proof of retirement and any documentation that you can find to show your income is now lower</a:t>
            </a:r>
          </a:p>
          <a:p>
            <a:pPr marL="583387" lvl="1" indent="-291694"/>
            <a:r>
              <a:rPr lang="en-US"/>
              <a:t>SSA will review your request and respond with an answer</a:t>
            </a:r>
          </a:p>
          <a:p>
            <a:endParaRPr lang="en-US"/>
          </a:p>
        </p:txBody>
      </p:sp>
      <p:sp>
        <p:nvSpPr>
          <p:cNvPr id="4" name="Slide Number Placeholder 3"/>
          <p:cNvSpPr>
            <a:spLocks noGrp="1"/>
          </p:cNvSpPr>
          <p:nvPr>
            <p:ph type="sldNum" sz="quarter" idx="5"/>
          </p:nvPr>
        </p:nvSpPr>
        <p:spPr/>
        <p:txBody>
          <a:bodyPr/>
          <a:lstStyle/>
          <a:p>
            <a:fld id="{4FF0573C-F130-4D1E-A886-85FBB65D3A1B}" type="slidenum">
              <a:rPr lang="en-CA" smtClean="0"/>
              <a:pPr/>
              <a:t>20</a:t>
            </a:fld>
            <a:endParaRPr lang="en-CA"/>
          </a:p>
        </p:txBody>
      </p:sp>
    </p:spTree>
    <p:extLst>
      <p:ext uri="{BB962C8B-B14F-4D97-AF65-F5344CB8AC3E}">
        <p14:creationId xmlns:p14="http://schemas.microsoft.com/office/powerpoint/2010/main" val="3178240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9"/>
          <p:cNvSpPr>
            <a:spLocks noGrp="1" noChangeArrowheads="1"/>
          </p:cNvSpPr>
          <p:nvPr>
            <p:ph type="body" idx="1"/>
          </p:nvPr>
        </p:nvSpPr>
        <p:spPr/>
        <p:txBody>
          <a:bodyPr/>
          <a:lstStyle/>
          <a:p>
            <a:endParaRPr lang="en-US" dirty="0"/>
          </a:p>
          <a:p>
            <a:pPr marL="0" indent="0">
              <a:buNone/>
            </a:pPr>
            <a:r>
              <a:rPr lang="en-US" dirty="0"/>
              <a:t>Part D drug plan premiums are set by the insurance company who is offering the specific Part D plan.</a:t>
            </a:r>
          </a:p>
          <a:p>
            <a:pPr marL="0" indent="0">
              <a:buNone/>
            </a:pPr>
            <a:r>
              <a:rPr lang="en-CA" sz="1200" kern="1200" dirty="0">
                <a:solidFill>
                  <a:schemeClr val="tx1"/>
                </a:solidFill>
                <a:effectLst/>
                <a:latin typeface="+mn-lt"/>
                <a:ea typeface="+mn-ea"/>
                <a:cs typeface="+mn-cs"/>
              </a:rPr>
              <a:t>There is a wide range of premiums (from as low as $0/month to over $100/month), but if you averaged every beneficiary out there on a stand-alone Part D plan, you would find the national average Part D premium to be around $34.50.</a:t>
            </a:r>
          </a:p>
          <a:p>
            <a:pPr marL="0" indent="0">
              <a:buNone/>
            </a:pPr>
            <a:endParaRPr lang="en-US" dirty="0"/>
          </a:p>
          <a:p>
            <a:pPr marL="0" indent="0">
              <a:buNone/>
            </a:pPr>
            <a:r>
              <a:rPr lang="en-US" dirty="0"/>
              <a:t>Just as with Part B, if your income is higher, you will be assessed an Income-Related Monthly Adjustment Amount on top of your Part D premiums.</a:t>
            </a:r>
          </a:p>
          <a:p>
            <a:pPr marL="0" indent="0">
              <a:buNone/>
            </a:pPr>
            <a:r>
              <a:rPr lang="en-US" dirty="0"/>
              <a:t>Medicare doesn’t offer Part D plans itself, but it does track whether you enroll in Part D and maintain coverage. If you don’t and you don’t have other creditable coverage, you are assessed a late penalty of 1% for every month that you waited to enroll and is paid each month–forever–once you do finally sign up.</a:t>
            </a:r>
          </a:p>
        </p:txBody>
      </p:sp>
      <p:sp>
        <p:nvSpPr>
          <p:cNvPr id="3" name="Slide Image Placeholder 2">
            <a:extLst>
              <a:ext uri="{FF2B5EF4-FFF2-40B4-BE49-F238E27FC236}">
                <a16:creationId xmlns:a16="http://schemas.microsoft.com/office/drawing/2014/main" id="{6B746139-6618-4C08-ADBF-1C067D2B9548}"/>
              </a:ext>
            </a:extLst>
          </p:cNvPr>
          <p:cNvSpPr>
            <a:spLocks noGrp="1" noRot="1" noChangeAspect="1"/>
          </p:cNvSpPr>
          <p:nvPr>
            <p:ph type="sldImg"/>
          </p:nvPr>
        </p:nvSpPr>
        <p:spPr>
          <a:xfrm>
            <a:off x="642938" y="322263"/>
            <a:ext cx="5816600" cy="3273425"/>
          </a:xfrm>
        </p:spPr>
      </p:sp>
      <p:sp>
        <p:nvSpPr>
          <p:cNvPr id="2" name="Slide Number Placeholder 1">
            <a:extLst>
              <a:ext uri="{FF2B5EF4-FFF2-40B4-BE49-F238E27FC236}">
                <a16:creationId xmlns:a16="http://schemas.microsoft.com/office/drawing/2014/main" id="{4C21AA53-9C6C-430D-AC36-4D2AEC2DD0D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0385411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Let’s look at what that adjustment (IRMAA) would be…</a:t>
            </a:r>
          </a:p>
          <a:p>
            <a:pPr marL="0" indent="0">
              <a:buNone/>
            </a:pPr>
            <a:r>
              <a:rPr lang="en-US" dirty="0"/>
              <a:t>Take them through the information on the slide….</a:t>
            </a:r>
          </a:p>
          <a:p>
            <a:pPr marL="0" indent="0">
              <a:buNone/>
            </a:pPr>
            <a:r>
              <a:rPr lang="en-US" dirty="0"/>
              <a:t>If you appeal your Part B premiums because you have lower income now than you did two years ago, that appeal will also apply to any Part D and Income-Related Monthly Adjustment Amount (IRMAA) that is assessed. In other words, only one appeal needs to be filed.</a:t>
            </a:r>
          </a:p>
          <a:p>
            <a:pPr marL="0" indent="0">
              <a:buNone/>
            </a:pPr>
            <a:endParaRPr lang="en-US" dirty="0"/>
          </a:p>
          <a:p>
            <a:pPr marL="0" indent="0">
              <a:buNone/>
            </a:pPr>
            <a:r>
              <a:rPr lang="en-US" dirty="0"/>
              <a:t>So that wraps up the costs of the coverage, or the monthly premiums, that you’ll pay for Parts A, B, an D. Now let’s discuss what you pay as you use your coverage.</a:t>
            </a:r>
          </a:p>
          <a:p>
            <a:endParaRPr lang="en-US" dirty="0"/>
          </a:p>
        </p:txBody>
      </p:sp>
      <p:sp>
        <p:nvSpPr>
          <p:cNvPr id="4" name="Slide Number Placeholder 3"/>
          <p:cNvSpPr>
            <a:spLocks noGrp="1"/>
          </p:cNvSpPr>
          <p:nvPr>
            <p:ph type="sldNum" sz="quarter" idx="5"/>
          </p:nvPr>
        </p:nvSpPr>
        <p:spPr/>
        <p:txBody>
          <a:bodyPr/>
          <a:lstStyle/>
          <a:p>
            <a:fld id="{4FF0573C-F130-4D1E-A886-85FBB65D3A1B}" type="slidenum">
              <a:rPr lang="en-CA" smtClean="0"/>
              <a:pPr/>
              <a:t>22</a:t>
            </a:fld>
            <a:endParaRPr lang="en-CA"/>
          </a:p>
        </p:txBody>
      </p:sp>
    </p:spTree>
    <p:extLst>
      <p:ext uri="{BB962C8B-B14F-4D97-AF65-F5344CB8AC3E}">
        <p14:creationId xmlns:p14="http://schemas.microsoft.com/office/powerpoint/2010/main" val="15703173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9"/>
          <p:cNvSpPr>
            <a:spLocks noGrp="1" noChangeArrowheads="1"/>
          </p:cNvSpPr>
          <p:nvPr>
            <p:ph type="body" idx="1"/>
          </p:nvPr>
        </p:nvSpPr>
        <p:spPr/>
        <p:txBody>
          <a:bodyPr/>
          <a:lstStyle/>
          <a:p>
            <a:pPr marL="0" indent="0">
              <a:buNone/>
            </a:pPr>
            <a:r>
              <a:rPr lang="en-US" dirty="0"/>
              <a:t>Whenever you seek healthcare services, Medicare will pay a portion of the costs and you’ll pay a portion.</a:t>
            </a:r>
          </a:p>
          <a:p>
            <a:pPr marL="0" indent="0">
              <a:buNone/>
            </a:pPr>
            <a:r>
              <a:rPr lang="en-US" dirty="0"/>
              <a:t>For Part A services, you’re responsible for paying:</a:t>
            </a:r>
          </a:p>
          <a:p>
            <a:r>
              <a:rPr lang="en-CA" sz="1200" kern="1200" dirty="0">
                <a:solidFill>
                  <a:schemeClr val="tx1"/>
                </a:solidFill>
                <a:effectLst/>
                <a:latin typeface="+mn-lt"/>
                <a:ea typeface="+mn-ea"/>
                <a:cs typeface="+mn-cs"/>
              </a:rPr>
              <a:t>A $1,736 deductible for each benefit period </a:t>
            </a:r>
          </a:p>
          <a:p>
            <a:r>
              <a:rPr lang="en-CA" sz="1200" kern="1200" dirty="0">
                <a:solidFill>
                  <a:schemeClr val="tx1"/>
                </a:solidFill>
                <a:effectLst/>
                <a:latin typeface="+mn-lt"/>
                <a:ea typeface="+mn-ea"/>
                <a:cs typeface="+mn-cs"/>
              </a:rPr>
              <a:t>A daily copay of $434 starting on Day 61 to day 90. After day 90 the co-pay goes up to $868/day for what are called lifetime reserve days</a:t>
            </a:r>
          </a:p>
          <a:p>
            <a:pPr marL="175016" indent="-175016"/>
            <a:r>
              <a:rPr lang="en-US" dirty="0"/>
              <a:t>You will also pay for the first three pints of blood if the hospital has to pay for blood instead of getting from a blood bank</a:t>
            </a:r>
          </a:p>
          <a:p>
            <a:r>
              <a:rPr lang="en-CA" sz="1200" kern="1200" dirty="0">
                <a:solidFill>
                  <a:schemeClr val="tx1"/>
                </a:solidFill>
                <a:effectLst/>
                <a:latin typeface="+mn-lt"/>
                <a:ea typeface="+mn-ea"/>
                <a:cs typeface="+mn-cs"/>
              </a:rPr>
              <a:t>And, there is a daily copay of $217 for skilled nursing facility stays on day 21–100. You will pay all costs after day 100</a:t>
            </a:r>
          </a:p>
          <a:p>
            <a:pPr marL="0" indent="0">
              <a:buNone/>
            </a:pPr>
            <a:r>
              <a:rPr lang="en-US" dirty="0"/>
              <a:t>So, as you can see, even if your Part A is free (meaning no premium) there are still a lot of out of pocket costs if you are hospitalized. And, you can now understand when you hear on the news about seniors going bankrupt over their medical bills…..</a:t>
            </a:r>
          </a:p>
          <a:p>
            <a:pPr marL="0" indent="0">
              <a:buNone/>
            </a:pPr>
            <a:r>
              <a:rPr lang="en-US" dirty="0"/>
              <a:t>A Medigap plan will help to cover these and will also provide you an extra 365 days in the hospital beyond day 150.</a:t>
            </a:r>
          </a:p>
        </p:txBody>
      </p:sp>
      <p:sp>
        <p:nvSpPr>
          <p:cNvPr id="4" name="Slide Image Placeholder 3">
            <a:extLst>
              <a:ext uri="{FF2B5EF4-FFF2-40B4-BE49-F238E27FC236}">
                <a16:creationId xmlns:a16="http://schemas.microsoft.com/office/drawing/2014/main" id="{FE7742A5-06DA-4CF3-A8EE-C76791336ACD}"/>
              </a:ext>
            </a:extLst>
          </p:cNvPr>
          <p:cNvSpPr>
            <a:spLocks noGrp="1" noRot="1" noChangeAspect="1"/>
          </p:cNvSpPr>
          <p:nvPr>
            <p:ph type="sldImg"/>
          </p:nvPr>
        </p:nvSpPr>
        <p:spPr>
          <a:xfrm>
            <a:off x="642938" y="322263"/>
            <a:ext cx="5816600" cy="3273425"/>
          </a:xfrm>
        </p:spPr>
      </p:sp>
      <p:sp>
        <p:nvSpPr>
          <p:cNvPr id="2" name="Slide Number Placeholder 1">
            <a:extLst>
              <a:ext uri="{FF2B5EF4-FFF2-40B4-BE49-F238E27FC236}">
                <a16:creationId xmlns:a16="http://schemas.microsoft.com/office/drawing/2014/main" id="{9D2233E9-F3BE-4F43-9E0E-3EBEC1ABB8B1}"/>
              </a:ext>
            </a:extLst>
          </p:cNvPr>
          <p:cNvSpPr>
            <a:spLocks noGrp="1"/>
          </p:cNvSpPr>
          <p:nvPr>
            <p:ph type="sldNum" sz="quarter" idx="5"/>
          </p:nvPr>
        </p:nvSpPr>
        <p:spPr/>
        <p:txBody>
          <a:bodyPr/>
          <a:lstStyle/>
          <a:p>
            <a:fld id="{4FF0573C-F130-4D1E-A886-85FBB65D3A1B}" type="slidenum">
              <a:rPr lang="en-CA" smtClean="0"/>
              <a:pPr/>
              <a:t>23</a:t>
            </a:fld>
            <a:endParaRPr lang="en-CA"/>
          </a:p>
        </p:txBody>
      </p:sp>
    </p:spTree>
    <p:extLst>
      <p:ext uri="{BB962C8B-B14F-4D97-AF65-F5344CB8AC3E}">
        <p14:creationId xmlns:p14="http://schemas.microsoft.com/office/powerpoint/2010/main" val="19720506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9"/>
          <p:cNvSpPr>
            <a:spLocks noGrp="1" noChangeArrowheads="1"/>
          </p:cNvSpPr>
          <p:nvPr>
            <p:ph type="body" idx="1"/>
          </p:nvPr>
        </p:nvSpPr>
        <p:spPr/>
        <p:txBody>
          <a:bodyPr/>
          <a:lstStyle/>
          <a:p>
            <a:pPr marL="0" indent="0">
              <a:buNone/>
            </a:pPr>
            <a:r>
              <a:rPr lang="en-US"/>
              <a:t>On the Part B side, you owe:</a:t>
            </a:r>
          </a:p>
          <a:p>
            <a:pPr marL="171450" indent="-171450"/>
            <a:r>
              <a:rPr lang="en-US"/>
              <a:t>A calendar year deductible </a:t>
            </a:r>
          </a:p>
          <a:p>
            <a:pPr marL="171450" indent="-171450"/>
            <a:r>
              <a:rPr lang="en-US"/>
              <a:t>Then Medicare pays 80% you pay 20%.</a:t>
            </a:r>
          </a:p>
          <a:p>
            <a:pPr marL="171450" indent="-171450"/>
            <a:r>
              <a:rPr lang="en-US" b="1" i="1" u="sng"/>
              <a:t>But here is the important part…there is no cap or out of pocket limit – you pay the 20% forever.</a:t>
            </a:r>
          </a:p>
          <a:p>
            <a:pPr marL="171450" indent="-171450"/>
            <a:endParaRPr lang="en-US"/>
          </a:p>
          <a:p>
            <a:pPr marL="0" indent="0">
              <a:buNone/>
            </a:pPr>
            <a:r>
              <a:rPr lang="en-US"/>
              <a:t>This is why options to limit these costs exist in the form of Medigap or Medicare Advantage plans, which we’ll show you next.</a:t>
            </a:r>
          </a:p>
          <a:p>
            <a:pPr marL="0" indent="0">
              <a:buNone/>
            </a:pPr>
            <a:endParaRPr lang="en-US"/>
          </a:p>
        </p:txBody>
      </p:sp>
      <p:sp>
        <p:nvSpPr>
          <p:cNvPr id="4" name="Slide Image Placeholder 3">
            <a:extLst>
              <a:ext uri="{FF2B5EF4-FFF2-40B4-BE49-F238E27FC236}">
                <a16:creationId xmlns:a16="http://schemas.microsoft.com/office/drawing/2014/main" id="{FE7742A5-06DA-4CF3-A8EE-C76791336ACD}"/>
              </a:ext>
            </a:extLst>
          </p:cNvPr>
          <p:cNvSpPr>
            <a:spLocks noGrp="1" noRot="1" noChangeAspect="1"/>
          </p:cNvSpPr>
          <p:nvPr>
            <p:ph type="sldImg"/>
          </p:nvPr>
        </p:nvSpPr>
        <p:spPr>
          <a:xfrm>
            <a:off x="547688" y="319088"/>
            <a:ext cx="5762625" cy="3241675"/>
          </a:xfrm>
        </p:spPr>
      </p:sp>
      <p:sp>
        <p:nvSpPr>
          <p:cNvPr id="2" name="Slide Number Placeholder 1">
            <a:extLst>
              <a:ext uri="{FF2B5EF4-FFF2-40B4-BE49-F238E27FC236}">
                <a16:creationId xmlns:a16="http://schemas.microsoft.com/office/drawing/2014/main" id="{9D2233E9-F3BE-4F43-9E0E-3EBEC1ABB8B1}"/>
              </a:ext>
            </a:extLst>
          </p:cNvPr>
          <p:cNvSpPr>
            <a:spLocks noGrp="1"/>
          </p:cNvSpPr>
          <p:nvPr>
            <p:ph type="sldNum" sz="quarter" idx="5"/>
          </p:nvPr>
        </p:nvSpPr>
        <p:spPr/>
        <p:txBody>
          <a:bodyPr/>
          <a:lstStyle/>
          <a:p>
            <a:fld id="{4FF0573C-F130-4D1E-A886-85FBB65D3A1B}" type="slidenum">
              <a:rPr lang="en-CA" smtClean="0"/>
              <a:pPr/>
              <a:t>24</a:t>
            </a:fld>
            <a:endParaRPr lang="en-CA"/>
          </a:p>
        </p:txBody>
      </p:sp>
    </p:spTree>
    <p:extLst>
      <p:ext uri="{BB962C8B-B14F-4D97-AF65-F5344CB8AC3E}">
        <p14:creationId xmlns:p14="http://schemas.microsoft.com/office/powerpoint/2010/main" val="8493039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0" indent="0">
              <a:buNone/>
            </a:pPr>
            <a:endParaRPr lang="en-US"/>
          </a:p>
          <a:p>
            <a:pPr marL="0" indent="0">
              <a:buNone/>
            </a:pPr>
            <a:r>
              <a:rPr lang="en-US"/>
              <a:t>I am sure I have peaked your interest now as to how you cover the gaps…</a:t>
            </a:r>
          </a:p>
        </p:txBody>
      </p:sp>
      <p:sp>
        <p:nvSpPr>
          <p:cNvPr id="6" name="Slide Image Placeholder 5">
            <a:extLst>
              <a:ext uri="{FF2B5EF4-FFF2-40B4-BE49-F238E27FC236}">
                <a16:creationId xmlns:a16="http://schemas.microsoft.com/office/drawing/2014/main" id="{85CCC066-32EA-4636-86E7-B59596A5AD9F}"/>
              </a:ext>
            </a:extLst>
          </p:cNvPr>
          <p:cNvSpPr>
            <a:spLocks noGrp="1" noRot="1" noChangeAspect="1"/>
          </p:cNvSpPr>
          <p:nvPr>
            <p:ph type="sldImg"/>
          </p:nvPr>
        </p:nvSpPr>
        <p:spPr/>
      </p:sp>
      <p:sp>
        <p:nvSpPr>
          <p:cNvPr id="2" name="Slide Number Placeholder 1">
            <a:extLst>
              <a:ext uri="{FF2B5EF4-FFF2-40B4-BE49-F238E27FC236}">
                <a16:creationId xmlns:a16="http://schemas.microsoft.com/office/drawing/2014/main" id="{84668758-E8BB-4B81-A445-FAC095ABEE2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CA" sz="1400" b="0" i="0" u="none" strike="noStrike" kern="1200" cap="none" spc="0" normalizeH="0" baseline="0" noProof="0">
                <a:ln>
                  <a:noFill/>
                </a:ln>
                <a:solidFill>
                  <a:prstClr val="black"/>
                </a:solidFill>
                <a:effectLst/>
                <a:uLnTx/>
                <a:uFillTx/>
                <a:latin typeface="Arial"/>
                <a:ea typeface="+mn-ea"/>
                <a:cs typeface="+mn-cs"/>
              </a:rPr>
              <a:t> </a:t>
            </a: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8918258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t>There are two routes you can go to cover the gaps with Medicare: a Medicare Supplement (also called Medigap Insurance Plan) or a Medicare Advantage plan. You can only have one or the other, not both.</a:t>
            </a:r>
          </a:p>
          <a:p>
            <a:pPr marL="0" indent="0">
              <a:buNone/>
            </a:pPr>
            <a:r>
              <a:rPr lang="en-US"/>
              <a:t>Generally speaking, a Medicare Supplement has higher premiums and less cost sharing whereas a Medicare Advantage plan has lower premiums and higher cost sharing. Both are offered through private insurers.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8959411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2938" y="322263"/>
            <a:ext cx="5816600" cy="3273425"/>
          </a:xfrm>
        </p:spPr>
      </p:sp>
      <p:sp>
        <p:nvSpPr>
          <p:cNvPr id="3" name="Notes Placeholder 2"/>
          <p:cNvSpPr>
            <a:spLocks noGrp="1"/>
          </p:cNvSpPr>
          <p:nvPr>
            <p:ph type="body" idx="1"/>
          </p:nvPr>
        </p:nvSpPr>
        <p:spPr/>
        <p:txBody>
          <a:bodyPr/>
          <a:lstStyle/>
          <a:p>
            <a:pPr marL="0" indent="0">
              <a:buNone/>
            </a:pPr>
            <a:r>
              <a:rPr lang="en-US"/>
              <a:t>Medigap plans have been around since the 1960s and these private policies pay after Medicare first pays its share of your bills. Medigap plans allow you to see any doctor that accepts Medicare. You don’t have to choose a primary care provider (PCP) or get a referral in order to see a specialist. You can see any of the over 1M providers who accept Medicare and it doesn’t matter which insurance company you buy your Medigap plan from.</a:t>
            </a:r>
          </a:p>
          <a:p>
            <a:pPr marL="0" indent="0">
              <a:buNone/>
            </a:pPr>
            <a:endParaRPr lang="en-US"/>
          </a:p>
          <a:p>
            <a:pPr marL="0" indent="0">
              <a:buNone/>
            </a:pPr>
            <a:r>
              <a:rPr lang="en-US"/>
              <a:t>This works well for people who travel a lot in the United States as they can see doctors in any state.</a:t>
            </a:r>
          </a:p>
          <a:p>
            <a:pPr marL="0" indent="0">
              <a:buNone/>
            </a:pPr>
            <a:endParaRPr lang="en-US"/>
          </a:p>
          <a:p>
            <a:pPr marL="0" indent="0">
              <a:buNone/>
            </a:pPr>
            <a:r>
              <a:rPr lang="en-US"/>
              <a:t>Medigap plans were standardized in 1990 to make them easy for consumers to compare. They’re offered by many different insurance companies.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819348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2938" y="322263"/>
            <a:ext cx="5816600" cy="3273425"/>
          </a:xfrm>
        </p:spPr>
      </p:sp>
      <p:sp>
        <p:nvSpPr>
          <p:cNvPr id="3" name="Notes Placeholder 2"/>
          <p:cNvSpPr>
            <a:spLocks noGrp="1"/>
          </p:cNvSpPr>
          <p:nvPr>
            <p:ph type="body" idx="1"/>
          </p:nvPr>
        </p:nvSpPr>
        <p:spPr/>
        <p:txBody>
          <a:bodyPr/>
          <a:lstStyle/>
          <a:p>
            <a:pPr marL="0" indent="0">
              <a:buNone/>
            </a:pPr>
            <a:r>
              <a:rPr lang="en-US"/>
              <a:t>Currently there are 10 standardized Medigap plans, each one covering a different set of benefits. The two most popular plans are Plan G and Plan N. You can choose a very comprehensive plan like Plan G that covers everything except for the Part B deductible. Or you can choose a plan with lesser coverage because you agree to do some cost-sharing. Plan N is an example where you can get lower premiums than Plan G but you agree to pay doctor copays and E.R. copays and any excess charges you might incur from non-participating providers.</a:t>
            </a:r>
          </a:p>
          <a:p>
            <a:pPr marL="0" indent="0">
              <a:buNone/>
            </a:pPr>
            <a:endParaRPr lang="en-US"/>
          </a:p>
          <a:p>
            <a:pPr marL="0" indent="0">
              <a:buNone/>
            </a:pPr>
            <a:r>
              <a:rPr lang="en-US"/>
              <a:t>Plan F is the most robust plan on the chart, and it covers all of the gaps in Medicare Part A and B.</a:t>
            </a:r>
          </a:p>
          <a:p>
            <a:pPr marL="0" indent="0">
              <a:buNone/>
            </a:pPr>
            <a:r>
              <a:rPr lang="en-US"/>
              <a:t>However, only people who were eligible for Medicare prior to January 1 of 2020 can get Plan F. This is because Congress passed legislation that outlaws Medigap plans that cover the Part B deductible. It wants everyone to have to incur a deductible so that people think twice before running to the doctor over every little sniffle and sneeze.</a:t>
            </a:r>
            <a:br>
              <a:rPr lang="en-US"/>
            </a:br>
            <a:endParaRPr lang="en-US"/>
          </a:p>
          <a:p>
            <a:pPr marL="0" indent="0">
              <a:buNone/>
            </a:pPr>
            <a:r>
              <a:rPr lang="en-US"/>
              <a:t>For the rest of beneficiaries, Plan G is the most comprehensive plan available.</a:t>
            </a:r>
          </a:p>
          <a:p>
            <a:pPr marL="0" indent="0">
              <a:buNone/>
            </a:pPr>
            <a:endParaRPr lang="en-US"/>
          </a:p>
          <a:p>
            <a:pPr marL="0" indent="0">
              <a:buNone/>
            </a:pPr>
            <a:r>
              <a:rPr lang="en-US"/>
              <a:t>For Medigap plans K and L, there is an out-of-pocket limit. In 2025, the OOP limit for Plan K is $7,220 and $3,610 for Plan L.</a:t>
            </a:r>
          </a:p>
        </p:txBody>
      </p:sp>
      <p:sp>
        <p:nvSpPr>
          <p:cNvPr id="4" name="Slide Number Placeholder 3"/>
          <p:cNvSpPr>
            <a:spLocks noGrp="1"/>
          </p:cNvSpPr>
          <p:nvPr>
            <p:ph type="sldNum" sz="quarter" idx="5"/>
          </p:nvPr>
        </p:nvSpPr>
        <p:spPr/>
        <p:txBody>
          <a:bodyPr/>
          <a:lstStyle/>
          <a:p>
            <a:fld id="{4FF0573C-F130-4D1E-A886-85FBB65D3A1B}" type="slidenum">
              <a:rPr lang="en-CA" smtClean="0"/>
              <a:pPr/>
              <a:t>28</a:t>
            </a:fld>
            <a:endParaRPr lang="en-CA"/>
          </a:p>
        </p:txBody>
      </p:sp>
    </p:spTree>
    <p:extLst>
      <p:ext uri="{BB962C8B-B14F-4D97-AF65-F5344CB8AC3E}">
        <p14:creationId xmlns:p14="http://schemas.microsoft.com/office/powerpoint/2010/main" val="16422765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t>Medigap companies base their rates on several factors. The rate is the rate–a broker cannot change that, so whether you call an insurance company directly or you call a broker who works with multiple companies; both will quote you exactly the same rate for a policy based on things like age, zip code, gender, tobacco use, and eligibility for household discounts.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8302807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2938" y="322263"/>
            <a:ext cx="5816600" cy="3273425"/>
          </a:xfrm>
        </p:spPr>
      </p:sp>
      <p:sp>
        <p:nvSpPr>
          <p:cNvPr id="3" name="Notes Placeholder 2"/>
          <p:cNvSpPr>
            <a:spLocks noGrp="1"/>
          </p:cNvSpPr>
          <p:nvPr>
            <p:ph type="body" idx="1"/>
          </p:nvPr>
        </p:nvSpPr>
        <p:spPr/>
        <p:txBody>
          <a:bodyPr/>
          <a:lstStyle/>
          <a:p>
            <a:r>
              <a:rPr lang="en-US"/>
              <a:t>Medigap premiums are in addition to what you pay for Medicare itself, so you would add the Part A, B, and D premiums together plus the Medigap premium to get your total monthly expenditure. Plans vary widely in price based on region and the costs of healthcare in that region. For example, someone in Florida might pay twice the premium that someone in Texas pays.</a:t>
            </a:r>
          </a:p>
          <a:p>
            <a:r>
              <a:rPr lang="en-US"/>
              <a:t>Brokers can quote all the companies in your area to see who is offering the lowest price for the plan you want.</a:t>
            </a:r>
          </a:p>
        </p:txBody>
      </p:sp>
      <p:sp>
        <p:nvSpPr>
          <p:cNvPr id="4" name="Slide Number Placeholder 3"/>
          <p:cNvSpPr>
            <a:spLocks noGrp="1"/>
          </p:cNvSpPr>
          <p:nvPr>
            <p:ph type="sldNum" sz="quarter" idx="5"/>
          </p:nvPr>
        </p:nvSpPr>
        <p:spPr/>
        <p:txBody>
          <a:bodyPr/>
          <a:lstStyle/>
          <a:p>
            <a:fld id="{4FF0573C-F130-4D1E-A886-85FBB65D3A1B}" type="slidenum">
              <a:rPr lang="en-CA" smtClean="0"/>
              <a:pPr/>
              <a:t>30</a:t>
            </a:fld>
            <a:endParaRPr lang="en-CA"/>
          </a:p>
        </p:txBody>
      </p:sp>
    </p:spTree>
    <p:extLst>
      <p:ext uri="{BB962C8B-B14F-4D97-AF65-F5344CB8AC3E}">
        <p14:creationId xmlns:p14="http://schemas.microsoft.com/office/powerpoint/2010/main" val="42472349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t>Beneficiaries new to Medicare have a limited, one-time, six-month open enrollment window to get any Medigap plan they want, with no health questions asked. Coverage is guaranteed when you enroll during this window.</a:t>
            </a:r>
          </a:p>
          <a:p>
            <a:pPr marL="0" indent="0">
              <a:buNone/>
            </a:pPr>
            <a:r>
              <a:rPr lang="en-US"/>
              <a:t>That window starts with your Part B effective date and ends six months later. Applying after that point will require health questions and the carrier can turn you down for preexisting health conditions.</a:t>
            </a:r>
          </a:p>
          <a:p>
            <a:pPr marL="0" indent="0">
              <a:buNone/>
            </a:pPr>
            <a:endParaRPr lang="en-US"/>
          </a:p>
          <a:p>
            <a:pPr marL="0" indent="0">
              <a:buNone/>
            </a:pPr>
            <a:r>
              <a:rPr lang="en-US"/>
              <a:t>There is also a more limited window called a guaranteed issue period. This applies in special situations, such as when someone is already enrolled In Parts A and B and is losing employer health coverage that coordinates with Medicare. These people will have a shorter, guaranteed issue window to apply for certain Medigap plans with no health questions asked. State rules may apply.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3279271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2938" y="322263"/>
            <a:ext cx="5816600" cy="3273425"/>
          </a:xfrm>
        </p:spPr>
      </p:sp>
      <p:sp>
        <p:nvSpPr>
          <p:cNvPr id="3" name="Notes Placeholder 2"/>
          <p:cNvSpPr>
            <a:spLocks noGrp="1"/>
          </p:cNvSpPr>
          <p:nvPr>
            <p:ph type="body" idx="1"/>
          </p:nvPr>
        </p:nvSpPr>
        <p:spPr/>
        <p:txBody>
          <a:bodyPr/>
          <a:lstStyle/>
          <a:p>
            <a:pPr marL="0" indent="0">
              <a:buNone/>
            </a:pPr>
            <a:r>
              <a:rPr lang="en-US" dirty="0"/>
              <a:t>While beneficiaries in most states will get just the one, six-month Medigap open enrollment window, there are expanded rules in some states. For example, people in New York have year-round open enrollment. People in California can change during a limited period of time surrounding their birthday each year if they have an existing Medigap plan and want to switch to a cheaper plan with equal or lesser benefits.</a:t>
            </a:r>
          </a:p>
          <a:p>
            <a:pPr marL="0" indent="0">
              <a:buNone/>
            </a:pPr>
            <a:r>
              <a:rPr lang="en-US" dirty="0"/>
              <a:t>The best thing to do is speak with a broker for details.</a:t>
            </a:r>
          </a:p>
        </p:txBody>
      </p:sp>
      <p:sp>
        <p:nvSpPr>
          <p:cNvPr id="4" name="Slide Number Placeholder 3"/>
          <p:cNvSpPr>
            <a:spLocks noGrp="1"/>
          </p:cNvSpPr>
          <p:nvPr>
            <p:ph type="sldNum" sz="quarter" idx="5"/>
          </p:nvPr>
        </p:nvSpPr>
        <p:spPr/>
        <p:txBody>
          <a:bodyPr/>
          <a:lstStyle/>
          <a:p>
            <a:fld id="{4FF0573C-F130-4D1E-A886-85FBB65D3A1B}" type="slidenum">
              <a:rPr lang="en-CA" smtClean="0"/>
              <a:pPr/>
              <a:t>32</a:t>
            </a:fld>
            <a:endParaRPr lang="en-CA"/>
          </a:p>
        </p:txBody>
      </p:sp>
    </p:spTree>
    <p:extLst>
      <p:ext uri="{BB962C8B-B14F-4D97-AF65-F5344CB8AC3E}">
        <p14:creationId xmlns:p14="http://schemas.microsoft.com/office/powerpoint/2010/main" val="26888630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44514" y="3725876"/>
            <a:ext cx="5764213" cy="4958081"/>
          </a:xfrm>
        </p:spPr>
        <p:txBody>
          <a:bodyPr/>
          <a:lstStyle/>
          <a:p>
            <a:pPr marL="0" indent="0">
              <a:buNone/>
            </a:pPr>
            <a:r>
              <a:rPr lang="en-US"/>
              <a:t>Let’s talk about what we call Medicare Missteps.</a:t>
            </a:r>
          </a:p>
          <a:p>
            <a:pPr marL="0" indent="0">
              <a:buNone/>
            </a:pPr>
            <a:r>
              <a:rPr lang="en-US"/>
              <a:t>Where many people go wrong is that they assume that they can sign up for a Medigap plan during the fall annual election period without health questions and be                                                                                                                                                                                                                                                                                                                                                                                                                        guaranteed coverage. This is not true. The fall Annual Enrollment Period (AEP) is for changing your Part D drug plan or Part C Advantage plan. It doesn’t have anything to do with Medigap plans and does not give you a free pass into a Medigap plan.</a:t>
            </a:r>
          </a:p>
          <a:p>
            <a:pPr marL="0" indent="0">
              <a:buNone/>
            </a:pPr>
            <a:r>
              <a:rPr lang="en-US"/>
              <a:t> Once you have a Medigap plan, you can switch plans or carriers but you have to apply (health questions). If your application is accepted you have a 30 day free look period to decide if you want to keep it. You will have to pay both premiums that month.</a:t>
            </a:r>
          </a:p>
          <a:p>
            <a:pPr marL="0" indent="0">
              <a:buNone/>
            </a:pPr>
            <a:r>
              <a:rPr lang="en-US"/>
              <a:t>What are the common reasons people switch Medigap policies?</a:t>
            </a:r>
          </a:p>
          <a:p>
            <a:pPr marL="228600" indent="-228600">
              <a:buAutoNum type="arabicParenR"/>
            </a:pPr>
            <a:r>
              <a:rPr lang="en-US"/>
              <a:t>You’re paying for benefits you don’t need</a:t>
            </a:r>
          </a:p>
          <a:p>
            <a:pPr marL="228600" indent="-228600">
              <a:buAutoNum type="arabicParenR"/>
            </a:pPr>
            <a:r>
              <a:rPr lang="en-US"/>
              <a:t>You need more benefits</a:t>
            </a:r>
          </a:p>
          <a:p>
            <a:pPr marL="228600" indent="-228600">
              <a:buAutoNum type="arabicParenR"/>
            </a:pPr>
            <a:r>
              <a:rPr lang="en-US"/>
              <a:t>You want to change your insurance company</a:t>
            </a:r>
          </a:p>
          <a:p>
            <a:pPr marL="228600" indent="-228600">
              <a:buAutoNum type="arabicParenR"/>
            </a:pPr>
            <a:r>
              <a:rPr lang="en-US"/>
              <a:t>You want a policy that costs less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3950439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t>Why is there a one time enrollment period for Medigap (with no health questions)?</a:t>
            </a:r>
          </a:p>
          <a:p>
            <a:pPr marL="0" indent="0">
              <a:buNone/>
            </a:pPr>
            <a:r>
              <a:rPr lang="en-US"/>
              <a:t>Well, the analogy for this is that you can’t go buy homeowners coverage after the house is already on fire. Likewise, you can’t sign up for Medigap coverage after you get sick.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6975118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t>In review:</a:t>
            </a:r>
          </a:p>
          <a:p>
            <a:pPr marL="0" indent="0">
              <a:buNone/>
            </a:pPr>
            <a:r>
              <a:rPr lang="en-US"/>
              <a:t>Medigap plans give you freedom of access to see any provider nationwide accepting Medicare. The only question to ask the doctor is: Do you take Medicare? If the answer is yes, then you can use any Medigap plan there and it will cover you just as it is supposed to. Medicare processes your claims and then pays its share and sends the remainder of the bills on to your Medigap plan to pay their share. Plans are standardized by the federal government to make them easier to compare, and they are guaranteed renewable, which means they can’t drop you for getting sick. Another great thing about Medigap plans is that their core benefits do NOT change from year to year like Medicare Advantage plans do. </a:t>
            </a:r>
          </a:p>
          <a:p>
            <a:pPr marL="0" indent="0">
              <a:buNone/>
            </a:pPr>
            <a:endParaRPr lang="en-US"/>
          </a:p>
          <a:p>
            <a:pPr marL="0" indent="0">
              <a:buNone/>
            </a:pPr>
            <a:r>
              <a:rPr lang="en-US"/>
              <a:t>Lastly, Medigap plans only supplement Part A and B Benefits. They do not provide outpatient drug coverage so you would need to add a standalone Part D plan for that.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8682283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9"/>
          <p:cNvSpPr>
            <a:spLocks noGrp="1" noChangeArrowheads="1"/>
          </p:cNvSpPr>
          <p:nvPr>
            <p:ph type="body" idx="1"/>
          </p:nvPr>
        </p:nvSpPr>
        <p:spPr/>
        <p:txBody>
          <a:bodyPr/>
          <a:lstStyle/>
          <a:p>
            <a:pPr marL="0" indent="0">
              <a:buNone/>
            </a:pPr>
            <a:br>
              <a:rPr lang="en-US"/>
            </a:br>
            <a:r>
              <a:rPr lang="en-US"/>
              <a:t>You’re eligible to enroll in a Part D drug plan during your Initial Enrollment Period to go alongside your Original Medicare and a Medigap plan.</a:t>
            </a:r>
          </a:p>
          <a:p>
            <a:pPr marL="0" indent="0">
              <a:buNone/>
            </a:pPr>
            <a:r>
              <a:rPr lang="en-US"/>
              <a:t>If you miss your IEP, then you can enroll in a Part D plan during the Annual Election Period each year in the fall but you will pay a penalty.</a:t>
            </a:r>
          </a:p>
          <a:p>
            <a:pPr marL="0" indent="0">
              <a:buNone/>
            </a:pPr>
            <a:endParaRPr lang="en-US"/>
          </a:p>
          <a:p>
            <a:pPr marL="0" indent="0">
              <a:buNone/>
            </a:pPr>
            <a:r>
              <a:rPr lang="en-US"/>
              <a:t>You must be enrolled in Part A and/or B to eligible.</a:t>
            </a:r>
          </a:p>
          <a:p>
            <a:pPr marL="0" indent="0">
              <a:buNone/>
            </a:pPr>
            <a:r>
              <a:rPr lang="en-US"/>
              <a:t>You must also live in the plan’s service area to be eligible to enroll in that plan.</a:t>
            </a:r>
          </a:p>
          <a:p>
            <a:pPr marL="0" indent="0">
              <a:buNone/>
            </a:pPr>
            <a:endParaRPr lang="en-US"/>
          </a:p>
        </p:txBody>
      </p:sp>
      <p:sp>
        <p:nvSpPr>
          <p:cNvPr id="4" name="Slide Image Placeholder 3">
            <a:extLst>
              <a:ext uri="{FF2B5EF4-FFF2-40B4-BE49-F238E27FC236}">
                <a16:creationId xmlns:a16="http://schemas.microsoft.com/office/drawing/2014/main" id="{B05425F3-276E-4171-BD1E-A5823D8A1BFD}"/>
              </a:ext>
            </a:extLst>
          </p:cNvPr>
          <p:cNvSpPr>
            <a:spLocks noGrp="1" noRot="1" noChangeAspect="1"/>
          </p:cNvSpPr>
          <p:nvPr>
            <p:ph type="sldImg"/>
          </p:nvPr>
        </p:nvSpPr>
        <p:spPr/>
      </p:sp>
      <p:sp>
        <p:nvSpPr>
          <p:cNvPr id="2" name="Slide Number Placeholder 1">
            <a:extLst>
              <a:ext uri="{FF2B5EF4-FFF2-40B4-BE49-F238E27FC236}">
                <a16:creationId xmlns:a16="http://schemas.microsoft.com/office/drawing/2014/main" id="{4488CD0E-1C69-42D2-8B1A-D1AFDE2691F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998905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800A437B-C861-4755-83ED-6E021C91526F}"/>
              </a:ext>
            </a:extLst>
          </p:cNvPr>
          <p:cNvSpPr>
            <a:spLocks noGrp="1" noRot="1" noChangeAspect="1" noChangeArrowheads="1" noTextEdit="1"/>
          </p:cNvSpPr>
          <p:nvPr>
            <p:ph type="sldImg"/>
          </p:nvPr>
        </p:nvSpPr>
        <p:spPr>
          <a:xfrm>
            <a:off x="685800" y="1143000"/>
            <a:ext cx="5486400" cy="3086100"/>
          </a:xfrm>
          <a:ln/>
        </p:spPr>
      </p:sp>
      <p:sp>
        <p:nvSpPr>
          <p:cNvPr id="13315" name="Notes Placeholder 2">
            <a:extLst>
              <a:ext uri="{FF2B5EF4-FFF2-40B4-BE49-F238E27FC236}">
                <a16:creationId xmlns:a16="http://schemas.microsoft.com/office/drawing/2014/main" id="{96EEEAC8-5A9F-4CC3-8EC6-FA9ED5CA2CA4}"/>
              </a:ext>
            </a:extLst>
          </p:cNvPr>
          <p:cNvSpPr>
            <a:spLocks noGrp="1" noChangeArrowheads="1"/>
          </p:cNvSpPr>
          <p:nvPr>
            <p:ph type="body" idx="1"/>
          </p:nvPr>
        </p:nvSpPr>
        <p:spPr>
          <a:xfrm>
            <a:off x="544514" y="4568551"/>
            <a:ext cx="5764213" cy="4493117"/>
          </a:xfrm>
          <a:noFill/>
        </p:spPr>
        <p:txBody>
          <a:bodyPr/>
          <a:lstStyle/>
          <a:p>
            <a:pPr marL="0" marR="0" lvl="0" indent="0" algn="l" defTabSz="914400" rtl="0" eaLnBrk="1" fontAlgn="auto" latinLnBrk="0" hangingPunct="1">
              <a:lnSpc>
                <a:spcPct val="100000"/>
              </a:lnSpc>
              <a:spcBef>
                <a:spcPts val="600"/>
              </a:spcBef>
              <a:spcAft>
                <a:spcPts val="0"/>
              </a:spcAft>
              <a:buClr>
                <a:schemeClr val="tx1"/>
              </a:buClr>
              <a:buSzTx/>
              <a:buFont typeface="Arial" panose="020B0604020202020204" pitchFamily="34" charset="0"/>
              <a:buNone/>
              <a:tabLst/>
              <a:defRPr/>
            </a:pPr>
            <a:r>
              <a:rPr lang="en-US" altLang="en-US" dirty="0">
                <a:latin typeface="Arial" panose="020B0604020202020204" pitchFamily="34" charset="0"/>
              </a:rPr>
              <a:t>Part D drug coverage is more complicated than what people are used to with employer coverage. Medicare itself sets the minimum required guidelines for Part D and all Part D plans have the same basic structure with 3 stages. </a:t>
            </a:r>
            <a:r>
              <a:rPr lang="en-CA" sz="1200" kern="1200" dirty="0">
                <a:solidFill>
                  <a:schemeClr val="tx1"/>
                </a:solidFill>
                <a:effectLst/>
                <a:latin typeface="+mn-lt"/>
                <a:ea typeface="+mn-ea"/>
                <a:cs typeface="+mn-cs"/>
              </a:rPr>
              <a:t>For example, in 2025, the maximum deductible that a Part D plan can build into their coverage is a $615 deductible</a:t>
            </a:r>
            <a:r>
              <a:rPr lang="en-US" altLang="en-US" dirty="0">
                <a:latin typeface="Arial" panose="020B0604020202020204" pitchFamily="34" charset="0"/>
              </a:rPr>
              <a:t>. The plan can require this whole deductible or it could offer their plan with a lesser deductible or it could waive the deductible altogether. Most plans use the full deductible. Many Medicare beneficiaries are unused to a deductible on outpatient drugs, so sometimes this comes as a surprise that they have to pay out of pocket for medications until that deductible is satisfied. </a:t>
            </a:r>
          </a:p>
          <a:p>
            <a:pPr marL="0" indent="0">
              <a:buNone/>
            </a:pPr>
            <a:endParaRPr lang="en-US" b="0" i="0" dirty="0">
              <a:solidFill>
                <a:schemeClr val="tx1"/>
              </a:solidFill>
              <a:effectLst/>
              <a:latin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
                <a:schemeClr val="tx1"/>
              </a:buClr>
              <a:buSzTx/>
              <a:buFont typeface="Arial" panose="020B0604020202020204" pitchFamily="34" charset="0"/>
              <a:buNone/>
              <a:tabLst/>
              <a:defRPr/>
            </a:pPr>
            <a:r>
              <a:rPr lang="en-US" b="0" i="0" dirty="0">
                <a:solidFill>
                  <a:srgbClr val="333333"/>
                </a:solidFill>
                <a:effectLst/>
                <a:latin typeface="Lato" panose="020F0502020204030203" pitchFamily="34" charset="0"/>
              </a:rPr>
              <a:t>In 2026, the Part D structure will have a new look for Medicare beneficiaries. During the Initial Phase, the beneficiary is responsible for 25% of the cost of their drugs. </a:t>
            </a:r>
            <a:r>
              <a:rPr lang="en-CA" sz="1200" kern="1200" dirty="0">
                <a:solidFill>
                  <a:schemeClr val="tx1"/>
                </a:solidFill>
                <a:effectLst/>
                <a:latin typeface="+mn-lt"/>
                <a:ea typeface="+mn-ea"/>
                <a:cs typeface="+mn-cs"/>
              </a:rPr>
              <a:t>Once their out-of-pocket costs reach $2,100, they won’t pay anything for their drugs</a:t>
            </a:r>
            <a:r>
              <a:rPr lang="en-US" sz="1200" kern="1200" dirty="0">
                <a:solidFill>
                  <a:schemeClr val="tx1"/>
                </a:solidFill>
                <a:effectLst/>
                <a:latin typeface="+mn-lt"/>
                <a:ea typeface="+mn-ea"/>
                <a:cs typeface="+mn-cs"/>
              </a:rPr>
              <a:t>.</a:t>
            </a:r>
            <a:endParaRPr lang="en-CA" sz="1200" kern="1200" dirty="0">
              <a:solidFill>
                <a:schemeClr val="tx1"/>
              </a:solidFill>
              <a:effectLst/>
              <a:latin typeface="+mn-lt"/>
              <a:ea typeface="+mn-ea"/>
              <a:cs typeface="+mn-cs"/>
            </a:endParaRPr>
          </a:p>
        </p:txBody>
      </p:sp>
      <p:sp>
        <p:nvSpPr>
          <p:cNvPr id="13316" name="Slide Number Placeholder 3">
            <a:extLst>
              <a:ext uri="{FF2B5EF4-FFF2-40B4-BE49-F238E27FC236}">
                <a16:creationId xmlns:a16="http://schemas.microsoft.com/office/drawing/2014/main" id="{BAEA264B-4425-42CE-BA37-C63D6710E9EF}"/>
              </a:ext>
            </a:extLst>
          </p:cNvPr>
          <p:cNvSpPr>
            <a:spLocks noGrp="1"/>
          </p:cNvSpPr>
          <p:nvPr>
            <p:ph type="sldNum" sz="quarter" idx="5"/>
          </p:nvPr>
        </p:nvSpPr>
        <p:spPr>
          <a:noFill/>
        </p:spPr>
        <p:txBody>
          <a:bodyPr/>
          <a:lstStyle>
            <a:lvl1pPr defTabSz="941388">
              <a:spcBef>
                <a:spcPct val="30000"/>
              </a:spcBef>
              <a:defRPr sz="1200">
                <a:solidFill>
                  <a:schemeClr val="tx1"/>
                </a:solidFill>
                <a:latin typeface="Arial" panose="020B0604020202020204" pitchFamily="34" charset="0"/>
              </a:defRPr>
            </a:lvl1pPr>
            <a:lvl2pPr marL="742950" indent="-285750" defTabSz="941388">
              <a:spcBef>
                <a:spcPct val="30000"/>
              </a:spcBef>
              <a:defRPr sz="1200">
                <a:solidFill>
                  <a:schemeClr val="tx1"/>
                </a:solidFill>
                <a:latin typeface="Arial" panose="020B0604020202020204" pitchFamily="34" charset="0"/>
              </a:defRPr>
            </a:lvl2pPr>
            <a:lvl3pPr marL="1143000" indent="-228600" defTabSz="941388">
              <a:spcBef>
                <a:spcPct val="30000"/>
              </a:spcBef>
              <a:defRPr sz="1200">
                <a:solidFill>
                  <a:schemeClr val="tx1"/>
                </a:solidFill>
                <a:latin typeface="Arial" panose="020B0604020202020204" pitchFamily="34" charset="0"/>
              </a:defRPr>
            </a:lvl3pPr>
            <a:lvl4pPr marL="1600200" indent="-228600" defTabSz="941388">
              <a:spcBef>
                <a:spcPct val="30000"/>
              </a:spcBef>
              <a:defRPr sz="1200">
                <a:solidFill>
                  <a:schemeClr val="tx1"/>
                </a:solidFill>
                <a:latin typeface="Arial" panose="020B0604020202020204" pitchFamily="34" charset="0"/>
              </a:defRPr>
            </a:lvl4pPr>
            <a:lvl5pPr marL="2057400" indent="-228600" defTabSz="941388">
              <a:spcBef>
                <a:spcPct val="30000"/>
              </a:spcBef>
              <a:defRPr sz="1200">
                <a:solidFill>
                  <a:schemeClr val="tx1"/>
                </a:solidFill>
                <a:latin typeface="Arial" panose="020B0604020202020204" pitchFamily="34" charset="0"/>
              </a:defRPr>
            </a:lvl5pPr>
            <a:lvl6pPr marL="2514600" indent="-228600" defTabSz="9413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413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413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41388"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41388" rtl="0" eaLnBrk="1" fontAlgn="auto" latinLnBrk="0" hangingPunct="1">
              <a:lnSpc>
                <a:spcPct val="100000"/>
              </a:lnSpc>
              <a:spcBef>
                <a:spcPct val="0"/>
              </a:spcBef>
              <a:spcAft>
                <a:spcPts val="0"/>
              </a:spcAft>
              <a:buClrTx/>
              <a:buSzTx/>
              <a:buFontTx/>
              <a:buNone/>
              <a:tabLst/>
              <a:defRPr/>
            </a:pPr>
            <a:fld id="{D1861677-0721-4DAC-80BA-9F534D8F9841}"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41388" rtl="0" eaLnBrk="1" fontAlgn="auto" latinLnBrk="0" hangingPunct="1">
                <a:lnSpc>
                  <a:spcPct val="100000"/>
                </a:lnSpc>
                <a:spcBef>
                  <a:spcPct val="0"/>
                </a:spcBef>
                <a:spcAft>
                  <a:spcPts val="0"/>
                </a:spcAft>
                <a:buClrTx/>
                <a:buSzTx/>
                <a:buFontTx/>
                <a:buNone/>
                <a:tabLst/>
                <a:defRPr/>
              </a:pPr>
              <a:t>37</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54113975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2938" y="322263"/>
            <a:ext cx="5816600" cy="3273425"/>
          </a:xfrm>
        </p:spPr>
      </p:sp>
      <p:sp>
        <p:nvSpPr>
          <p:cNvPr id="3" name="Notes Placeholder 2"/>
          <p:cNvSpPr>
            <a:spLocks noGrp="1"/>
          </p:cNvSpPr>
          <p:nvPr>
            <p:ph type="body" idx="1"/>
          </p:nvPr>
        </p:nvSpPr>
        <p:spPr/>
        <p:txBody>
          <a:bodyPr/>
          <a:lstStyle/>
          <a:p>
            <a:pPr marL="0" indent="0">
              <a:buNone/>
            </a:pPr>
            <a:r>
              <a:rPr lang="en-CA" sz="1200" kern="1200" dirty="0">
                <a:solidFill>
                  <a:schemeClr val="tx1"/>
                </a:solidFill>
                <a:effectLst/>
                <a:latin typeface="+mn-lt"/>
                <a:ea typeface="+mn-ea"/>
                <a:cs typeface="+mn-cs"/>
              </a:rPr>
              <a:t>After the deductible ($615 in 2026), Part D plans will pay most of the cost of your medications, with you just paying a copay or coinsurance for each medication depending on which tier it falls into.</a:t>
            </a:r>
          </a:p>
          <a:p>
            <a:pPr marL="0" indent="0" defTabSz="933420">
              <a:lnSpc>
                <a:spcPct val="90000"/>
              </a:lnSpc>
              <a:spcBef>
                <a:spcPts val="0"/>
              </a:spcBef>
              <a:spcAft>
                <a:spcPts val="612"/>
              </a:spcAft>
              <a:buClr>
                <a:srgbClr val="99CB38"/>
              </a:buClr>
              <a:buNone/>
              <a:defRPr/>
            </a:pPr>
            <a:r>
              <a:rPr lang="en-US" dirty="0"/>
              <a:t>Most Part D drug plans use 5 tiers. The insurer can assign a drug into any tier based on the retail cost, but what you see most often is: </a:t>
            </a:r>
          </a:p>
          <a:p>
            <a:pPr marL="350032" indent="-350032" defTabSz="933420">
              <a:lnSpc>
                <a:spcPct val="90000"/>
              </a:lnSpc>
              <a:spcBef>
                <a:spcPts val="0"/>
              </a:spcBef>
              <a:spcAft>
                <a:spcPts val="612"/>
              </a:spcAft>
              <a:buClr>
                <a:schemeClr val="accent2"/>
              </a:buClr>
              <a:defRPr/>
            </a:pPr>
            <a:endParaRPr lang="en-US" dirty="0"/>
          </a:p>
          <a:p>
            <a:pPr marL="350032" indent="-350032" defTabSz="933420">
              <a:lnSpc>
                <a:spcPct val="90000"/>
              </a:lnSpc>
              <a:spcBef>
                <a:spcPts val="0"/>
              </a:spcBef>
              <a:spcAft>
                <a:spcPts val="612"/>
              </a:spcAft>
              <a:buClr>
                <a:schemeClr val="accent2"/>
              </a:buClr>
              <a:defRPr/>
            </a:pPr>
            <a:r>
              <a:rPr lang="en-US" b="1" dirty="0"/>
              <a:t>Tier 1: </a:t>
            </a:r>
            <a:r>
              <a:rPr lang="en-US" dirty="0"/>
              <a:t>Preferred generics</a:t>
            </a:r>
          </a:p>
          <a:p>
            <a:pPr marL="350032" indent="-350032" defTabSz="933420">
              <a:lnSpc>
                <a:spcPct val="90000"/>
              </a:lnSpc>
              <a:spcBef>
                <a:spcPts val="0"/>
              </a:spcBef>
              <a:spcAft>
                <a:spcPts val="612"/>
              </a:spcAft>
              <a:buClr>
                <a:schemeClr val="accent2"/>
              </a:buClr>
              <a:defRPr/>
            </a:pPr>
            <a:r>
              <a:rPr lang="en-US" b="1" dirty="0"/>
              <a:t>Tier 2:</a:t>
            </a:r>
            <a:r>
              <a:rPr lang="en-US" dirty="0"/>
              <a:t> Non-preferred generics</a:t>
            </a:r>
          </a:p>
          <a:p>
            <a:pPr marL="350032" indent="-350032" defTabSz="933420">
              <a:lnSpc>
                <a:spcPct val="90000"/>
              </a:lnSpc>
              <a:spcBef>
                <a:spcPts val="0"/>
              </a:spcBef>
              <a:spcAft>
                <a:spcPts val="612"/>
              </a:spcAft>
              <a:buClr>
                <a:schemeClr val="accent2"/>
              </a:buClr>
              <a:defRPr/>
            </a:pPr>
            <a:r>
              <a:rPr lang="en-US" b="1" dirty="0"/>
              <a:t>Tier 3:</a:t>
            </a:r>
            <a:r>
              <a:rPr lang="en-US" dirty="0"/>
              <a:t> Preferred brands</a:t>
            </a:r>
          </a:p>
          <a:p>
            <a:pPr marL="350032" indent="-350032" defTabSz="933420">
              <a:lnSpc>
                <a:spcPct val="90000"/>
              </a:lnSpc>
              <a:spcBef>
                <a:spcPts val="0"/>
              </a:spcBef>
              <a:spcAft>
                <a:spcPts val="612"/>
              </a:spcAft>
              <a:buClr>
                <a:schemeClr val="accent2"/>
              </a:buClr>
              <a:defRPr/>
            </a:pPr>
            <a:r>
              <a:rPr lang="en-US" b="1" dirty="0"/>
              <a:t>Tier 4:</a:t>
            </a:r>
            <a:r>
              <a:rPr lang="en-US" dirty="0"/>
              <a:t> Non-preferred brands</a:t>
            </a:r>
          </a:p>
          <a:p>
            <a:pPr marL="350032" indent="-350032" defTabSz="933420">
              <a:lnSpc>
                <a:spcPct val="90000"/>
              </a:lnSpc>
              <a:spcBef>
                <a:spcPts val="0"/>
              </a:spcBef>
              <a:spcAft>
                <a:spcPts val="612"/>
              </a:spcAft>
              <a:buClr>
                <a:schemeClr val="accent2"/>
              </a:buClr>
              <a:defRPr/>
            </a:pPr>
            <a:r>
              <a:rPr lang="en-US" b="1" dirty="0"/>
              <a:t>Tier 5</a:t>
            </a:r>
            <a:r>
              <a:rPr lang="en-US" dirty="0"/>
              <a:t>: Specialty meds</a:t>
            </a:r>
          </a:p>
          <a:p>
            <a:endParaRPr lang="en-US" dirty="0"/>
          </a:p>
          <a:p>
            <a:pPr marL="171450" marR="0" lvl="0" indent="-171450" algn="l" defTabSz="914400" rtl="0" eaLnBrk="1" fontAlgn="auto" latinLnBrk="0" hangingPunct="1">
              <a:lnSpc>
                <a:spcPct val="100000"/>
              </a:lnSpc>
              <a:spcBef>
                <a:spcPts val="600"/>
              </a:spcBef>
              <a:spcAft>
                <a:spcPts val="0"/>
              </a:spcAft>
              <a:buClr>
                <a:schemeClr val="tx1"/>
              </a:buClr>
              <a:buSzTx/>
              <a:buFont typeface="Arial" panose="020B0604020202020204" pitchFamily="34" charset="0"/>
              <a:buChar char="•"/>
              <a:tabLst/>
              <a:defRPr/>
            </a:pPr>
            <a:r>
              <a:rPr lang="en-CA" sz="1200" kern="1200" dirty="0">
                <a:solidFill>
                  <a:schemeClr val="tx1"/>
                </a:solidFill>
                <a:effectLst/>
                <a:latin typeface="+mn-lt"/>
                <a:ea typeface="+mn-ea"/>
                <a:cs typeface="+mn-cs"/>
              </a:rPr>
              <a:t>In 2026, the Part D structure will have a new look for Medicare beneficiaries. During the Initial Phase, the beneficiary is responsible for 25% of the cost of their drugs. Once their out-of-pocket costs reach $2,100, they won’t pay anything for their drugs.</a:t>
            </a:r>
            <a:br>
              <a:rPr lang="en-US" b="0" i="0" dirty="0">
                <a:solidFill>
                  <a:srgbClr val="333333"/>
                </a:solidFill>
                <a:effectLst/>
                <a:latin typeface="Lato" panose="020F0502020204030203" pitchFamily="34" charset="0"/>
              </a:rPr>
            </a:br>
            <a:br>
              <a:rPr lang="en-US" b="0" i="0" dirty="0">
                <a:solidFill>
                  <a:srgbClr val="333333"/>
                </a:solidFill>
                <a:effectLst/>
                <a:latin typeface="Lato" panose="020F0502020204030203" pitchFamily="34" charset="0"/>
              </a:rPr>
            </a:br>
            <a:r>
              <a:rPr lang="en-US" sz="1200" b="1" dirty="0"/>
              <a:t>Catastrophic coverage: </a:t>
            </a:r>
            <a:r>
              <a:rPr lang="en-US" sz="1200" dirty="0"/>
              <a:t>Insurance company pays 100% of covered medications</a:t>
            </a:r>
          </a:p>
          <a:p>
            <a:endParaRPr lang="en-US" dirty="0"/>
          </a:p>
        </p:txBody>
      </p:sp>
      <p:sp>
        <p:nvSpPr>
          <p:cNvPr id="4" name="Slide Number Placeholder 3"/>
          <p:cNvSpPr>
            <a:spLocks noGrp="1"/>
          </p:cNvSpPr>
          <p:nvPr>
            <p:ph type="sldNum" sz="quarter" idx="5"/>
          </p:nvPr>
        </p:nvSpPr>
        <p:spPr/>
        <p:txBody>
          <a:bodyPr/>
          <a:lstStyle/>
          <a:p>
            <a:fld id="{4FF0573C-F130-4D1E-A886-85FBB65D3A1B}" type="slidenum">
              <a:rPr lang="en-CA" smtClean="0"/>
              <a:pPr/>
              <a:t>38</a:t>
            </a:fld>
            <a:endParaRPr lang="en-CA"/>
          </a:p>
        </p:txBody>
      </p:sp>
    </p:spTree>
    <p:extLst>
      <p:ext uri="{BB962C8B-B14F-4D97-AF65-F5344CB8AC3E}">
        <p14:creationId xmlns:p14="http://schemas.microsoft.com/office/powerpoint/2010/main" val="10795446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0"/>
              </a:spcAft>
              <a:buClr>
                <a:schemeClr val="tx1"/>
              </a:buClr>
              <a:buSzTx/>
              <a:buFont typeface="Arial" panose="020B0604020202020204" pitchFamily="34" charset="0"/>
              <a:buNone/>
              <a:tabLst/>
              <a:defRPr/>
            </a:pPr>
            <a:r>
              <a:rPr lang="en-US" sz="1800">
                <a:solidFill>
                  <a:srgbClr val="0E101A"/>
                </a:solidFill>
                <a:effectLst/>
                <a:latin typeface="Calibri Light" panose="020F0302020204030204" pitchFamily="34" charset="0"/>
                <a:ea typeface="Times New Roman" panose="02020603050405020304" pitchFamily="18" charset="0"/>
              </a:rPr>
              <a:t>The Inflation Reduction Act aims to make prescription drugs more affordable to the nearly 49 million Medicare Part D beneficiaries in the country. I am going to highlight a few of the major changes we will see from this legislation in relation to Part D, over the next 4 years.</a:t>
            </a:r>
            <a:br>
              <a:rPr lang="en-US" sz="1800">
                <a:solidFill>
                  <a:srgbClr val="0E101A"/>
                </a:solidFill>
                <a:effectLst/>
                <a:latin typeface="Calibri Light" panose="020F0302020204030204" pitchFamily="34" charset="0"/>
                <a:ea typeface="Times New Roman" panose="02020603050405020304" pitchFamily="18" charset="0"/>
              </a:rPr>
            </a:br>
            <a:endParaRPr lang="en-US" sz="1800">
              <a:effectLst/>
              <a:latin typeface="Times New Roman" panose="02020603050405020304" pitchFamily="18" charset="0"/>
              <a:ea typeface="Times New Roman" panose="02020603050405020304" pitchFamily="18" charset="0"/>
            </a:endParaRPr>
          </a:p>
          <a:p>
            <a:pPr marL="0" indent="0">
              <a:buNone/>
            </a:pPr>
            <a:r>
              <a:rPr lang="en-US"/>
              <a:t>Changes beneficiaries will see in 2023:</a:t>
            </a:r>
            <a:br>
              <a:rPr lang="en-US"/>
            </a:br>
            <a:endParaRPr lang="en-US"/>
          </a:p>
          <a:p>
            <a:pPr lvl="0"/>
            <a:r>
              <a:rPr lang="en-US"/>
              <a:t>All Part D plans must cover approved vaccines at 100%</a:t>
            </a:r>
          </a:p>
          <a:p>
            <a:pPr lvl="0"/>
            <a:r>
              <a:rPr lang="en-US"/>
              <a:t>All Part D plans must limit insulin copays to $35 </a:t>
            </a:r>
          </a:p>
          <a:p>
            <a:pPr marL="0" lvl="0" indent="0">
              <a:buNone/>
            </a:pPr>
            <a:endParaRPr lang="en-US"/>
          </a:p>
          <a:p>
            <a:pPr marL="0" indent="0">
              <a:buNone/>
            </a:pPr>
            <a:r>
              <a:rPr lang="en-US"/>
              <a:t>Changes beneficiaries will see in 2024:</a:t>
            </a:r>
            <a:br>
              <a:rPr lang="en-US"/>
            </a:br>
            <a:endParaRPr lang="en-US"/>
          </a:p>
          <a:p>
            <a:pPr marL="171450" marR="0" lvl="0" indent="-171450" algn="l" defTabSz="914400" rtl="0" eaLnBrk="1" fontAlgn="auto" latinLnBrk="0" hangingPunct="1">
              <a:lnSpc>
                <a:spcPct val="100000"/>
              </a:lnSpc>
              <a:spcBef>
                <a:spcPts val="600"/>
              </a:spcBef>
              <a:spcAft>
                <a:spcPts val="0"/>
              </a:spcAft>
              <a:buClr>
                <a:schemeClr val="tx1"/>
              </a:buClr>
              <a:buSzTx/>
              <a:buFont typeface="Arial" panose="020B0604020202020204" pitchFamily="34" charset="0"/>
              <a:buChar char="•"/>
              <a:tabLst/>
              <a:defRPr/>
            </a:pPr>
            <a:r>
              <a:rPr lang="en-US"/>
              <a:t>Beneficiaries will no longer pay the 5% coinsurance after reaching the catastrophic coverage phase.</a:t>
            </a:r>
          </a:p>
          <a:p>
            <a:pPr marL="171450" marR="0" lvl="0" indent="-171450" algn="l" defTabSz="914400" rtl="0" eaLnBrk="1" fontAlgn="auto" latinLnBrk="0" hangingPunct="1">
              <a:lnSpc>
                <a:spcPct val="100000"/>
              </a:lnSpc>
              <a:spcBef>
                <a:spcPts val="600"/>
              </a:spcBef>
              <a:spcAft>
                <a:spcPts val="0"/>
              </a:spcAft>
              <a:buClr>
                <a:schemeClr val="tx1"/>
              </a:buClr>
              <a:buSzTx/>
              <a:buFont typeface="Arial" panose="020B0604020202020204" pitchFamily="34" charset="0"/>
              <a:buChar char="•"/>
              <a:tabLst/>
              <a:defRPr/>
            </a:pPr>
            <a:r>
              <a:rPr lang="en-US" sz="1800">
                <a:solidFill>
                  <a:srgbClr val="0E101A"/>
                </a:solidFill>
                <a:effectLst/>
                <a:latin typeface="Calibri Light" panose="020F0302020204030204" pitchFamily="34" charset="0"/>
                <a:ea typeface="Calibri" panose="020F0502020204030204" pitchFamily="34" charset="0"/>
              </a:rPr>
              <a:t>Between 2024 and 2029, Medicare Part D premiums cannot increase more than 6% annually.</a:t>
            </a:r>
          </a:p>
          <a:p>
            <a:pPr marL="171450" marR="0" lvl="0" indent="-171450" algn="l" defTabSz="914400" rtl="0" eaLnBrk="1" fontAlgn="auto" latinLnBrk="0" hangingPunct="1">
              <a:lnSpc>
                <a:spcPct val="100000"/>
              </a:lnSpc>
              <a:spcBef>
                <a:spcPts val="600"/>
              </a:spcBef>
              <a:spcAft>
                <a:spcPts val="0"/>
              </a:spcAft>
              <a:buClr>
                <a:schemeClr val="tx1"/>
              </a:buClr>
              <a:buSzTx/>
              <a:buFont typeface="Arial" panose="020B0604020202020204" pitchFamily="34" charset="0"/>
              <a:buChar char="•"/>
              <a:tabLst/>
              <a:defRPr/>
            </a:pPr>
            <a:r>
              <a:rPr lang="en-US" sz="1800">
                <a:solidFill>
                  <a:srgbClr val="0E101A"/>
                </a:solidFill>
                <a:effectLst/>
                <a:latin typeface="Calibri Light" panose="020F0302020204030204" pitchFamily="34" charset="0"/>
                <a:ea typeface="Calibri" panose="020F0502020204030204" pitchFamily="34" charset="0"/>
              </a:rPr>
              <a:t>Today, eligibility for a low-income subsidy begins at 135% of the federal poverty level but will change to begin at 150% of the federal poverty level in 2024. </a:t>
            </a:r>
          </a:p>
          <a:p>
            <a:pPr marL="171450" marR="0" lvl="0" indent="-171450" algn="l" defTabSz="914400" rtl="0" eaLnBrk="1" fontAlgn="auto" latinLnBrk="0" hangingPunct="1">
              <a:lnSpc>
                <a:spcPct val="100000"/>
              </a:lnSpc>
              <a:spcBef>
                <a:spcPts val="600"/>
              </a:spcBef>
              <a:spcAft>
                <a:spcPts val="0"/>
              </a:spcAft>
              <a:buClr>
                <a:schemeClr val="tx1"/>
              </a:buClr>
              <a:buSzTx/>
              <a:buFont typeface="Arial" panose="020B0604020202020204" pitchFamily="34" charset="0"/>
              <a:buChar char="•"/>
              <a:tabLst/>
              <a:defRPr/>
            </a:pPr>
            <a:endParaRPr lang="en-US" sz="1800">
              <a:solidFill>
                <a:srgbClr val="0E101A"/>
              </a:solidFill>
              <a:effectLst/>
              <a:latin typeface="Calibri Light" panose="020F0302020204030204" pitchFamily="34" charset="0"/>
            </a:endParaRPr>
          </a:p>
          <a:p>
            <a:pPr marL="0" indent="0">
              <a:buNone/>
            </a:pPr>
            <a:r>
              <a:rPr lang="en-US"/>
              <a:t>Changes beneficiaries will see in 2025:</a:t>
            </a:r>
            <a:br>
              <a:rPr lang="en-US"/>
            </a:br>
            <a:endParaRPr lang="en-US"/>
          </a:p>
          <a:p>
            <a:pPr marL="171450" marR="0" lvl="0" indent="-171450" algn="l" defTabSz="914400" rtl="0" eaLnBrk="1" fontAlgn="auto" latinLnBrk="0" hangingPunct="1">
              <a:lnSpc>
                <a:spcPct val="100000"/>
              </a:lnSpc>
              <a:spcBef>
                <a:spcPts val="600"/>
              </a:spcBef>
              <a:spcAft>
                <a:spcPts val="0"/>
              </a:spcAft>
              <a:buClr>
                <a:schemeClr val="tx1"/>
              </a:buClr>
              <a:buSzTx/>
              <a:buFont typeface="Arial" panose="020B0604020202020204" pitchFamily="34" charset="0"/>
              <a:buChar char="•"/>
              <a:tabLst/>
              <a:defRPr/>
            </a:pPr>
            <a:r>
              <a:rPr lang="en-US"/>
              <a:t>Beneficiaries will not spend more than $2,000/year on out-of-pocket costs related to Part D.</a:t>
            </a:r>
          </a:p>
          <a:p>
            <a:pPr marL="171450" marR="0" lvl="0" indent="-171450" algn="l" defTabSz="914400" rtl="0" eaLnBrk="1" fontAlgn="auto" latinLnBrk="0" hangingPunct="1">
              <a:lnSpc>
                <a:spcPct val="100000"/>
              </a:lnSpc>
              <a:spcBef>
                <a:spcPts val="600"/>
              </a:spcBef>
              <a:spcAft>
                <a:spcPts val="0"/>
              </a:spcAft>
              <a:buClr>
                <a:schemeClr val="tx1"/>
              </a:buClr>
              <a:buSzTx/>
              <a:buFont typeface="Arial" panose="020B0604020202020204" pitchFamily="34" charset="0"/>
              <a:buChar char="•"/>
              <a:tabLst/>
              <a:defRPr/>
            </a:pPr>
            <a:endParaRPr lang="en-US"/>
          </a:p>
          <a:p>
            <a:pPr marL="0" indent="0">
              <a:buNone/>
            </a:pPr>
            <a:r>
              <a:rPr lang="en-US"/>
              <a:t>Changes beneficiaries will see in 2026:</a:t>
            </a:r>
            <a:br>
              <a:rPr lang="en-US"/>
            </a:br>
            <a:endParaRPr lang="en-US"/>
          </a:p>
          <a:p>
            <a:pPr marL="171450" marR="0" lvl="0" indent="-171450" algn="l" defTabSz="914400" rtl="0" eaLnBrk="1" fontAlgn="auto" latinLnBrk="0" hangingPunct="1">
              <a:lnSpc>
                <a:spcPct val="100000"/>
              </a:lnSpc>
              <a:spcBef>
                <a:spcPts val="600"/>
              </a:spcBef>
              <a:spcAft>
                <a:spcPts val="0"/>
              </a:spcAft>
              <a:buClr>
                <a:schemeClr val="tx1"/>
              </a:buClr>
              <a:buSzTx/>
              <a:buFont typeface="Arial" panose="020B0604020202020204" pitchFamily="34" charset="0"/>
              <a:buChar char="•"/>
              <a:tabLst/>
              <a:defRPr/>
            </a:pPr>
            <a:r>
              <a:rPr lang="en-US"/>
              <a:t>Certain high-priced and single-sourced drugs will now have negotiable prices meaning more affordable access to drugs for seniors.</a:t>
            </a:r>
          </a:p>
          <a:p>
            <a:pPr marL="0" lvl="0" indent="0">
              <a:buNone/>
            </a:pPr>
            <a:r>
              <a:rPr lang="en-US"/>
              <a:t> </a:t>
            </a:r>
          </a:p>
          <a:p>
            <a:pPr marL="0" indent="0">
              <a:buNone/>
            </a:pPr>
            <a:endParaRPr lang="en-US"/>
          </a:p>
        </p:txBody>
      </p:sp>
      <p:sp>
        <p:nvSpPr>
          <p:cNvPr id="4" name="Slide Number Placeholder 3"/>
          <p:cNvSpPr>
            <a:spLocks noGrp="1"/>
          </p:cNvSpPr>
          <p:nvPr>
            <p:ph type="sldNum" sz="quarter" idx="5"/>
          </p:nvPr>
        </p:nvSpPr>
        <p:spPr/>
        <p:txBody>
          <a:bodyPr/>
          <a:lstStyle/>
          <a:p>
            <a:fld id="{4FF0573C-F130-4D1E-A886-85FBB65D3A1B}" type="slidenum">
              <a:rPr lang="en-CA" smtClean="0"/>
              <a:pPr/>
              <a:t>39</a:t>
            </a:fld>
            <a:endParaRPr lang="en-CA"/>
          </a:p>
        </p:txBody>
      </p:sp>
    </p:spTree>
    <p:extLst>
      <p:ext uri="{BB962C8B-B14F-4D97-AF65-F5344CB8AC3E}">
        <p14:creationId xmlns:p14="http://schemas.microsoft.com/office/powerpoint/2010/main" val="59459512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t>So now we have reviewed the first way you can get your Medicare benefits, which is through Original Medicare plus a Medigap plan and a Part D drug plan. </a:t>
            </a:r>
          </a:p>
          <a:p>
            <a:pPr marL="0" indent="0">
              <a:buNone/>
            </a:pPr>
            <a:r>
              <a:rPr lang="en-US"/>
              <a:t>Now let’s look at the other route, which is getting your benefits instead through a private insurance company in the form of a Medicare Advantage plan (MA). MA plans must offer all the same Part A and B services as Original Medicare, but what the plan charges you for your cost-sharing may be different.</a:t>
            </a:r>
          </a:p>
          <a:p>
            <a:pPr marL="0" indent="0">
              <a:buNone/>
            </a:pPr>
            <a:r>
              <a:rPr lang="en-US"/>
              <a:t>Your benefits will be delivered through a smaller local network of providers.</a:t>
            </a:r>
          </a:p>
          <a:p>
            <a:pPr marL="0" indent="0">
              <a:buNone/>
            </a:pPr>
            <a:r>
              <a:rPr lang="en-US"/>
              <a:t>About 90% of Medicare Advantage plans also include a built-in Part D Drug plan.</a:t>
            </a:r>
          </a:p>
          <a:p>
            <a:pPr marL="0" indent="0">
              <a:buNone/>
            </a:pPr>
            <a:endParaRPr lang="en-US"/>
          </a:p>
          <a:p>
            <a:pPr marL="0" indent="0">
              <a:buNone/>
            </a:pPr>
            <a:r>
              <a:rPr lang="en-US"/>
              <a:t>You must be enrolled in both Part A and B to enroll in an MA plan. You will continue to pay for Part B while you are enrolled in a Medicare Advantage plan.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40278044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t>Medicare Advantage plans are cheaper than Medigap plans because instead of you seeing any Medicare provider, Medicare Advantage (MA) plans limit your choices to doctors that contract with them and deliver your care through the MA plan’s network. Most plans offer either an HMO or PPO network.</a:t>
            </a:r>
          </a:p>
          <a:p>
            <a:pPr marL="0" indent="0">
              <a:buNone/>
            </a:pPr>
            <a:endParaRPr lang="en-US"/>
          </a:p>
          <a:p>
            <a:pPr marL="0" indent="0">
              <a:buNone/>
            </a:pPr>
            <a:r>
              <a:rPr lang="en-US"/>
              <a:t>HMO plans are more restrictive, often requiring you to choose a primary care physician (PCP) and see that doctor first for a referral before you can see a specialist. Many HMO plans don’t offer out of network coverage except in an emergency.</a:t>
            </a:r>
          </a:p>
          <a:p>
            <a:pPr marL="0" indent="0">
              <a:buNone/>
            </a:pPr>
            <a:r>
              <a:rPr lang="en-US"/>
              <a:t>Preferred Provider Organization plans are more flexible, allowing you to see any doctor who is willing to accept and bill the plan. Treatment outside of the network will come at higher costs to you though.</a:t>
            </a:r>
          </a:p>
          <a:p>
            <a:pPr marL="0" indent="0">
              <a:buNone/>
            </a:pPr>
            <a:endParaRPr lang="en-US"/>
          </a:p>
          <a:p>
            <a:pPr marL="0" indent="0">
              <a:buNone/>
            </a:pPr>
            <a:r>
              <a:rPr lang="en-US"/>
              <a:t>Many MA plans include a built-in Part D drug plan, as we mentioned, and they can also include some extras like routine vision benefits, preventive dental care and even gym memberships. These benefits do tend to be somewhat limited but they appeal to many beneficiaries.</a:t>
            </a:r>
          </a:p>
          <a:p>
            <a:pPr marL="0" indent="0">
              <a:buNone/>
            </a:pPr>
            <a:endParaRPr lang="en-US"/>
          </a:p>
          <a:p>
            <a:pPr marL="0" indent="0">
              <a:buNone/>
            </a:pPr>
            <a:r>
              <a:rPr lang="en-US"/>
              <a:t>Keep in mind that insurance companies are in business to make money. They may require a doctor to submit requests for prior authorizations more often than you would experience under Original Medicare.</a:t>
            </a:r>
          </a:p>
          <a:p>
            <a:pPr marL="0" indent="0">
              <a:buNone/>
            </a:pPr>
            <a:r>
              <a:rPr lang="en-US"/>
              <a:t>And Medicare Advantage premiums are lower up front than Medigap but that’s because you pay more as you go.</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414574154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2938" y="322263"/>
            <a:ext cx="5816600" cy="3273425"/>
          </a:xfrm>
        </p:spPr>
      </p:sp>
      <p:sp>
        <p:nvSpPr>
          <p:cNvPr id="3" name="Notes Placeholder 2"/>
          <p:cNvSpPr>
            <a:spLocks noGrp="1"/>
          </p:cNvSpPr>
          <p:nvPr>
            <p:ph type="body" idx="1"/>
          </p:nvPr>
        </p:nvSpPr>
        <p:spPr/>
        <p:txBody>
          <a:bodyPr/>
          <a:lstStyle/>
          <a:p>
            <a:pPr marL="0" indent="0">
              <a:buNone/>
            </a:pPr>
            <a:r>
              <a:rPr lang="en-US" dirty="0"/>
              <a:t>Each Medicare Advantage plan sets its own premiums and co-pays for various services. This will vary by plan. This is just one example of what you might spend on a plan. Note that many Medicare Advantage plans will charge you up to 20% for expensive items such as cancer treatments and dialysis. You’ll pay the out-of-pocket co-pays and coinsurance each year up until you reach the plan’s stated Maximum out-of-pocket (MOOP) limit for the year. Each plan determines where to set the MOOP but the maximum limit can not be any higher than $9,250 for 2026.</a:t>
            </a:r>
          </a:p>
          <a:p>
            <a:pPr marL="0" indent="0">
              <a:buNone/>
            </a:pPr>
            <a:endParaRPr lang="en-US" dirty="0"/>
          </a:p>
          <a:p>
            <a:pPr marL="0" indent="0">
              <a:buNone/>
            </a:pPr>
            <a:r>
              <a:rPr lang="en-US" dirty="0"/>
              <a:t>This is a significant difference from Medicare Part B which has no out-of-pocket maximum.</a:t>
            </a:r>
            <a:endParaRPr lang="en-US" dirty="0">
              <a:cs typeface="Arial"/>
            </a:endParaRPr>
          </a:p>
        </p:txBody>
      </p:sp>
      <p:sp>
        <p:nvSpPr>
          <p:cNvPr id="4" name="Slide Number Placeholder 3"/>
          <p:cNvSpPr>
            <a:spLocks noGrp="1"/>
          </p:cNvSpPr>
          <p:nvPr>
            <p:ph type="sldNum" sz="quarter" idx="5"/>
          </p:nvPr>
        </p:nvSpPr>
        <p:spPr/>
        <p:txBody>
          <a:bodyPr/>
          <a:lstStyle/>
          <a:p>
            <a:fld id="{4FF0573C-F130-4D1E-A886-85FBB65D3A1B}" type="slidenum">
              <a:rPr lang="en-CA" smtClean="0"/>
              <a:pPr/>
              <a:t>42</a:t>
            </a:fld>
            <a:endParaRPr lang="en-CA"/>
          </a:p>
        </p:txBody>
      </p:sp>
    </p:spTree>
    <p:extLst>
      <p:ext uri="{BB962C8B-B14F-4D97-AF65-F5344CB8AC3E}">
        <p14:creationId xmlns:p14="http://schemas.microsoft.com/office/powerpoint/2010/main" val="237394823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t>Each fall you’ll probably have your favorite show interrupted multiple times with Joe Namath encouraging you to buy a Medicare Advantage plan. </a:t>
            </a:r>
          </a:p>
          <a:p>
            <a:pPr marL="0" indent="0">
              <a:buNone/>
            </a:pPr>
            <a:endParaRPr lang="en-US"/>
          </a:p>
          <a:p>
            <a:pPr marL="0" indent="0">
              <a:buNone/>
            </a:pPr>
            <a:r>
              <a:rPr lang="en-US"/>
              <a:t>These “zero dollar” plans seem too good to be true. This leaves many asking, “Are Medicare Advantage plans bad?” </a:t>
            </a:r>
          </a:p>
          <a:p>
            <a:pPr marL="0" indent="0">
              <a:buNone/>
            </a:pPr>
            <a:endParaRPr lang="en-US"/>
          </a:p>
          <a:p>
            <a:pPr marL="0" indent="0">
              <a:buNone/>
            </a:pPr>
            <a:r>
              <a:rPr lang="en-US" b="0" i="0">
                <a:effectLst/>
              </a:rPr>
              <a:t>Not really, they are just misunderstood.</a:t>
            </a:r>
          </a:p>
          <a:p>
            <a:pPr marL="0" indent="0">
              <a:buNone/>
            </a:pPr>
            <a:endParaRPr lang="en-US" b="0" i="0">
              <a:effectLst/>
            </a:endParaRPr>
          </a:p>
          <a:p>
            <a:pPr marL="0" indent="0">
              <a:buNone/>
            </a:pPr>
            <a:r>
              <a:rPr lang="en-US" b="0" i="0">
                <a:effectLst/>
              </a:rPr>
              <a:t>The top advantage is price. The monthly premiums are often lower than Medicare Supplement/Medigap plans. The top disadvantage is that not all hospitals and doctors accept Medicare Advantage plans.</a:t>
            </a:r>
          </a:p>
          <a:p>
            <a:pPr marL="0" indent="0">
              <a:buNone/>
            </a:pPr>
            <a:endParaRPr lang="en-US" b="0" i="0">
              <a:effectLst/>
            </a:endParaRPr>
          </a:p>
          <a:p>
            <a:pPr marL="0" indent="0">
              <a:buNone/>
            </a:pPr>
            <a:r>
              <a:rPr lang="en-US" b="0" i="0">
                <a:effectLst/>
              </a:rPr>
              <a:t>Though, there is no debate when in comes to which plan is more comprehensive. Medigap plans have fuller coverage all the way around but typically cost more.</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18540088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t>While each plan is different, you should carefully review the plan’s Summary of Benefits before enrolling. Some of the things that could cost as much as 20% on Medicare Advantage plans are durable medical equipment, diagnostic imaging, cancer treatment, dialysis, and Part B drugs administered in a doctor’s office. Be aware of these as they can be costly in a future year if you incur health conditions requiring any of this equipment or treatment.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1222878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9"/>
          <p:cNvSpPr>
            <a:spLocks noGrp="1" noChangeArrowheads="1"/>
          </p:cNvSpPr>
          <p:nvPr>
            <p:ph type="body" idx="1"/>
          </p:nvPr>
        </p:nvSpPr>
        <p:spPr>
          <a:xfrm>
            <a:off x="563926" y="2839812"/>
            <a:ext cx="5969697" cy="6380106"/>
          </a:xfrm>
        </p:spPr>
        <p:txBody>
          <a:bodyPr/>
          <a:lstStyle/>
          <a:p>
            <a:pPr marL="0" indent="0">
              <a:spcBef>
                <a:spcPts val="1225"/>
              </a:spcBef>
              <a:buNone/>
            </a:pPr>
            <a:endParaRPr lang="en-US" sz="1000"/>
          </a:p>
          <a:p>
            <a:pPr marL="0" indent="0">
              <a:buNone/>
            </a:pPr>
            <a:r>
              <a:rPr lang="en-US"/>
              <a:t>That doesn’t mean that Medicare Advantage plans are bad. It just means it’s a good idea to have some money set aside for future medical costs. Start a rainy-day fund and save money in a separate account that you designate only for future medical spending. Be aware of enrolling in a plan because you heard a TV commercial telling you something that sounds really good on the surface. Work with an independent Medicare broker who can show you multiple plans for comparison. It costs nothing to work with a Medicare broker. Consider large networks that may offer network reciprocity when you are traveling to their states. And lastly, know that MA plans change each year so you have to review those changes and decide whether to keep or change your plan.</a:t>
            </a:r>
          </a:p>
        </p:txBody>
      </p:sp>
      <p:sp>
        <p:nvSpPr>
          <p:cNvPr id="6" name="Slide Image Placeholder 5">
            <a:extLst>
              <a:ext uri="{FF2B5EF4-FFF2-40B4-BE49-F238E27FC236}">
                <a16:creationId xmlns:a16="http://schemas.microsoft.com/office/drawing/2014/main" id="{46B73A93-6399-4790-9930-7F99BD7D159A}"/>
              </a:ext>
            </a:extLst>
          </p:cNvPr>
          <p:cNvSpPr>
            <a:spLocks noGrp="1" noRot="1" noChangeAspect="1"/>
          </p:cNvSpPr>
          <p:nvPr>
            <p:ph type="sldImg"/>
          </p:nvPr>
        </p:nvSpPr>
        <p:spPr>
          <a:xfrm>
            <a:off x="1423988" y="325438"/>
            <a:ext cx="4254500" cy="2393950"/>
          </a:xfrm>
        </p:spPr>
      </p:sp>
      <p:sp>
        <p:nvSpPr>
          <p:cNvPr id="2" name="Slide Number Placeholder 1">
            <a:extLst>
              <a:ext uri="{FF2B5EF4-FFF2-40B4-BE49-F238E27FC236}">
                <a16:creationId xmlns:a16="http://schemas.microsoft.com/office/drawing/2014/main" id="{3BA86980-E070-4C7B-A784-3AA0DB18F2D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0320959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September, your Medicare Advantage plan will send you an Annual Notice of Change document. Review it carefully to see what is being changed inside your plan for next year. Is the premium increasing? Did the carrier drop any of your important medications from the formula for next year? If so, you may want to switch plans</a:t>
            </a:r>
          </a:p>
          <a:p>
            <a:r>
              <a:rPr lang="en-US" dirty="0"/>
              <a:t>You can also return to Original Medicare during the Fall AEP, but if you wish to get a Medigap plan to go alongside Medicare, remember that you’ll have to answer health questions in most states to get this coverage. There is no guarantee once your one-time six-month open enrollment period has passed.</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69788280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t>Which brings us to Medicare Misstep #2 – not understanding the difference between Original Medicare with a Medigap and Part D Plan and a Medicare Advantage plan.</a:t>
            </a:r>
          </a:p>
          <a:p>
            <a:pPr marL="0" indent="0">
              <a:buNone/>
            </a:pPr>
            <a:r>
              <a:rPr lang="en-US"/>
              <a:t>Do your research carefully and make sure you understand how the different plans work.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92667708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0" indent="0">
              <a:buNone/>
            </a:pPr>
            <a:endParaRPr lang="en-US"/>
          </a:p>
          <a:p>
            <a:pPr marL="0" indent="0">
              <a:buNone/>
            </a:pPr>
            <a:r>
              <a:rPr lang="en-US"/>
              <a:t>Now let’s talk about  what happens if you work past 65. These days many people are continuing to work, and if they do, Medicare can coordinate with that coverage.</a:t>
            </a:r>
          </a:p>
        </p:txBody>
      </p:sp>
      <p:sp>
        <p:nvSpPr>
          <p:cNvPr id="6" name="Slide Image Placeholder 5">
            <a:extLst>
              <a:ext uri="{FF2B5EF4-FFF2-40B4-BE49-F238E27FC236}">
                <a16:creationId xmlns:a16="http://schemas.microsoft.com/office/drawing/2014/main" id="{85CCC066-32EA-4636-86E7-B59596A5AD9F}"/>
              </a:ext>
            </a:extLst>
          </p:cNvPr>
          <p:cNvSpPr>
            <a:spLocks noGrp="1" noRot="1" noChangeAspect="1"/>
          </p:cNvSpPr>
          <p:nvPr>
            <p:ph type="sldImg"/>
          </p:nvPr>
        </p:nvSpPr>
        <p:spPr/>
      </p:sp>
      <p:sp>
        <p:nvSpPr>
          <p:cNvPr id="2" name="Slide Number Placeholder 1">
            <a:extLst>
              <a:ext uri="{FF2B5EF4-FFF2-40B4-BE49-F238E27FC236}">
                <a16:creationId xmlns:a16="http://schemas.microsoft.com/office/drawing/2014/main" id="{84668758-E8BB-4B81-A445-FAC095ABEE2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CA" sz="1400" b="0" i="0" u="none" strike="noStrike" kern="1200" cap="none" spc="0" normalizeH="0" baseline="0" noProof="0">
                <a:ln>
                  <a:noFill/>
                </a:ln>
                <a:solidFill>
                  <a:prstClr val="black"/>
                </a:solidFill>
                <a:effectLst/>
                <a:uLnTx/>
                <a:uFillTx/>
                <a:latin typeface="Arial"/>
                <a:ea typeface="+mn-ea"/>
                <a:cs typeface="+mn-cs"/>
              </a:rPr>
              <a:t> </a:t>
            </a: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18173030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2938" y="322263"/>
            <a:ext cx="5816600" cy="3273425"/>
          </a:xfrm>
        </p:spPr>
      </p:sp>
      <p:sp>
        <p:nvSpPr>
          <p:cNvPr id="3" name="Notes Placeholder 2"/>
          <p:cNvSpPr>
            <a:spLocks noGrp="1"/>
          </p:cNvSpPr>
          <p:nvPr>
            <p:ph type="body" idx="1"/>
          </p:nvPr>
        </p:nvSpPr>
        <p:spPr>
          <a:xfrm>
            <a:off x="108229" y="3755391"/>
            <a:ext cx="6992603" cy="5007188"/>
          </a:xfrm>
        </p:spPr>
        <p:txBody>
          <a:bodyPr/>
          <a:lstStyle/>
          <a:p>
            <a:endParaRPr lang="en-US"/>
          </a:p>
          <a:p>
            <a:pPr marL="0" indent="0">
              <a:buNone/>
            </a:pPr>
            <a:r>
              <a:rPr lang="en-US" sz="1400" b="1"/>
              <a:t>The key thing to keep in mind is that the size of your company matters…</a:t>
            </a:r>
          </a:p>
          <a:p>
            <a:pPr marL="0" indent="0" defTabSz="933420">
              <a:lnSpc>
                <a:spcPct val="90000"/>
              </a:lnSpc>
              <a:spcAft>
                <a:spcPts val="612"/>
              </a:spcAft>
              <a:buClr>
                <a:schemeClr val="accent1"/>
              </a:buClr>
              <a:buNone/>
            </a:pPr>
            <a:r>
              <a:rPr lang="en-US" sz="2400" b="1"/>
              <a:t>Recommendation for large employer: </a:t>
            </a:r>
          </a:p>
          <a:p>
            <a:pPr lvl="1" indent="-233355" defTabSz="933420">
              <a:spcBef>
                <a:spcPts val="0"/>
              </a:spcBef>
              <a:buClr>
                <a:schemeClr val="accent1"/>
              </a:buClr>
            </a:pPr>
            <a:r>
              <a:rPr lang="en-US"/>
              <a:t>If your company has 20 or more employees your group coverage is primary and Medicare is secondary.</a:t>
            </a:r>
          </a:p>
          <a:p>
            <a:pPr lvl="1" indent="-233355" defTabSz="933420">
              <a:spcBef>
                <a:spcPts val="0"/>
              </a:spcBef>
              <a:buClr>
                <a:schemeClr val="accent1"/>
              </a:buClr>
            </a:pPr>
            <a:r>
              <a:rPr lang="en-US" b="1" i="1"/>
              <a:t>Enroll in just Part A, delay Parts B and D. </a:t>
            </a:r>
          </a:p>
          <a:p>
            <a:pPr lvl="1" indent="-233355" defTabSz="933420">
              <a:spcBef>
                <a:spcPts val="0"/>
              </a:spcBef>
              <a:buClr>
                <a:schemeClr val="accent1"/>
              </a:buClr>
            </a:pPr>
            <a:r>
              <a:rPr lang="en-US"/>
              <a:t>No penalty for doing so when you work for a large employer </a:t>
            </a:r>
          </a:p>
          <a:p>
            <a:pPr lvl="1" indent="-233355" defTabSz="933420">
              <a:spcBef>
                <a:spcPts val="0"/>
              </a:spcBef>
              <a:buClr>
                <a:schemeClr val="accent1"/>
              </a:buClr>
            </a:pPr>
            <a:r>
              <a:rPr lang="en-US"/>
              <a:t>Caveat: don’t enroll in any part of Medicare if contributing to an HSA</a:t>
            </a:r>
          </a:p>
          <a:p>
            <a:pPr lvl="1" indent="-233355">
              <a:spcBef>
                <a:spcPts val="0"/>
              </a:spcBef>
              <a:buClr>
                <a:schemeClr val="accent1"/>
              </a:buClr>
            </a:pPr>
            <a:r>
              <a:rPr lang="en-US"/>
              <a:t>Later when you retire, you’ll submit Form CMS-40B–an application for Part B–to SS along with Form CMS-L564, which your employer fills out verifying your employment and employer health coverage since the time your turned 65</a:t>
            </a:r>
          </a:p>
          <a:p>
            <a:pPr marL="0" indent="0" defTabSz="933420">
              <a:lnSpc>
                <a:spcPct val="90000"/>
              </a:lnSpc>
              <a:spcAft>
                <a:spcPts val="612"/>
              </a:spcAft>
              <a:buClr>
                <a:schemeClr val="accent1"/>
              </a:buClr>
              <a:buNone/>
            </a:pPr>
            <a:r>
              <a:rPr lang="en-US" sz="2000" b="1"/>
              <a:t>Recommendation for small employer:</a:t>
            </a:r>
          </a:p>
          <a:p>
            <a:pPr lvl="1" indent="-233355" defTabSz="933420">
              <a:lnSpc>
                <a:spcPct val="90000"/>
              </a:lnSpc>
              <a:spcBef>
                <a:spcPts val="0"/>
              </a:spcBef>
              <a:buClr>
                <a:schemeClr val="accent1"/>
              </a:buClr>
            </a:pPr>
            <a:r>
              <a:rPr lang="en-US"/>
              <a:t>If your company has less than 20 employees, your Medicare coverage is primary and your group coverage is secondary.</a:t>
            </a:r>
          </a:p>
          <a:p>
            <a:pPr lvl="1" indent="-233355" defTabSz="933420">
              <a:lnSpc>
                <a:spcPct val="90000"/>
              </a:lnSpc>
              <a:spcBef>
                <a:spcPts val="0"/>
              </a:spcBef>
              <a:buClr>
                <a:schemeClr val="accent1"/>
              </a:buClr>
            </a:pPr>
            <a:r>
              <a:rPr lang="en-US" b="1"/>
              <a:t>Enroll in both Parts A and B during your IEP</a:t>
            </a:r>
          </a:p>
          <a:p>
            <a:pPr lvl="1" indent="-233355" defTabSz="933420">
              <a:lnSpc>
                <a:spcPct val="90000"/>
              </a:lnSpc>
              <a:spcBef>
                <a:spcPts val="0"/>
              </a:spcBef>
              <a:buClr>
                <a:schemeClr val="accent1"/>
              </a:buClr>
            </a:pPr>
            <a:r>
              <a:rPr lang="en-US"/>
              <a:t>Otherwise, you may pay for all your own outpatient coverage and incur a 10% penalty </a:t>
            </a:r>
          </a:p>
          <a:p>
            <a:pPr lvl="1" indent="-233355">
              <a:lnSpc>
                <a:spcPct val="90000"/>
              </a:lnSpc>
              <a:spcBef>
                <a:spcPts val="0"/>
              </a:spcBef>
              <a:buClr>
                <a:schemeClr val="accent1"/>
              </a:buClr>
            </a:pPr>
            <a:r>
              <a:rPr lang="en-US"/>
              <a:t>Potential for 10% cumulative late penalty. </a:t>
            </a:r>
          </a:p>
          <a:p>
            <a:pPr lvl="1" indent="-233355">
              <a:lnSpc>
                <a:spcPct val="90000"/>
              </a:lnSpc>
              <a:spcBef>
                <a:spcPts val="0"/>
              </a:spcBef>
              <a:buClr>
                <a:schemeClr val="accent1"/>
              </a:buClr>
            </a:pPr>
            <a:r>
              <a:rPr lang="en-US"/>
              <a:t>You can delay enrollment into Part D  without penalty if employer drug coverage is creditable. (Keep your creditable coverage letter that your employer insurance company sends you.)</a:t>
            </a:r>
          </a:p>
          <a:p>
            <a:pPr lvl="1" indent="-233355" defTabSz="933420">
              <a:lnSpc>
                <a:spcPct val="90000"/>
              </a:lnSpc>
              <a:spcBef>
                <a:spcPts val="0"/>
              </a:spcBef>
              <a:buClr>
                <a:schemeClr val="accent1"/>
              </a:buClr>
            </a:pPr>
            <a:r>
              <a:rPr lang="en-US"/>
              <a:t>You must discontinue contributing into any HSA </a:t>
            </a:r>
          </a:p>
          <a:p>
            <a:pPr marL="233355" lvl="1" indent="0" defTabSz="933420">
              <a:lnSpc>
                <a:spcPct val="90000"/>
              </a:lnSpc>
              <a:spcBef>
                <a:spcPts val="0"/>
              </a:spcBef>
              <a:buClr>
                <a:schemeClr val="accent1"/>
              </a:buClr>
              <a:buNone/>
            </a:pPr>
            <a:endParaRPr lang="en-US"/>
          </a:p>
          <a:p>
            <a:pPr marL="233355" lvl="1" indent="0" defTabSz="933420">
              <a:lnSpc>
                <a:spcPct val="90000"/>
              </a:lnSpc>
              <a:spcBef>
                <a:spcPts val="0"/>
              </a:spcBef>
              <a:buClr>
                <a:schemeClr val="accent1"/>
              </a:buClr>
              <a:buNone/>
            </a:pPr>
            <a:r>
              <a:rPr lang="en-US" sz="1400" b="1"/>
              <a:t>The best thing to do when working past 65 is to start planning early by talking to your employee benefits representative.</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83776444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9"/>
          <p:cNvSpPr>
            <a:spLocks noGrp="1" noChangeArrowheads="1"/>
          </p:cNvSpPr>
          <p:nvPr>
            <p:ph type="body" idx="1"/>
          </p:nvPr>
        </p:nvSpPr>
        <p:spPr>
          <a:xfrm>
            <a:off x="544515" y="2811961"/>
            <a:ext cx="5764213" cy="6317535"/>
          </a:xfrm>
        </p:spPr>
        <p:txBody>
          <a:bodyPr/>
          <a:lstStyle/>
          <a:p>
            <a:pPr marL="0" indent="0">
              <a:buNone/>
            </a:pPr>
            <a:r>
              <a:rPr lang="en-US"/>
              <a:t>People with Federal Employee Health Benefits(FEHB) have choices they need to make when working past 65.</a:t>
            </a:r>
          </a:p>
          <a:p>
            <a:pPr marL="0" indent="0">
              <a:buNone/>
            </a:pPr>
            <a:r>
              <a:rPr lang="en-US"/>
              <a:t>You can enroll in Part A and FEHB. You will pay copays and will pay a late penalty in you decide to enroll in Part B later on.</a:t>
            </a:r>
          </a:p>
          <a:p>
            <a:pPr marL="0" indent="0">
              <a:buNone/>
            </a:pPr>
            <a:r>
              <a:rPr lang="en-US"/>
              <a:t>You can enroll in Part A and Part B – you will have no or low copays.</a:t>
            </a:r>
          </a:p>
          <a:p>
            <a:pPr marL="0" indent="0">
              <a:buNone/>
            </a:pPr>
            <a:r>
              <a:rPr lang="en-US"/>
              <a:t>You can suspend FEHB and choose a Medicare Advantage plan.</a:t>
            </a:r>
          </a:p>
          <a:p>
            <a:pPr marL="0" indent="0">
              <a:buNone/>
            </a:pPr>
            <a:r>
              <a:rPr lang="en-US"/>
              <a:t>There is no need for Part D when you have FEHB – federal drug benefits are quite good.</a:t>
            </a:r>
          </a:p>
          <a:p>
            <a:pPr marL="0" indent="0">
              <a:buNone/>
            </a:pPr>
            <a:r>
              <a:rPr lang="en-US"/>
              <a:t>Anyone who has FEHB should speak with the representatives at FEHB for their questions. </a:t>
            </a:r>
          </a:p>
        </p:txBody>
      </p:sp>
      <p:sp>
        <p:nvSpPr>
          <p:cNvPr id="6" name="Slide Image Placeholder 5">
            <a:extLst>
              <a:ext uri="{FF2B5EF4-FFF2-40B4-BE49-F238E27FC236}">
                <a16:creationId xmlns:a16="http://schemas.microsoft.com/office/drawing/2014/main" id="{46B73A93-6399-4790-9930-7F99BD7D159A}"/>
              </a:ext>
            </a:extLst>
          </p:cNvPr>
          <p:cNvSpPr>
            <a:spLocks noGrp="1" noRot="1" noChangeAspect="1"/>
          </p:cNvSpPr>
          <p:nvPr>
            <p:ph type="sldImg"/>
          </p:nvPr>
        </p:nvSpPr>
        <p:spPr>
          <a:xfrm>
            <a:off x="1323975" y="322263"/>
            <a:ext cx="4210050" cy="2370137"/>
          </a:xfrm>
        </p:spPr>
      </p:sp>
      <p:sp>
        <p:nvSpPr>
          <p:cNvPr id="2" name="Slide Number Placeholder 1">
            <a:extLst>
              <a:ext uri="{FF2B5EF4-FFF2-40B4-BE49-F238E27FC236}">
                <a16:creationId xmlns:a16="http://schemas.microsoft.com/office/drawing/2014/main" id="{3BA86980-E070-4C7B-A784-3AA0DB18F2D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0710738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t>Which brings us to Medicare Misstep #3…enrolling too late / not enrolling at the right time</a:t>
            </a:r>
          </a:p>
          <a:p>
            <a:r>
              <a:rPr lang="en-US"/>
              <a:t>There are many people who are unaware that Medicare is primary when you have small employer coverage or retiree coverage. They miss their Initial Enrollment Period and get hit with late penalties later on. </a:t>
            </a:r>
          </a:p>
          <a:p>
            <a:r>
              <a:rPr lang="en-US"/>
              <a:t>Also, if you have an individual health plan through the ACA, you should enroll in Medicare at age 65. ACA plans were never intended to replace Medicare and if you fail to enroll in Medicare at 65, you will incur penalties later on.  Leave the ACA plan and go on Medicare.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35232396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0" indent="0">
              <a:buNone/>
            </a:pPr>
            <a:r>
              <a:rPr lang="en-US"/>
              <a:t>Let’s do a quick review….</a:t>
            </a:r>
          </a:p>
          <a:p>
            <a:pPr marL="0" indent="0">
              <a:buNone/>
            </a:pPr>
            <a:r>
              <a:rPr lang="en-US"/>
              <a:t>Parts A and B come from Medicare.(the government)</a:t>
            </a:r>
          </a:p>
          <a:p>
            <a:pPr marL="0" indent="0">
              <a:buNone/>
            </a:pPr>
            <a:r>
              <a:rPr lang="en-US"/>
              <a:t>Parts C and D are optional and you enroll in those through individual health plans. </a:t>
            </a:r>
          </a:p>
        </p:txBody>
      </p:sp>
      <p:sp>
        <p:nvSpPr>
          <p:cNvPr id="6" name="Slide Image Placeholder 5">
            <a:extLst>
              <a:ext uri="{FF2B5EF4-FFF2-40B4-BE49-F238E27FC236}">
                <a16:creationId xmlns:a16="http://schemas.microsoft.com/office/drawing/2014/main" id="{85CCC066-32EA-4636-86E7-B59596A5AD9F}"/>
              </a:ext>
            </a:extLst>
          </p:cNvPr>
          <p:cNvSpPr>
            <a:spLocks noGrp="1" noRot="1" noChangeAspect="1"/>
          </p:cNvSpPr>
          <p:nvPr>
            <p:ph type="sldImg"/>
          </p:nvPr>
        </p:nvSpPr>
        <p:spPr/>
      </p:sp>
      <p:sp>
        <p:nvSpPr>
          <p:cNvPr id="2" name="Slide Number Placeholder 1">
            <a:extLst>
              <a:ext uri="{FF2B5EF4-FFF2-40B4-BE49-F238E27FC236}">
                <a16:creationId xmlns:a16="http://schemas.microsoft.com/office/drawing/2014/main" id="{84668758-E8BB-4B81-A445-FAC095ABEE2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CA" sz="1400" b="0" i="0" u="none" strike="noStrike" kern="1200" cap="none" spc="0" normalizeH="0" baseline="0" noProof="0">
                <a:ln>
                  <a:noFill/>
                </a:ln>
                <a:solidFill>
                  <a:prstClr val="black"/>
                </a:solidFill>
                <a:effectLst/>
                <a:uLnTx/>
                <a:uFillTx/>
                <a:latin typeface="Arial"/>
                <a:ea typeface="+mn-ea"/>
                <a:cs typeface="+mn-cs"/>
              </a:rPr>
              <a:t> </a:t>
            </a: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38384565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t>Remember that with Original Medicare (Parts A&amp;B), if you do not purchase a Medicare Supplement/Medigap plan, there is no cap on your out of pocket costs.</a:t>
            </a:r>
          </a:p>
          <a:p>
            <a:pPr marL="0" indent="0">
              <a:buNone/>
            </a:pPr>
            <a:r>
              <a:rPr lang="en-US"/>
              <a:t>If you choose Original Medicare with Part D and a Medigap plan, you will have little out of pocket costs and you can go to any doctor that accepts Medicare but you will have higher premiums.</a:t>
            </a:r>
          </a:p>
          <a:p>
            <a:pPr marL="0" indent="0">
              <a:buNone/>
            </a:pPr>
            <a:r>
              <a:rPr lang="en-US"/>
              <a:t>And, if you choose a Medicare Advantage plan, you will have more cost-sharing and you will be limited to doctors in your network, but your premiums will be lower.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84434411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t>And finally, if you plan to work past age 65, be sure you know when is the right time to sign up for Parts A, B and D so that you don’t have delayed coverage or penalties.</a:t>
            </a:r>
          </a:p>
          <a:p>
            <a:pPr marL="0" indent="0">
              <a:buNone/>
            </a:pPr>
            <a:r>
              <a:rPr lang="en-US"/>
              <a:t>As I mentioned before, we recommend you talk to your Human Resources department or employee benefits representative in advance of your initial enrollment period so that you understand what your options are and what you need to do.</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52071981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2938" y="322263"/>
            <a:ext cx="5816600" cy="3273425"/>
          </a:xfrm>
        </p:spPr>
      </p:sp>
      <p:sp>
        <p:nvSpPr>
          <p:cNvPr id="3" name="Notes Placeholder 2"/>
          <p:cNvSpPr>
            <a:spLocks noGrp="1"/>
          </p:cNvSpPr>
          <p:nvPr>
            <p:ph type="body" idx="1"/>
          </p:nvPr>
        </p:nvSpPr>
        <p:spPr/>
        <p:txBody>
          <a:bodyPr/>
          <a:lstStyle/>
          <a:p>
            <a:pPr marL="0" indent="0" defTabSz="933420">
              <a:spcBef>
                <a:spcPts val="612"/>
              </a:spcBef>
              <a:buNone/>
              <a:defRPr/>
            </a:pPr>
            <a:r>
              <a:rPr lang="en-US"/>
              <a:t>In terms of resources you should be aware of, the most important ones are The Centers for Medicare and Medicaid (medicare.gov) and the Social Security Administration (ssa.gov).</a:t>
            </a:r>
          </a:p>
          <a:p>
            <a:pPr marL="0" indent="0" defTabSz="933420">
              <a:spcBef>
                <a:spcPts val="612"/>
              </a:spcBef>
              <a:buNone/>
              <a:defRPr/>
            </a:pPr>
            <a:r>
              <a:rPr lang="en-US"/>
              <a:t>If you need a Medicare broker, get a referral or Google Medicare Broker and read the reviews. Make sure that the broker you choose represents multiple plans.</a:t>
            </a:r>
          </a:p>
          <a:p>
            <a:pPr marL="0" indent="0" defTabSz="933420">
              <a:spcBef>
                <a:spcPts val="612"/>
              </a:spcBef>
              <a:buNone/>
              <a:defRPr/>
            </a:pPr>
            <a:r>
              <a:rPr lang="en-US"/>
              <a:t>And if you are looking for health plans and are under 65, go to healthcare.gov.</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84859683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2938" y="322263"/>
            <a:ext cx="5816600" cy="3273425"/>
          </a:xfrm>
        </p:spPr>
      </p:sp>
      <p:sp>
        <p:nvSpPr>
          <p:cNvPr id="3" name="Notes Placeholder 2"/>
          <p:cNvSpPr>
            <a:spLocks noGrp="1"/>
          </p:cNvSpPr>
          <p:nvPr>
            <p:ph type="body" idx="1"/>
          </p:nvPr>
        </p:nvSpPr>
        <p:spPr/>
        <p:txBody>
          <a:bodyPr/>
          <a:lstStyle/>
          <a:p>
            <a:pPr marL="0" indent="0" defTabSz="933420">
              <a:spcBef>
                <a:spcPts val="612"/>
              </a:spcBef>
              <a:buNone/>
              <a:defRPr/>
            </a:pPr>
            <a:r>
              <a:rPr lang="en-US" dirty="0"/>
              <a:t>In terms of resources you should be aware of, the most important ones are The Centers for Medicare and Medicaid (</a:t>
            </a:r>
            <a:r>
              <a:rPr lang="en-US" dirty="0" err="1"/>
              <a:t>medicare.gov</a:t>
            </a:r>
            <a:r>
              <a:rPr lang="en-US" dirty="0"/>
              <a:t>) and the Social Security Administration (</a:t>
            </a:r>
            <a:r>
              <a:rPr lang="en-US" dirty="0" err="1"/>
              <a:t>ssa.gov</a:t>
            </a:r>
            <a:r>
              <a:rPr lang="en-US" dirty="0"/>
              <a:t>).</a:t>
            </a:r>
          </a:p>
          <a:p>
            <a:pPr marL="0" indent="0" defTabSz="933420">
              <a:spcBef>
                <a:spcPts val="612"/>
              </a:spcBef>
              <a:buNone/>
              <a:defRPr/>
            </a:pPr>
            <a:r>
              <a:rPr lang="en-US" dirty="0"/>
              <a:t>If you need a Medicare broker, get a referral or Google Medicare Broker and read the reviews. Make sure that the broker you choose represents multiple plans.</a:t>
            </a:r>
          </a:p>
          <a:p>
            <a:pPr marL="0" indent="0" defTabSz="933420">
              <a:spcBef>
                <a:spcPts val="612"/>
              </a:spcBef>
              <a:buNone/>
              <a:defRPr/>
            </a:pPr>
            <a:r>
              <a:rPr lang="en-US" dirty="0"/>
              <a:t>And if you are looking for health plans and are under 65, go to </a:t>
            </a:r>
            <a:r>
              <a:rPr lang="en-US" dirty="0" err="1"/>
              <a:t>healthcare.gov</a:t>
            </a:r>
            <a:r>
              <a:rPr lang="en-US" dirty="0"/>
              <a:t>.</a:t>
            </a:r>
          </a:p>
          <a:p>
            <a:endParaRPr lang="en-US" dirty="0"/>
          </a:p>
        </p:txBody>
      </p:sp>
      <p:sp>
        <p:nvSpPr>
          <p:cNvPr id="4" name="Slide Number Placeholder 3"/>
          <p:cNvSpPr>
            <a:spLocks noGrp="1"/>
          </p:cNvSpPr>
          <p:nvPr>
            <p:ph type="sldNum" sz="quarter" idx="5"/>
          </p:nvPr>
        </p:nvSpPr>
        <p:spPr/>
        <p:txBody>
          <a:bodyPr/>
          <a:lstStyle/>
          <a:p>
            <a:fld id="{4FF0573C-F130-4D1E-A886-85FBB65D3A1B}" type="slidenum">
              <a:rPr lang="en-CA" smtClean="0"/>
              <a:pPr/>
              <a:t>56</a:t>
            </a:fld>
            <a:endParaRPr lang="en-CA"/>
          </a:p>
        </p:txBody>
      </p:sp>
    </p:spTree>
    <p:extLst>
      <p:ext uri="{BB962C8B-B14F-4D97-AF65-F5344CB8AC3E}">
        <p14:creationId xmlns:p14="http://schemas.microsoft.com/office/powerpoint/2010/main" val="45962321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t>Okay, let’s open up for questions…..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42573268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Image Placeholder 4">
            <a:extLst>
              <a:ext uri="{FF2B5EF4-FFF2-40B4-BE49-F238E27FC236}">
                <a16:creationId xmlns:a16="http://schemas.microsoft.com/office/drawing/2014/main" id="{070A62B3-FE1F-4020-BB18-A66741A3277A}"/>
              </a:ext>
            </a:extLst>
          </p:cNvPr>
          <p:cNvSpPr>
            <a:spLocks noGrp="1" noRot="1" noChangeAspect="1"/>
          </p:cNvSpPr>
          <p:nvPr>
            <p:ph type="sldImg"/>
          </p:nvPr>
        </p:nvSpPr>
        <p:spPr/>
      </p:sp>
      <p:sp>
        <p:nvSpPr>
          <p:cNvPr id="6" name="Notes Placeholder 5">
            <a:extLst>
              <a:ext uri="{FF2B5EF4-FFF2-40B4-BE49-F238E27FC236}">
                <a16:creationId xmlns:a16="http://schemas.microsoft.com/office/drawing/2014/main" id="{28375986-047B-483F-8B44-0F385CD83B3E}"/>
              </a:ext>
            </a:extLst>
          </p:cNvPr>
          <p:cNvSpPr>
            <a:spLocks noGrp="1"/>
          </p:cNvSpPr>
          <p:nvPr>
            <p:ph type="body" idx="1"/>
          </p:nvPr>
        </p:nvSpPr>
        <p:spPr/>
        <p:txBody>
          <a:bodyPr/>
          <a:lstStyle/>
          <a:p>
            <a:endParaRPr lang="en-US"/>
          </a:p>
        </p:txBody>
      </p:sp>
      <p:sp>
        <p:nvSpPr>
          <p:cNvPr id="2" name="Slide Number Placeholder 1">
            <a:extLst>
              <a:ext uri="{FF2B5EF4-FFF2-40B4-BE49-F238E27FC236}">
                <a16:creationId xmlns:a16="http://schemas.microsoft.com/office/drawing/2014/main" id="{DD884A29-4622-4BD1-A889-52ECB8B991C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3539388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1784998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t>Let’s go over some common Medicare questions…</a:t>
            </a:r>
          </a:p>
          <a:p>
            <a:pPr marL="0" indent="0">
              <a:buNone/>
            </a:pPr>
            <a:r>
              <a:rPr lang="en-US"/>
              <a:t>For example….Will Medicare cover my procedure?</a:t>
            </a:r>
          </a:p>
          <a:p>
            <a:pPr marL="0" indent="0">
              <a:buNone/>
            </a:pPr>
            <a:r>
              <a:rPr lang="en-US"/>
              <a:t>Medicare covers most medically necessary health diagnosis and treatments. It does not, however, cover routine vision, dental, or hearing coverage. You can buy that through standalone dental, vision, and hearing plans or you can choose a Medicare Advantage plan that may offer limited coverage for some of these things.</a:t>
            </a:r>
          </a:p>
          <a:p>
            <a:pPr marL="0" indent="0">
              <a:buNone/>
            </a:pPr>
            <a:r>
              <a:rPr lang="en-US"/>
              <a:t>Read the rest of the answer on the slide….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26986220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t>I am a federal retiree and have kept my FEHB health care plan. Do I need Medicare?</a:t>
            </a:r>
          </a:p>
          <a:p>
            <a:pPr marL="0" indent="0">
              <a:buNone/>
            </a:pPr>
            <a:r>
              <a:rPr lang="en-US"/>
              <a:t>This is up to the retiree, but we suggest enrolling in both Parts A and B so that copays will be lower on the plan itself and so that you don’t incur a late enrollment penalty down the road if you change your mind and decide you wished you had enrolled in part B at 65.</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44694385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327025"/>
            <a:ext cx="5759450" cy="3241675"/>
          </a:xfrm>
        </p:spPr>
      </p:sp>
      <p:sp>
        <p:nvSpPr>
          <p:cNvPr id="3" name="Notes Placeholder 2"/>
          <p:cNvSpPr>
            <a:spLocks noGrp="1"/>
          </p:cNvSpPr>
          <p:nvPr>
            <p:ph type="body" idx="1"/>
          </p:nvPr>
        </p:nvSpPr>
        <p:spPr/>
        <p:txBody>
          <a:bodyPr/>
          <a:lstStyle/>
          <a:p>
            <a:pPr marL="0" indent="0">
              <a:buNone/>
            </a:pPr>
            <a:r>
              <a:rPr lang="en-US"/>
              <a:t>Does Medicare cover the Shingles vaccine?</a:t>
            </a:r>
          </a:p>
          <a:p>
            <a:pPr marL="0" indent="0">
              <a:buNone/>
            </a:pPr>
            <a:r>
              <a:rPr lang="en-US"/>
              <a:t>Read the answer on the slide….</a:t>
            </a:r>
          </a:p>
          <a:p>
            <a:pPr marL="0" indent="0">
              <a:buNone/>
            </a:pPr>
            <a:r>
              <a:rPr lang="en-US"/>
              <a:t>Medicare covers several other vaccines under Part B, such as a flu shot and hepatitis and pneumonia. The shingles vaccines are different and that is why they cost so much more.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32400795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0" indent="0">
              <a:buNone/>
            </a:pPr>
            <a:endParaRPr lang="en-US"/>
          </a:p>
          <a:p>
            <a:pPr marL="0" marR="0" lvl="0" indent="0" algn="l" defTabSz="914400" rtl="0" eaLnBrk="1" fontAlgn="auto" latinLnBrk="0" hangingPunct="1">
              <a:lnSpc>
                <a:spcPct val="100000"/>
              </a:lnSpc>
              <a:spcBef>
                <a:spcPts val="600"/>
              </a:spcBef>
              <a:spcAft>
                <a:spcPts val="0"/>
              </a:spcAft>
              <a:buClr>
                <a:schemeClr val="tx1"/>
              </a:buClr>
              <a:buSzTx/>
              <a:buFont typeface="Arial" panose="020B0604020202020204" pitchFamily="34" charset="0"/>
              <a:buNone/>
              <a:tabLst/>
              <a:defRPr/>
            </a:pPr>
            <a:r>
              <a:rPr lang="en-US"/>
              <a:t>[Read the slide]</a:t>
            </a:r>
          </a:p>
          <a:p>
            <a:pPr marL="0" indent="0">
              <a:buNone/>
            </a:pPr>
            <a:endParaRPr lang="en-US"/>
          </a:p>
        </p:txBody>
      </p:sp>
      <p:sp>
        <p:nvSpPr>
          <p:cNvPr id="6" name="Slide Image Placeholder 5">
            <a:extLst>
              <a:ext uri="{FF2B5EF4-FFF2-40B4-BE49-F238E27FC236}">
                <a16:creationId xmlns:a16="http://schemas.microsoft.com/office/drawing/2014/main" id="{85CCC066-32EA-4636-86E7-B59596A5AD9F}"/>
              </a:ext>
            </a:extLst>
          </p:cNvPr>
          <p:cNvSpPr>
            <a:spLocks noGrp="1" noRot="1" noChangeAspect="1"/>
          </p:cNvSpPr>
          <p:nvPr>
            <p:ph type="sldImg"/>
          </p:nvPr>
        </p:nvSpPr>
        <p:spPr/>
      </p:sp>
      <p:sp>
        <p:nvSpPr>
          <p:cNvPr id="2" name="Slide Number Placeholder 1">
            <a:extLst>
              <a:ext uri="{FF2B5EF4-FFF2-40B4-BE49-F238E27FC236}">
                <a16:creationId xmlns:a16="http://schemas.microsoft.com/office/drawing/2014/main" id="{84668758-E8BB-4B81-A445-FAC095ABEE2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CA" sz="1400" b="0" i="0" u="none" strike="noStrike" kern="1200" cap="none" spc="0" normalizeH="0" baseline="0" noProof="0">
                <a:ln>
                  <a:noFill/>
                </a:ln>
                <a:solidFill>
                  <a:prstClr val="black"/>
                </a:solidFill>
                <a:effectLst/>
                <a:uLnTx/>
                <a:uFillTx/>
                <a:latin typeface="Arial"/>
                <a:ea typeface="+mn-ea"/>
                <a:cs typeface="+mn-cs"/>
              </a:rPr>
              <a:t> </a:t>
            </a: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74269598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0"/>
              </a:spcAft>
              <a:buClr>
                <a:schemeClr val="tx1"/>
              </a:buClr>
              <a:buSzTx/>
              <a:buFont typeface="Arial" panose="020B0604020202020204" pitchFamily="34" charset="0"/>
              <a:buNone/>
              <a:tabLst/>
              <a:defRPr/>
            </a:pPr>
            <a:r>
              <a:rPr lang="en-US"/>
              <a:t>[Read the Slide]</a:t>
            </a:r>
          </a:p>
          <a:p>
            <a:pPr marL="0" indent="0">
              <a:buNone/>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85747754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t>[Read the slide]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7107951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0"/>
              </a:spcAft>
              <a:buClr>
                <a:schemeClr val="tx1"/>
              </a:buClr>
              <a:buSzTx/>
              <a:buFont typeface="Arial" panose="020B0604020202020204" pitchFamily="34" charset="0"/>
              <a:buNone/>
              <a:tabLst/>
              <a:defRPr/>
            </a:pPr>
            <a:r>
              <a:rPr lang="en-US"/>
              <a:t>[Read the Slide]</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74503655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0"/>
              </a:spcAft>
              <a:buClr>
                <a:schemeClr val="tx1"/>
              </a:buClr>
              <a:buSzTx/>
              <a:buFont typeface="Arial" panose="020B0604020202020204" pitchFamily="34" charset="0"/>
              <a:buNone/>
              <a:tabLst/>
              <a:defRPr/>
            </a:pPr>
            <a:r>
              <a:rPr lang="en-US"/>
              <a:t>[Read the Slide]</a:t>
            </a:r>
          </a:p>
          <a:p>
            <a:pPr marL="0" indent="0">
              <a:buNone/>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90360758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you are already on COBRA when you turn 65, you’ll enroll in Medicare and leave COBRA</a:t>
            </a:r>
          </a:p>
          <a:p>
            <a:r>
              <a:rPr lang="en-US"/>
              <a:t>However, if you’re over 65, you can choose to enroll in COBRA for up to 18 months. Some people may choose this option if they have expensive drugs and the employer drug coverage is better than Part D.</a:t>
            </a:r>
          </a:p>
          <a:p>
            <a:r>
              <a:rPr lang="en-US"/>
              <a:t>COBRA is secondary to Medicare though, so most people will sign up for Part A and B to start the date after their active work coverage ends so that COBRA and Medicare start at the same time</a:t>
            </a:r>
          </a:p>
          <a:p>
            <a:r>
              <a:rPr lang="en-US"/>
              <a:t>You must also enroll in Parts A and B if you have TRICARE for Life</a:t>
            </a:r>
          </a:p>
          <a:p>
            <a:r>
              <a:rPr lang="en-US"/>
              <a:t>Veterans can choose to treat at VA only but having Medicare as well is a good idea so that you have some choices when it comes to health coverage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12067548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2938" y="322263"/>
            <a:ext cx="5816600" cy="32734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58816040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Image Placeholder 4">
            <a:extLst>
              <a:ext uri="{FF2B5EF4-FFF2-40B4-BE49-F238E27FC236}">
                <a16:creationId xmlns:a16="http://schemas.microsoft.com/office/drawing/2014/main" id="{070A62B3-FE1F-4020-BB18-A66741A3277A}"/>
              </a:ext>
            </a:extLst>
          </p:cNvPr>
          <p:cNvSpPr>
            <a:spLocks noGrp="1" noRot="1" noChangeAspect="1"/>
          </p:cNvSpPr>
          <p:nvPr>
            <p:ph type="sldImg"/>
          </p:nvPr>
        </p:nvSpPr>
        <p:spPr>
          <a:xfrm>
            <a:off x="547688" y="319088"/>
            <a:ext cx="5762625" cy="3241675"/>
          </a:xfrm>
        </p:spPr>
      </p:sp>
      <p:sp>
        <p:nvSpPr>
          <p:cNvPr id="6" name="Notes Placeholder 5">
            <a:extLst>
              <a:ext uri="{FF2B5EF4-FFF2-40B4-BE49-F238E27FC236}">
                <a16:creationId xmlns:a16="http://schemas.microsoft.com/office/drawing/2014/main" id="{28375986-047B-483F-8B44-0F385CD83B3E}"/>
              </a:ext>
            </a:extLst>
          </p:cNvPr>
          <p:cNvSpPr>
            <a:spLocks noGrp="1"/>
          </p:cNvSpPr>
          <p:nvPr>
            <p:ph type="body" idx="1"/>
          </p:nvPr>
        </p:nvSpPr>
        <p:spPr/>
        <p:txBody>
          <a:bodyPr/>
          <a:lstStyle/>
          <a:p>
            <a:endParaRPr lang="en-US"/>
          </a:p>
        </p:txBody>
      </p:sp>
      <p:sp>
        <p:nvSpPr>
          <p:cNvPr id="2" name="Slide Number Placeholder 1">
            <a:extLst>
              <a:ext uri="{FF2B5EF4-FFF2-40B4-BE49-F238E27FC236}">
                <a16:creationId xmlns:a16="http://schemas.microsoft.com/office/drawing/2014/main" id="{DD884A29-4622-4BD1-A889-52ECB8B991CD}"/>
              </a:ext>
            </a:extLst>
          </p:cNvPr>
          <p:cNvSpPr>
            <a:spLocks noGrp="1"/>
          </p:cNvSpPr>
          <p:nvPr>
            <p:ph type="sldNum" sz="quarter" idx="5"/>
          </p:nvPr>
        </p:nvSpPr>
        <p:spPr/>
        <p:txBody>
          <a:bodyPr/>
          <a:lstStyle/>
          <a:p>
            <a:fld id="{4FF0573C-F130-4D1E-A886-85FBB65D3A1B}" type="slidenum">
              <a:rPr lang="en-CA" smtClean="0"/>
              <a:pPr/>
              <a:t>70</a:t>
            </a:fld>
            <a:endParaRPr lang="en-CA"/>
          </a:p>
        </p:txBody>
      </p:sp>
    </p:spTree>
    <p:extLst>
      <p:ext uri="{BB962C8B-B14F-4D97-AF65-F5344CB8AC3E}">
        <p14:creationId xmlns:p14="http://schemas.microsoft.com/office/powerpoint/2010/main" val="36807345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0E30535-8629-4398-9877-EE3F944CBEF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r="11840"/>
          <a:stretch/>
        </p:blipFill>
        <p:spPr>
          <a:xfrm rot="10800000">
            <a:off x="7161376" y="-6"/>
            <a:ext cx="5027448" cy="6858003"/>
          </a:xfrm>
          <a:prstGeom prst="rect">
            <a:avLst/>
          </a:prstGeom>
        </p:spPr>
      </p:pic>
      <p:sp>
        <p:nvSpPr>
          <p:cNvPr id="2" name="Title 1">
            <a:extLst>
              <a:ext uri="{FF2B5EF4-FFF2-40B4-BE49-F238E27FC236}">
                <a16:creationId xmlns:a16="http://schemas.microsoft.com/office/drawing/2014/main" id="{14A79FD9-D925-45D9-A7DA-662A6E696EAA}"/>
              </a:ext>
            </a:extLst>
          </p:cNvPr>
          <p:cNvSpPr>
            <a:spLocks noGrp="1"/>
          </p:cNvSpPr>
          <p:nvPr>
            <p:ph type="ctrTitle" hasCustomPrompt="1"/>
          </p:nvPr>
        </p:nvSpPr>
        <p:spPr>
          <a:xfrm>
            <a:off x="455613" y="737668"/>
            <a:ext cx="7321061" cy="3438682"/>
          </a:xfrm>
        </p:spPr>
        <p:txBody>
          <a:bodyPr anchor="ctr">
            <a:normAutofit/>
          </a:bodyPr>
          <a:lstStyle>
            <a:lvl1pPr algn="l">
              <a:lnSpc>
                <a:spcPct val="95000"/>
              </a:lnSpc>
              <a:defRPr sz="7200"/>
            </a:lvl1pPr>
          </a:lstStyle>
          <a:p>
            <a:r>
              <a:rPr lang="en-CA" noProof="0"/>
              <a:t>Title of </a:t>
            </a:r>
            <a:br>
              <a:rPr lang="en-CA" noProof="0"/>
            </a:br>
            <a:r>
              <a:rPr lang="en-CA" noProof="0"/>
              <a:t>presentation</a:t>
            </a:r>
          </a:p>
        </p:txBody>
      </p:sp>
      <p:sp>
        <p:nvSpPr>
          <p:cNvPr id="3" name="Subtitle 2">
            <a:extLst>
              <a:ext uri="{FF2B5EF4-FFF2-40B4-BE49-F238E27FC236}">
                <a16:creationId xmlns:a16="http://schemas.microsoft.com/office/drawing/2014/main" id="{C76218ED-EAF3-4B2E-B594-07CC7613C3D4}"/>
              </a:ext>
            </a:extLst>
          </p:cNvPr>
          <p:cNvSpPr>
            <a:spLocks noGrp="1"/>
          </p:cNvSpPr>
          <p:nvPr>
            <p:ph type="subTitle" idx="1" hasCustomPrompt="1"/>
          </p:nvPr>
        </p:nvSpPr>
        <p:spPr>
          <a:xfrm>
            <a:off x="455612" y="4789255"/>
            <a:ext cx="7321061" cy="407584"/>
          </a:xfrm>
        </p:spPr>
        <p:txBody>
          <a:bodyPr anchor="b"/>
          <a:lstStyle>
            <a:lvl1pPr marL="0" indent="0" algn="l">
              <a:buNone/>
              <a:defRPr sz="1400">
                <a:solidFill>
                  <a:schemeClr val="tx1"/>
                </a:solidFill>
                <a:latin typeface="+mn-lt"/>
              </a:defRPr>
            </a:lvl1pPr>
            <a:lvl2pPr marL="457063" indent="0" algn="r">
              <a:buNone/>
              <a:defRPr sz="1200">
                <a:solidFill>
                  <a:schemeClr val="tx1"/>
                </a:solidFill>
              </a:defRPr>
            </a:lvl2pPr>
            <a:lvl3pPr marL="914126" indent="0" algn="r">
              <a:buNone/>
              <a:defRPr sz="1200">
                <a:solidFill>
                  <a:schemeClr val="tx1"/>
                </a:solidFill>
              </a:defRPr>
            </a:lvl3pPr>
            <a:lvl4pPr marL="1371189" indent="0" algn="r">
              <a:buNone/>
              <a:defRPr sz="1200">
                <a:solidFill>
                  <a:schemeClr val="tx1"/>
                </a:solidFill>
              </a:defRPr>
            </a:lvl4pPr>
            <a:lvl5pPr marL="1828251" indent="0" algn="r">
              <a:buNone/>
              <a:defRPr sz="1200">
                <a:solidFill>
                  <a:schemeClr val="tx1"/>
                </a:solidFill>
              </a:defRPr>
            </a:lvl5pPr>
            <a:lvl6pPr marL="2285314" indent="0" algn="r">
              <a:buNone/>
              <a:defRPr sz="1200">
                <a:solidFill>
                  <a:schemeClr val="tx1"/>
                </a:solidFill>
              </a:defRPr>
            </a:lvl6pPr>
            <a:lvl7pPr marL="2742377" indent="0" algn="r">
              <a:buNone/>
              <a:defRPr sz="1200">
                <a:solidFill>
                  <a:schemeClr val="tx1"/>
                </a:solidFill>
              </a:defRPr>
            </a:lvl7pPr>
            <a:lvl8pPr marL="3199440" indent="0" algn="r">
              <a:buNone/>
              <a:defRPr sz="1200">
                <a:solidFill>
                  <a:schemeClr val="tx1"/>
                </a:solidFill>
              </a:defRPr>
            </a:lvl8pPr>
            <a:lvl9pPr marL="3656503" indent="0" algn="r">
              <a:buNone/>
              <a:defRPr sz="1200">
                <a:solidFill>
                  <a:schemeClr val="tx1"/>
                </a:solidFill>
              </a:defRPr>
            </a:lvl9pPr>
          </a:lstStyle>
          <a:p>
            <a:r>
              <a:rPr lang="en-CA" noProof="0"/>
              <a:t>Presenter Full Name</a:t>
            </a:r>
          </a:p>
        </p:txBody>
      </p:sp>
      <p:sp>
        <p:nvSpPr>
          <p:cNvPr id="4" name="Date Placeholder 3">
            <a:extLst>
              <a:ext uri="{FF2B5EF4-FFF2-40B4-BE49-F238E27FC236}">
                <a16:creationId xmlns:a16="http://schemas.microsoft.com/office/drawing/2014/main" id="{7179E835-F42F-4EB7-9CF0-61AE2C509E9A}"/>
              </a:ext>
            </a:extLst>
          </p:cNvPr>
          <p:cNvSpPr>
            <a:spLocks noGrp="1"/>
          </p:cNvSpPr>
          <p:nvPr>
            <p:ph type="dt" sz="half" idx="10"/>
          </p:nvPr>
        </p:nvSpPr>
        <p:spPr bwMode="black">
          <a:xfrm>
            <a:off x="455613" y="5459994"/>
            <a:ext cx="7321060" cy="267194"/>
          </a:xfrm>
          <a:prstGeom prst="rect">
            <a:avLst/>
          </a:prstGeom>
        </p:spPr>
        <p:txBody>
          <a:bodyPr anchor="t"/>
          <a:lstStyle>
            <a:lvl1pPr algn="l">
              <a:defRPr sz="1400">
                <a:solidFill>
                  <a:schemeClr val="tx1"/>
                </a:solidFill>
                <a:latin typeface="+mn-lt"/>
              </a:defRPr>
            </a:lvl1pPr>
          </a:lstStyle>
          <a:p>
            <a:fld id="{A3B4193F-AC99-4D1F-AEA9-AF7A19F1F25A}" type="datetime4">
              <a:rPr lang="en-CA" noProof="0" smtClean="0"/>
              <a:t>December 18, 2025</a:t>
            </a:fld>
            <a:endParaRPr lang="en-CA" noProof="0"/>
          </a:p>
        </p:txBody>
      </p:sp>
    </p:spTree>
    <p:extLst>
      <p:ext uri="{BB962C8B-B14F-4D97-AF65-F5344CB8AC3E}">
        <p14:creationId xmlns:p14="http://schemas.microsoft.com/office/powerpoint/2010/main" val="326540715"/>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6342" y="472437"/>
            <a:ext cx="11274553" cy="792167"/>
          </a:xfrm>
        </p:spPr>
        <p:txBody>
          <a:bodyPr/>
          <a:lstStyle>
            <a:lvl1pPr>
              <a:defRPr baseline="0"/>
            </a:lvl1pPr>
          </a:lstStyle>
          <a:p>
            <a:r>
              <a:rPr lang="en-CA" noProof="0"/>
              <a:t>Slide title</a:t>
            </a:r>
          </a:p>
        </p:txBody>
      </p:sp>
      <p:sp>
        <p:nvSpPr>
          <p:cNvPr id="3" name="Content Placeholder 2"/>
          <p:cNvSpPr>
            <a:spLocks noGrp="1"/>
          </p:cNvSpPr>
          <p:nvPr>
            <p:ph idx="1" hasCustomPrompt="1"/>
          </p:nvPr>
        </p:nvSpPr>
        <p:spPr>
          <a:xfrm>
            <a:off x="466343" y="1434190"/>
            <a:ext cx="11274552" cy="4584842"/>
          </a:xfrm>
        </p:spPr>
        <p:txBody>
          <a:bodyPr/>
          <a:lstStyle>
            <a:lvl1pPr>
              <a:defRPr/>
            </a:lvl1pPr>
            <a:lvl5pPr>
              <a:defRPr/>
            </a:lvl5pPr>
          </a:lstStyle>
          <a:p>
            <a:pPr lvl="0"/>
            <a:r>
              <a:rPr lang="en-CA" noProof="0"/>
              <a:t>Click to add main bullet</a:t>
            </a:r>
          </a:p>
          <a:p>
            <a:pPr lvl="1"/>
            <a:r>
              <a:rPr lang="en-CA" noProof="0"/>
              <a:t>Second level</a:t>
            </a:r>
          </a:p>
          <a:p>
            <a:pPr lvl="2"/>
            <a:r>
              <a:rPr lang="en-CA" noProof="0"/>
              <a:t>Third level</a:t>
            </a:r>
          </a:p>
          <a:p>
            <a:pPr lvl="3"/>
            <a:r>
              <a:rPr lang="en-CA" noProof="0"/>
              <a:t>Fourth level</a:t>
            </a:r>
          </a:p>
          <a:p>
            <a:pPr lvl="4"/>
            <a:r>
              <a:rPr lang="en-CA" noProof="0"/>
              <a:t>Fifth level</a:t>
            </a:r>
          </a:p>
        </p:txBody>
      </p:sp>
      <p:sp>
        <p:nvSpPr>
          <p:cNvPr id="4" name="Slide Number Placeholder 5">
            <a:extLst>
              <a:ext uri="{FF2B5EF4-FFF2-40B4-BE49-F238E27FC236}">
                <a16:creationId xmlns:a16="http://schemas.microsoft.com/office/drawing/2014/main" id="{D1F4C896-623C-23E4-92AB-36EC7019BAAE}"/>
              </a:ext>
            </a:extLst>
          </p:cNvPr>
          <p:cNvSpPr>
            <a:spLocks noGrp="1"/>
          </p:cNvSpPr>
          <p:nvPr>
            <p:ph type="sldNum" sz="quarter" idx="4"/>
          </p:nvPr>
        </p:nvSpPr>
        <p:spPr>
          <a:xfrm>
            <a:off x="11457676" y="6337639"/>
            <a:ext cx="283219" cy="175694"/>
          </a:xfrm>
          <a:prstGeom prst="rect">
            <a:avLst/>
          </a:prstGeom>
        </p:spPr>
        <p:txBody>
          <a:bodyPr vert="horz" lIns="0" tIns="0" rIns="0" bIns="0" rtlCol="0" anchor="b">
            <a:noAutofit/>
          </a:bodyPr>
          <a:lstStyle>
            <a:lvl1pPr algn="r">
              <a:defRPr sz="800">
                <a:solidFill>
                  <a:schemeClr val="tx1"/>
                </a:solidFill>
              </a:defRPr>
            </a:lvl1pPr>
          </a:lstStyle>
          <a:p>
            <a:fld id="{BB333B34-C87C-402E-ABB0-13B7C9DEBBC4}" type="slidenum">
              <a:rPr lang="en-CA" smtClean="0"/>
              <a:pPr/>
              <a:t>‹#›</a:t>
            </a:fld>
            <a:endParaRPr lang="en-CA"/>
          </a:p>
        </p:txBody>
      </p:sp>
    </p:spTree>
    <p:extLst>
      <p:ext uri="{BB962C8B-B14F-4D97-AF65-F5344CB8AC3E}">
        <p14:creationId xmlns:p14="http://schemas.microsoft.com/office/powerpoint/2010/main" val="2739349045"/>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with subtitle">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146B9A2-5B3A-4C43-B5A0-D51935827EB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rot="10800000">
            <a:off x="7178466" y="-6"/>
            <a:ext cx="5010357" cy="6858003"/>
          </a:xfrm>
          <a:prstGeom prst="rect">
            <a:avLst/>
          </a:prstGeom>
        </p:spPr>
      </p:pic>
      <p:sp>
        <p:nvSpPr>
          <p:cNvPr id="2" name="Title 1"/>
          <p:cNvSpPr>
            <a:spLocks noGrp="1"/>
          </p:cNvSpPr>
          <p:nvPr>
            <p:ph type="ctrTitle" hasCustomPrompt="1"/>
          </p:nvPr>
        </p:nvSpPr>
        <p:spPr>
          <a:xfrm>
            <a:off x="455614" y="554780"/>
            <a:ext cx="7321060" cy="3036177"/>
          </a:xfrm>
        </p:spPr>
        <p:txBody>
          <a:bodyPr anchor="b">
            <a:normAutofit/>
          </a:bodyPr>
          <a:lstStyle>
            <a:lvl1pPr>
              <a:lnSpc>
                <a:spcPct val="95000"/>
              </a:lnSpc>
              <a:defRPr sz="7200" b="1" baseline="0">
                <a:solidFill>
                  <a:schemeClr val="tx1"/>
                </a:solidFill>
              </a:defRPr>
            </a:lvl1pPr>
          </a:lstStyle>
          <a:p>
            <a:r>
              <a:rPr lang="en-CA" noProof="0"/>
              <a:t>Title of </a:t>
            </a:r>
            <a:br>
              <a:rPr lang="en-CA" noProof="0"/>
            </a:br>
            <a:r>
              <a:rPr lang="en-CA" noProof="0"/>
              <a:t>presentation</a:t>
            </a:r>
          </a:p>
        </p:txBody>
      </p:sp>
      <p:sp>
        <p:nvSpPr>
          <p:cNvPr id="3" name="Subtitle 2"/>
          <p:cNvSpPr>
            <a:spLocks noGrp="1"/>
          </p:cNvSpPr>
          <p:nvPr>
            <p:ph type="subTitle" idx="1" hasCustomPrompt="1"/>
          </p:nvPr>
        </p:nvSpPr>
        <p:spPr>
          <a:xfrm>
            <a:off x="455613" y="4789255"/>
            <a:ext cx="7321061" cy="407584"/>
          </a:xfrm>
        </p:spPr>
        <p:txBody>
          <a:bodyPr anchor="b">
            <a:noAutofit/>
          </a:bodyPr>
          <a:lstStyle>
            <a:lvl1pPr marL="0" indent="0" algn="l">
              <a:lnSpc>
                <a:spcPct val="95000"/>
              </a:lnSpc>
              <a:spcBef>
                <a:spcPts val="0"/>
              </a:spcBef>
              <a:buNone/>
              <a:defRPr sz="1400" b="0" baseline="0">
                <a:solidFill>
                  <a:schemeClr val="tx1"/>
                </a:solidFill>
              </a:defRPr>
            </a:lvl1pPr>
            <a:lvl2pPr marL="0" indent="0" algn="r">
              <a:spcBef>
                <a:spcPts val="300"/>
              </a:spcBef>
              <a:buNone/>
              <a:defRPr sz="1200">
                <a:solidFill>
                  <a:schemeClr val="tx1"/>
                </a:solidFill>
              </a:defRPr>
            </a:lvl2pPr>
            <a:lvl3pPr marL="914400" indent="0" algn="r">
              <a:buNone/>
              <a:defRPr sz="1200">
                <a:solidFill>
                  <a:schemeClr val="tx1"/>
                </a:solidFill>
              </a:defRPr>
            </a:lvl3pPr>
            <a:lvl4pPr marL="1371600" indent="0" algn="r">
              <a:buNone/>
              <a:defRPr sz="1200">
                <a:solidFill>
                  <a:schemeClr val="tx1"/>
                </a:solidFill>
              </a:defRPr>
            </a:lvl4pPr>
            <a:lvl5pPr marL="1828800" indent="0" algn="r">
              <a:buNone/>
              <a:defRPr sz="1200">
                <a:solidFill>
                  <a:schemeClr val="tx1"/>
                </a:solidFill>
              </a:defRPr>
            </a:lvl5pPr>
            <a:lvl6pPr marL="2286000" indent="0" algn="r">
              <a:buNone/>
              <a:defRPr sz="1200">
                <a:solidFill>
                  <a:schemeClr val="tx1"/>
                </a:solidFill>
              </a:defRPr>
            </a:lvl6pPr>
            <a:lvl7pPr marL="2743200" indent="0" algn="r">
              <a:buNone/>
              <a:defRPr sz="1200">
                <a:solidFill>
                  <a:schemeClr val="tx1"/>
                </a:solidFill>
              </a:defRPr>
            </a:lvl7pPr>
            <a:lvl8pPr marL="3200400" indent="0" algn="r">
              <a:buNone/>
              <a:defRPr sz="1200">
                <a:solidFill>
                  <a:schemeClr val="tx1"/>
                </a:solidFill>
              </a:defRPr>
            </a:lvl8pPr>
            <a:lvl9pPr marL="3657600" indent="0" algn="r">
              <a:buNone/>
              <a:defRPr sz="1200">
                <a:solidFill>
                  <a:schemeClr val="tx1"/>
                </a:solidFill>
              </a:defRPr>
            </a:lvl9pPr>
          </a:lstStyle>
          <a:p>
            <a:r>
              <a:rPr lang="en-CA" noProof="0"/>
              <a:t>Presenter Full Name</a:t>
            </a:r>
          </a:p>
        </p:txBody>
      </p:sp>
      <p:sp>
        <p:nvSpPr>
          <p:cNvPr id="13" name="Date Placeholder 12"/>
          <p:cNvSpPr>
            <a:spLocks noGrp="1"/>
          </p:cNvSpPr>
          <p:nvPr>
            <p:ph type="dt" sz="half" idx="10"/>
          </p:nvPr>
        </p:nvSpPr>
        <p:spPr bwMode="black">
          <a:xfrm>
            <a:off x="455613" y="5459994"/>
            <a:ext cx="7321060" cy="267194"/>
          </a:xfrm>
          <a:prstGeom prst="rect">
            <a:avLst/>
          </a:prstGeom>
        </p:spPr>
        <p:txBody>
          <a:bodyPr anchor="t"/>
          <a:lstStyle>
            <a:lvl1pPr algn="l">
              <a:defRPr sz="1400">
                <a:solidFill>
                  <a:schemeClr val="tx1"/>
                </a:solidFill>
              </a:defRPr>
            </a:lvl1pPr>
          </a:lstStyle>
          <a:p>
            <a:fld id="{FB099886-722E-434E-AA6F-F0D42324C9BE}" type="datetime4">
              <a:rPr lang="en-CA" noProof="0" smtClean="0"/>
              <a:t>December 18, 2025</a:t>
            </a:fld>
            <a:endParaRPr lang="en-CA" noProof="0"/>
          </a:p>
        </p:txBody>
      </p:sp>
      <p:sp>
        <p:nvSpPr>
          <p:cNvPr id="7" name="Text Placeholder 6">
            <a:extLst>
              <a:ext uri="{FF2B5EF4-FFF2-40B4-BE49-F238E27FC236}">
                <a16:creationId xmlns:a16="http://schemas.microsoft.com/office/drawing/2014/main" id="{B23051F6-97A8-498B-82C1-AD3B80219492}"/>
              </a:ext>
            </a:extLst>
          </p:cNvPr>
          <p:cNvSpPr>
            <a:spLocks noGrp="1"/>
          </p:cNvSpPr>
          <p:nvPr>
            <p:ph type="body" sz="quarter" idx="13" hasCustomPrompt="1"/>
          </p:nvPr>
        </p:nvSpPr>
        <p:spPr>
          <a:xfrm>
            <a:off x="455613" y="3773690"/>
            <a:ext cx="7321061" cy="749823"/>
          </a:xfrm>
        </p:spPr>
        <p:txBody>
          <a:bodyPr/>
          <a:lstStyle>
            <a:lvl1pPr marL="0" indent="0">
              <a:lnSpc>
                <a:spcPct val="95000"/>
              </a:lnSpc>
              <a:buNone/>
              <a:defRPr sz="1800">
                <a:solidFill>
                  <a:schemeClr val="tx1"/>
                </a:solidFill>
                <a:latin typeface="+mj-lt"/>
              </a:defRPr>
            </a:lvl1pPr>
            <a:lvl2pPr marL="338328" indent="0">
              <a:buNone/>
              <a:defRPr>
                <a:solidFill>
                  <a:schemeClr val="bg1"/>
                </a:solidFill>
              </a:defRPr>
            </a:lvl2pPr>
            <a:lvl3pPr marL="685800" indent="0">
              <a:buNone/>
              <a:defRPr>
                <a:solidFill>
                  <a:schemeClr val="bg1"/>
                </a:solidFill>
              </a:defRPr>
            </a:lvl3pPr>
            <a:lvl4pPr marL="1014984" indent="0">
              <a:buNone/>
              <a:defRPr>
                <a:solidFill>
                  <a:schemeClr val="bg1"/>
                </a:solidFill>
              </a:defRPr>
            </a:lvl4pPr>
            <a:lvl5pPr marL="1380744" indent="0">
              <a:buNone/>
              <a:defRPr>
                <a:solidFill>
                  <a:schemeClr val="bg1"/>
                </a:solidFill>
              </a:defRPr>
            </a:lvl5pPr>
          </a:lstStyle>
          <a:p>
            <a:pPr lvl="0"/>
            <a:r>
              <a:rPr lang="en-CA" noProof="0"/>
              <a:t>Subtitle of presentation goes here</a:t>
            </a:r>
          </a:p>
        </p:txBody>
      </p:sp>
      <p:pic>
        <p:nvPicPr>
          <p:cNvPr id="9" name="Picture 8">
            <a:extLst>
              <a:ext uri="{FF2B5EF4-FFF2-40B4-BE49-F238E27FC236}">
                <a16:creationId xmlns:a16="http://schemas.microsoft.com/office/drawing/2014/main" id="{833C3EC4-182E-4005-8C49-B9375DC1D2E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498103" y="6424692"/>
            <a:ext cx="2674776" cy="144583"/>
          </a:xfrm>
          <a:prstGeom prst="rect">
            <a:avLst/>
          </a:prstGeom>
        </p:spPr>
      </p:pic>
    </p:spTree>
    <p:extLst>
      <p:ext uri="{BB962C8B-B14F-4D97-AF65-F5344CB8AC3E}">
        <p14:creationId xmlns:p14="http://schemas.microsoft.com/office/powerpoint/2010/main" val="1954197269"/>
      </p:ext>
    </p:extLst>
  </p:cSld>
  <p:clrMapOvr>
    <a:masterClrMapping/>
  </p:clrMapOvr>
  <p:transition>
    <p:fade/>
  </p:transition>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with sourc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6342" y="472437"/>
            <a:ext cx="11274553" cy="792167"/>
          </a:xfrm>
        </p:spPr>
        <p:txBody>
          <a:bodyPr/>
          <a:lstStyle>
            <a:lvl1pPr>
              <a:defRPr baseline="0"/>
            </a:lvl1pPr>
          </a:lstStyle>
          <a:p>
            <a:r>
              <a:rPr lang="en-CA" noProof="0"/>
              <a:t>Slide title</a:t>
            </a:r>
          </a:p>
        </p:txBody>
      </p:sp>
      <p:sp>
        <p:nvSpPr>
          <p:cNvPr id="3" name="Content Placeholder 2"/>
          <p:cNvSpPr>
            <a:spLocks noGrp="1"/>
          </p:cNvSpPr>
          <p:nvPr>
            <p:ph idx="1" hasCustomPrompt="1"/>
          </p:nvPr>
        </p:nvSpPr>
        <p:spPr>
          <a:xfrm>
            <a:off x="466343" y="1434190"/>
            <a:ext cx="11274552" cy="4584842"/>
          </a:xfrm>
        </p:spPr>
        <p:txBody>
          <a:bodyPr/>
          <a:lstStyle>
            <a:lvl1pPr>
              <a:defRPr/>
            </a:lvl1pPr>
            <a:lvl5pPr>
              <a:defRPr/>
            </a:lvl5pPr>
          </a:lstStyle>
          <a:p>
            <a:pPr lvl="0"/>
            <a:r>
              <a:rPr lang="en-CA" noProof="0"/>
              <a:t>Click to add main bullet</a:t>
            </a:r>
          </a:p>
          <a:p>
            <a:pPr lvl="1"/>
            <a:r>
              <a:rPr lang="en-CA" noProof="0"/>
              <a:t>Second level</a:t>
            </a:r>
          </a:p>
          <a:p>
            <a:pPr lvl="2"/>
            <a:r>
              <a:rPr lang="en-CA" noProof="0"/>
              <a:t>Third level</a:t>
            </a:r>
          </a:p>
          <a:p>
            <a:pPr lvl="3"/>
            <a:r>
              <a:rPr lang="en-CA" noProof="0"/>
              <a:t>Fourth level</a:t>
            </a:r>
          </a:p>
          <a:p>
            <a:pPr lvl="4"/>
            <a:r>
              <a:rPr lang="en-CA" noProof="0"/>
              <a:t>Fifth level</a:t>
            </a:r>
          </a:p>
        </p:txBody>
      </p:sp>
      <p:sp>
        <p:nvSpPr>
          <p:cNvPr id="9" name="Text Placeholder 8">
            <a:extLst>
              <a:ext uri="{FF2B5EF4-FFF2-40B4-BE49-F238E27FC236}">
                <a16:creationId xmlns:a16="http://schemas.microsoft.com/office/drawing/2014/main" id="{9DE9F8E0-BCC7-4049-9B66-CBD41765F7B5}"/>
              </a:ext>
            </a:extLst>
          </p:cNvPr>
          <p:cNvSpPr>
            <a:spLocks noGrp="1"/>
          </p:cNvSpPr>
          <p:nvPr>
            <p:ph type="body" sz="quarter" idx="13" hasCustomPrompt="1"/>
          </p:nvPr>
        </p:nvSpPr>
        <p:spPr>
          <a:xfrm>
            <a:off x="3756374" y="6110882"/>
            <a:ext cx="7378029" cy="402451"/>
          </a:xfrm>
        </p:spPr>
        <p:txBody>
          <a:bodyPr anchor="b"/>
          <a:lstStyle>
            <a:lvl1pPr marL="0" indent="0">
              <a:lnSpc>
                <a:spcPct val="95000"/>
              </a:lnSpc>
              <a:spcBef>
                <a:spcPts val="0"/>
              </a:spcBef>
              <a:buNone/>
              <a:defRPr sz="800">
                <a:latin typeface="Arial" panose="020B0604020202020204" pitchFamily="34" charset="0"/>
              </a:defRPr>
            </a:lvl1pPr>
            <a:lvl2pPr marL="0" indent="0">
              <a:lnSpc>
                <a:spcPct val="95000"/>
              </a:lnSpc>
              <a:spcBef>
                <a:spcPts val="0"/>
              </a:spcBef>
              <a:buNone/>
              <a:defRPr sz="800">
                <a:latin typeface="Arial" panose="00000400000000000000" pitchFamily="2" charset="0"/>
              </a:defRPr>
            </a:lvl2pPr>
            <a:lvl3pPr marL="0" indent="0">
              <a:lnSpc>
                <a:spcPct val="95000"/>
              </a:lnSpc>
              <a:spcBef>
                <a:spcPts val="0"/>
              </a:spcBef>
              <a:buNone/>
              <a:defRPr sz="800">
                <a:latin typeface="Arial" panose="00000400000000000000" pitchFamily="2" charset="0"/>
              </a:defRPr>
            </a:lvl3pPr>
            <a:lvl4pPr marL="0" indent="0">
              <a:lnSpc>
                <a:spcPct val="95000"/>
              </a:lnSpc>
              <a:spcBef>
                <a:spcPts val="0"/>
              </a:spcBef>
              <a:buNone/>
              <a:defRPr sz="800">
                <a:latin typeface="Arial" panose="00000400000000000000" pitchFamily="2" charset="0"/>
              </a:defRPr>
            </a:lvl4pPr>
            <a:lvl5pPr marL="0" indent="0">
              <a:lnSpc>
                <a:spcPct val="95000"/>
              </a:lnSpc>
              <a:spcBef>
                <a:spcPts val="0"/>
              </a:spcBef>
              <a:buNone/>
              <a:defRPr sz="800">
                <a:latin typeface="Arial" panose="00000400000000000000" pitchFamily="2" charset="0"/>
              </a:defRPr>
            </a:lvl5pPr>
            <a:lvl6pPr marL="0" indent="0">
              <a:lnSpc>
                <a:spcPct val="95000"/>
              </a:lnSpc>
              <a:spcBef>
                <a:spcPts val="0"/>
              </a:spcBef>
              <a:buNone/>
              <a:defRPr sz="800">
                <a:latin typeface="Arial" panose="00000400000000000000" pitchFamily="2" charset="0"/>
              </a:defRPr>
            </a:lvl6pPr>
            <a:lvl7pPr marL="0" indent="0">
              <a:lnSpc>
                <a:spcPct val="95000"/>
              </a:lnSpc>
              <a:spcBef>
                <a:spcPts val="0"/>
              </a:spcBef>
              <a:buNone/>
              <a:defRPr sz="800">
                <a:latin typeface="Arial" panose="00000400000000000000" pitchFamily="2" charset="0"/>
              </a:defRPr>
            </a:lvl7pPr>
            <a:lvl8pPr marL="0" indent="0">
              <a:lnSpc>
                <a:spcPct val="95000"/>
              </a:lnSpc>
              <a:spcBef>
                <a:spcPts val="0"/>
              </a:spcBef>
              <a:buNone/>
              <a:defRPr sz="800">
                <a:latin typeface="Arial" panose="00000400000000000000" pitchFamily="2" charset="0"/>
              </a:defRPr>
            </a:lvl8pPr>
            <a:lvl9pPr marL="0" indent="0">
              <a:lnSpc>
                <a:spcPct val="95000"/>
              </a:lnSpc>
              <a:spcBef>
                <a:spcPts val="0"/>
              </a:spcBef>
              <a:buNone/>
              <a:defRPr sz="800">
                <a:latin typeface="Arial" panose="00000400000000000000" pitchFamily="2" charset="0"/>
              </a:defRPr>
            </a:lvl9pPr>
          </a:lstStyle>
          <a:p>
            <a:pPr lvl="0"/>
            <a:r>
              <a:rPr lang="en-CA" sz="800" noProof="0">
                <a:latin typeface="Arial" panose="020B0303040401060103" pitchFamily="34" charset="0"/>
                <a:cs typeface="Arial" panose="020B0604020202020204" pitchFamily="34" charset="0"/>
              </a:rPr>
              <a:t>Source text should be Arial, size 8. </a:t>
            </a:r>
            <a:endParaRPr lang="en-CA" noProof="0"/>
          </a:p>
        </p:txBody>
      </p:sp>
      <p:sp>
        <p:nvSpPr>
          <p:cNvPr id="4" name="Slide Number Placeholder 5">
            <a:extLst>
              <a:ext uri="{FF2B5EF4-FFF2-40B4-BE49-F238E27FC236}">
                <a16:creationId xmlns:a16="http://schemas.microsoft.com/office/drawing/2014/main" id="{368D448E-24E2-19F6-996D-13EAAF323B5C}"/>
              </a:ext>
            </a:extLst>
          </p:cNvPr>
          <p:cNvSpPr>
            <a:spLocks noGrp="1"/>
          </p:cNvSpPr>
          <p:nvPr>
            <p:ph type="sldNum" sz="quarter" idx="4"/>
          </p:nvPr>
        </p:nvSpPr>
        <p:spPr>
          <a:xfrm>
            <a:off x="11457676" y="6337639"/>
            <a:ext cx="283219" cy="175694"/>
          </a:xfrm>
          <a:prstGeom prst="rect">
            <a:avLst/>
          </a:prstGeom>
        </p:spPr>
        <p:txBody>
          <a:bodyPr vert="horz" lIns="0" tIns="0" rIns="0" bIns="0" rtlCol="0" anchor="b">
            <a:noAutofit/>
          </a:bodyPr>
          <a:lstStyle>
            <a:lvl1pPr algn="r">
              <a:defRPr sz="800">
                <a:solidFill>
                  <a:schemeClr val="tx1"/>
                </a:solidFill>
              </a:defRPr>
            </a:lvl1pPr>
          </a:lstStyle>
          <a:p>
            <a:fld id="{BB333B34-C87C-402E-ABB0-13B7C9DEBBC4}" type="slidenum">
              <a:rPr lang="en-CA" smtClean="0"/>
              <a:pPr/>
              <a:t>‹#›</a:t>
            </a:fld>
            <a:endParaRPr lang="en-CA"/>
          </a:p>
        </p:txBody>
      </p:sp>
    </p:spTree>
    <p:extLst>
      <p:ext uri="{BB962C8B-B14F-4D97-AF65-F5344CB8AC3E}">
        <p14:creationId xmlns:p14="http://schemas.microsoft.com/office/powerpoint/2010/main" val="79338429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527C25E0-5C72-4BF6-BE5E-DE72BD8BC6A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rot="10800000">
            <a:off x="9485833" y="0"/>
            <a:ext cx="2702992" cy="6858000"/>
          </a:xfrm>
          <a:prstGeom prst="rect">
            <a:avLst/>
          </a:prstGeom>
        </p:spPr>
      </p:pic>
      <p:sp>
        <p:nvSpPr>
          <p:cNvPr id="2" name="Title 1">
            <a:extLst>
              <a:ext uri="{FF2B5EF4-FFF2-40B4-BE49-F238E27FC236}">
                <a16:creationId xmlns:a16="http://schemas.microsoft.com/office/drawing/2014/main" id="{404932F7-6B32-4C34-AD3E-BF597CA11209}"/>
              </a:ext>
            </a:extLst>
          </p:cNvPr>
          <p:cNvSpPr>
            <a:spLocks noGrp="1"/>
          </p:cNvSpPr>
          <p:nvPr>
            <p:ph type="title" hasCustomPrompt="1"/>
          </p:nvPr>
        </p:nvSpPr>
        <p:spPr>
          <a:xfrm>
            <a:off x="466343" y="472437"/>
            <a:ext cx="8935565" cy="792167"/>
          </a:xfrm>
        </p:spPr>
        <p:txBody>
          <a:bodyPr/>
          <a:lstStyle>
            <a:lvl1pPr>
              <a:defRPr/>
            </a:lvl1pPr>
          </a:lstStyle>
          <a:p>
            <a:r>
              <a:rPr lang="en-CA" noProof="0"/>
              <a:t>Agenda slide title</a:t>
            </a:r>
          </a:p>
        </p:txBody>
      </p:sp>
      <p:sp>
        <p:nvSpPr>
          <p:cNvPr id="9" name="Text Placeholder 8">
            <a:extLst>
              <a:ext uri="{FF2B5EF4-FFF2-40B4-BE49-F238E27FC236}">
                <a16:creationId xmlns:a16="http://schemas.microsoft.com/office/drawing/2014/main" id="{695B93E3-EEA6-456D-B67D-D16BEF52559A}"/>
              </a:ext>
            </a:extLst>
          </p:cNvPr>
          <p:cNvSpPr>
            <a:spLocks noGrp="1"/>
          </p:cNvSpPr>
          <p:nvPr>
            <p:ph type="body" sz="quarter" idx="13" hasCustomPrompt="1"/>
          </p:nvPr>
        </p:nvSpPr>
        <p:spPr>
          <a:xfrm>
            <a:off x="466343" y="1434190"/>
            <a:ext cx="4236689" cy="4584842"/>
          </a:xfrm>
        </p:spPr>
        <p:txBody>
          <a:bodyPr/>
          <a:lstStyle>
            <a:lvl1pPr>
              <a:buSzPct val="115000"/>
              <a:defRPr/>
            </a:lvl1pPr>
            <a:lvl2pPr>
              <a:buSzPct val="115000"/>
              <a:defRPr/>
            </a:lvl2pPr>
            <a:lvl3pPr>
              <a:buSzPct val="115000"/>
              <a:defRPr/>
            </a:lvl3pPr>
            <a:lvl4pPr>
              <a:buSzPct val="115000"/>
              <a:defRPr/>
            </a:lvl4pPr>
            <a:lvl5pPr marL="1609344" indent="-228600">
              <a:buSzPct val="115000"/>
              <a:defRPr lang="en-US" sz="1400" kern="1200" dirty="0" smtClean="0">
                <a:solidFill>
                  <a:schemeClr val="tx1"/>
                </a:solidFill>
                <a:latin typeface="+mn-lt"/>
                <a:ea typeface="+mn-ea"/>
                <a:cs typeface="+mn-cs"/>
              </a:defRPr>
            </a:lvl5pPr>
            <a:lvl6pPr marL="1598613" indent="-228600">
              <a:buFont typeface="Arial" panose="020B0604020202020204" pitchFamily="34" charset="0"/>
              <a:buChar char="•"/>
              <a:defRPr sz="1400"/>
            </a:lvl6pPr>
            <a:lvl7pPr>
              <a:buSzPct val="115000"/>
              <a:defRPr lang="en-US" sz="1400" kern="1200" dirty="0">
                <a:solidFill>
                  <a:schemeClr val="tx1"/>
                </a:solidFill>
                <a:latin typeface="+mn-lt"/>
                <a:ea typeface="+mn-ea"/>
                <a:cs typeface="+mn-cs"/>
              </a:defRPr>
            </a:lvl7pPr>
            <a:lvl8pPr>
              <a:buSzPct val="115000"/>
              <a:defRPr/>
            </a:lvl8pPr>
            <a:lvl9pPr>
              <a:buSzPct val="115000"/>
              <a:defRPr/>
            </a:lvl9pPr>
          </a:lstStyle>
          <a:p>
            <a:pPr lvl="0"/>
            <a:r>
              <a:rPr lang="en-CA" noProof="0"/>
              <a:t>Section headline or item 1</a:t>
            </a:r>
          </a:p>
          <a:p>
            <a:pPr lvl="1"/>
            <a:r>
              <a:rPr lang="en-CA" noProof="0"/>
              <a:t>Item 2</a:t>
            </a:r>
          </a:p>
          <a:p>
            <a:pPr lvl="2"/>
            <a:r>
              <a:rPr lang="en-CA" noProof="0"/>
              <a:t>Item 3</a:t>
            </a:r>
          </a:p>
          <a:p>
            <a:pPr lvl="3"/>
            <a:r>
              <a:rPr lang="en-CA" noProof="0"/>
              <a:t>Item 4</a:t>
            </a:r>
          </a:p>
          <a:p>
            <a:pPr lvl="4"/>
            <a:r>
              <a:rPr lang="en-CA" noProof="0"/>
              <a:t>Item 5</a:t>
            </a:r>
          </a:p>
          <a:p>
            <a:pPr marL="1609344" lvl="6" indent="-228600" algn="l" defTabSz="914400" rtl="0" eaLnBrk="1" latinLnBrk="0" hangingPunct="1">
              <a:lnSpc>
                <a:spcPct val="95000"/>
              </a:lnSpc>
              <a:spcBef>
                <a:spcPts val="600"/>
              </a:spcBef>
              <a:buClr>
                <a:schemeClr val="tx1"/>
              </a:buClr>
              <a:buSzPct val="115000"/>
              <a:buFont typeface="Arial" panose="020B0604020202020204" pitchFamily="34" charset="0"/>
              <a:buChar char="•"/>
            </a:pPr>
            <a:r>
              <a:rPr lang="en-CA" noProof="0"/>
              <a:t>Item 6</a:t>
            </a:r>
          </a:p>
          <a:p>
            <a:pPr lvl="6"/>
            <a:r>
              <a:rPr lang="en-CA" noProof="0"/>
              <a:t>Item 7</a:t>
            </a:r>
          </a:p>
          <a:p>
            <a:pPr lvl="7"/>
            <a:r>
              <a:rPr lang="en-CA" noProof="0"/>
              <a:t>Item 8</a:t>
            </a:r>
          </a:p>
          <a:p>
            <a:pPr lvl="8"/>
            <a:r>
              <a:rPr lang="en-CA" noProof="0"/>
              <a:t>Item 9</a:t>
            </a:r>
          </a:p>
        </p:txBody>
      </p:sp>
      <p:sp>
        <p:nvSpPr>
          <p:cNvPr id="12" name="Text Placeholder 8">
            <a:extLst>
              <a:ext uri="{FF2B5EF4-FFF2-40B4-BE49-F238E27FC236}">
                <a16:creationId xmlns:a16="http://schemas.microsoft.com/office/drawing/2014/main" id="{2507130D-B493-4337-BB0F-5DB874909A70}"/>
              </a:ext>
            </a:extLst>
          </p:cNvPr>
          <p:cNvSpPr>
            <a:spLocks noGrp="1"/>
          </p:cNvSpPr>
          <p:nvPr>
            <p:ph type="body" sz="quarter" idx="14" hasCustomPrompt="1"/>
          </p:nvPr>
        </p:nvSpPr>
        <p:spPr>
          <a:xfrm>
            <a:off x="5165218" y="1434189"/>
            <a:ext cx="4236689" cy="4594268"/>
          </a:xfrm>
        </p:spPr>
        <p:txBody>
          <a:bodyPr/>
          <a:lstStyle>
            <a:lvl1pPr>
              <a:defRPr/>
            </a:lvl1pPr>
            <a:lvl2pPr>
              <a:defRPr/>
            </a:lvl2pPr>
            <a:lvl3pPr>
              <a:defRPr/>
            </a:lvl3pPr>
            <a:lvl4pPr>
              <a:defRPr/>
            </a:lvl4pPr>
            <a:lvl5pPr marL="1609344" indent="-228600">
              <a:defRPr lang="en-US" sz="1400" kern="1200" dirty="0" smtClean="0">
                <a:solidFill>
                  <a:schemeClr val="tx1"/>
                </a:solidFill>
                <a:latin typeface="+mn-lt"/>
                <a:ea typeface="+mn-ea"/>
                <a:cs typeface="+mn-cs"/>
              </a:defRPr>
            </a:lvl5pPr>
            <a:lvl6pPr marL="1598613" indent="-228600">
              <a:buFont typeface="Arial" panose="020B0604020202020204" pitchFamily="34" charset="0"/>
              <a:buChar char="•"/>
              <a:defRPr sz="1400"/>
            </a:lvl6pPr>
            <a:lvl7pPr>
              <a:defRPr lang="en-US" sz="1400" kern="1200" dirty="0">
                <a:solidFill>
                  <a:schemeClr val="tx1"/>
                </a:solidFill>
                <a:latin typeface="+mn-lt"/>
                <a:ea typeface="+mn-ea"/>
                <a:cs typeface="+mn-cs"/>
              </a:defRPr>
            </a:lvl7pPr>
          </a:lstStyle>
          <a:p>
            <a:pPr lvl="0"/>
            <a:r>
              <a:rPr lang="en-CA" noProof="0"/>
              <a:t>Section headline or item 1</a:t>
            </a:r>
          </a:p>
          <a:p>
            <a:pPr lvl="1"/>
            <a:r>
              <a:rPr lang="en-CA" noProof="0"/>
              <a:t>Item 2</a:t>
            </a:r>
          </a:p>
          <a:p>
            <a:pPr lvl="2"/>
            <a:r>
              <a:rPr lang="en-CA" noProof="0"/>
              <a:t>Item 3</a:t>
            </a:r>
          </a:p>
          <a:p>
            <a:pPr lvl="3"/>
            <a:r>
              <a:rPr lang="en-CA" noProof="0"/>
              <a:t>Item 4</a:t>
            </a:r>
          </a:p>
          <a:p>
            <a:pPr lvl="4"/>
            <a:r>
              <a:rPr lang="en-CA" noProof="0"/>
              <a:t>Item 5</a:t>
            </a:r>
          </a:p>
          <a:p>
            <a:pPr marL="1609344" lvl="6" indent="-228600" algn="l" defTabSz="914400" rtl="0" eaLnBrk="1" latinLnBrk="0" hangingPunct="1">
              <a:lnSpc>
                <a:spcPct val="95000"/>
              </a:lnSpc>
              <a:spcBef>
                <a:spcPts val="600"/>
              </a:spcBef>
              <a:buClr>
                <a:schemeClr val="tx1"/>
              </a:buClr>
              <a:buSzPct val="115000"/>
              <a:buFont typeface="Arial" panose="020B0604020202020204" pitchFamily="34" charset="0"/>
              <a:buChar char="•"/>
            </a:pPr>
            <a:r>
              <a:rPr lang="en-CA" noProof="0"/>
              <a:t>Item 6</a:t>
            </a:r>
          </a:p>
          <a:p>
            <a:pPr lvl="6"/>
            <a:r>
              <a:rPr lang="en-CA" noProof="0"/>
              <a:t>Item 7</a:t>
            </a:r>
          </a:p>
          <a:p>
            <a:pPr lvl="7"/>
            <a:r>
              <a:rPr lang="en-CA" noProof="0"/>
              <a:t>Item 8</a:t>
            </a:r>
          </a:p>
          <a:p>
            <a:pPr lvl="8"/>
            <a:r>
              <a:rPr lang="en-CA" noProof="0"/>
              <a:t>Item 9</a:t>
            </a:r>
          </a:p>
        </p:txBody>
      </p:sp>
      <p:sp>
        <p:nvSpPr>
          <p:cNvPr id="4" name="Slide Number Placeholder 5">
            <a:extLst>
              <a:ext uri="{FF2B5EF4-FFF2-40B4-BE49-F238E27FC236}">
                <a16:creationId xmlns:a16="http://schemas.microsoft.com/office/drawing/2014/main" id="{374E9546-A3E3-2483-DFF2-304390556CD3}"/>
              </a:ext>
            </a:extLst>
          </p:cNvPr>
          <p:cNvSpPr>
            <a:spLocks noGrp="1"/>
          </p:cNvSpPr>
          <p:nvPr>
            <p:ph type="sldNum" sz="quarter" idx="4"/>
          </p:nvPr>
        </p:nvSpPr>
        <p:spPr>
          <a:xfrm>
            <a:off x="11457676" y="6337639"/>
            <a:ext cx="283219" cy="175694"/>
          </a:xfrm>
          <a:prstGeom prst="rect">
            <a:avLst/>
          </a:prstGeom>
        </p:spPr>
        <p:txBody>
          <a:bodyPr vert="horz" lIns="0" tIns="0" rIns="0" bIns="0" rtlCol="0" anchor="b">
            <a:noAutofit/>
          </a:bodyPr>
          <a:lstStyle>
            <a:lvl1pPr algn="r">
              <a:defRPr sz="800">
                <a:solidFill>
                  <a:schemeClr val="tx1"/>
                </a:solidFill>
              </a:defRPr>
            </a:lvl1pPr>
          </a:lstStyle>
          <a:p>
            <a:fld id="{BB333B34-C87C-402E-ABB0-13B7C9DEBBC4}" type="slidenum">
              <a:rPr lang="en-CA" smtClean="0"/>
              <a:pPr/>
              <a:t>‹#›</a:t>
            </a:fld>
            <a:endParaRPr lang="en-CA"/>
          </a:p>
        </p:txBody>
      </p:sp>
    </p:spTree>
    <p:extLst>
      <p:ext uri="{BB962C8B-B14F-4D97-AF65-F5344CB8AC3E}">
        <p14:creationId xmlns:p14="http://schemas.microsoft.com/office/powerpoint/2010/main" val="965260536"/>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6342" y="472437"/>
            <a:ext cx="11274553" cy="792167"/>
          </a:xfrm>
        </p:spPr>
        <p:txBody>
          <a:bodyPr/>
          <a:lstStyle>
            <a:lvl1pPr>
              <a:defRPr baseline="0"/>
            </a:lvl1pPr>
          </a:lstStyle>
          <a:p>
            <a:r>
              <a:rPr lang="en-CA" noProof="0"/>
              <a:t>Slide title</a:t>
            </a:r>
          </a:p>
        </p:txBody>
      </p:sp>
      <p:sp>
        <p:nvSpPr>
          <p:cNvPr id="3" name="Content Placeholder 2"/>
          <p:cNvSpPr>
            <a:spLocks noGrp="1"/>
          </p:cNvSpPr>
          <p:nvPr>
            <p:ph idx="1" hasCustomPrompt="1"/>
          </p:nvPr>
        </p:nvSpPr>
        <p:spPr>
          <a:xfrm>
            <a:off x="466343" y="1454965"/>
            <a:ext cx="11274552" cy="4555357"/>
          </a:xfrm>
        </p:spPr>
        <p:txBody>
          <a:bodyPr/>
          <a:lstStyle>
            <a:lvl1pPr>
              <a:defRPr sz="1400"/>
            </a:lvl1pPr>
          </a:lstStyle>
          <a:p>
            <a:pPr lvl="0"/>
            <a:r>
              <a:rPr lang="en-CA" noProof="0"/>
              <a:t>Click icon to add table or chart</a:t>
            </a:r>
          </a:p>
        </p:txBody>
      </p:sp>
      <p:sp>
        <p:nvSpPr>
          <p:cNvPr id="4" name="Text Placeholder 8">
            <a:extLst>
              <a:ext uri="{FF2B5EF4-FFF2-40B4-BE49-F238E27FC236}">
                <a16:creationId xmlns:a16="http://schemas.microsoft.com/office/drawing/2014/main" id="{E662FBF5-76D3-ADA0-438E-7C7DB50DE831}"/>
              </a:ext>
            </a:extLst>
          </p:cNvPr>
          <p:cNvSpPr>
            <a:spLocks noGrp="1"/>
          </p:cNvSpPr>
          <p:nvPr>
            <p:ph type="body" sz="quarter" idx="13" hasCustomPrompt="1"/>
          </p:nvPr>
        </p:nvSpPr>
        <p:spPr>
          <a:xfrm>
            <a:off x="3756374" y="6110882"/>
            <a:ext cx="7378029" cy="402451"/>
          </a:xfrm>
        </p:spPr>
        <p:txBody>
          <a:bodyPr anchor="b"/>
          <a:lstStyle>
            <a:lvl1pPr marL="0" indent="0">
              <a:lnSpc>
                <a:spcPct val="95000"/>
              </a:lnSpc>
              <a:spcBef>
                <a:spcPts val="0"/>
              </a:spcBef>
              <a:buNone/>
              <a:defRPr sz="800">
                <a:latin typeface="Arial" panose="020B0604020202020204" pitchFamily="34" charset="0"/>
              </a:defRPr>
            </a:lvl1pPr>
            <a:lvl2pPr marL="0" indent="0">
              <a:lnSpc>
                <a:spcPct val="95000"/>
              </a:lnSpc>
              <a:spcBef>
                <a:spcPts val="0"/>
              </a:spcBef>
              <a:buNone/>
              <a:defRPr sz="800">
                <a:latin typeface="Arial" panose="00000400000000000000" pitchFamily="2" charset="0"/>
              </a:defRPr>
            </a:lvl2pPr>
            <a:lvl3pPr marL="0" indent="0">
              <a:lnSpc>
                <a:spcPct val="95000"/>
              </a:lnSpc>
              <a:spcBef>
                <a:spcPts val="0"/>
              </a:spcBef>
              <a:buNone/>
              <a:defRPr sz="800">
                <a:latin typeface="Arial" panose="00000400000000000000" pitchFamily="2" charset="0"/>
              </a:defRPr>
            </a:lvl3pPr>
            <a:lvl4pPr marL="0" indent="0">
              <a:lnSpc>
                <a:spcPct val="95000"/>
              </a:lnSpc>
              <a:spcBef>
                <a:spcPts val="0"/>
              </a:spcBef>
              <a:buNone/>
              <a:defRPr sz="800">
                <a:latin typeface="Arial" panose="00000400000000000000" pitchFamily="2" charset="0"/>
              </a:defRPr>
            </a:lvl4pPr>
            <a:lvl5pPr marL="0" indent="0">
              <a:lnSpc>
                <a:spcPct val="95000"/>
              </a:lnSpc>
              <a:spcBef>
                <a:spcPts val="0"/>
              </a:spcBef>
              <a:buNone/>
              <a:defRPr sz="800">
                <a:latin typeface="Arial" panose="00000400000000000000" pitchFamily="2" charset="0"/>
              </a:defRPr>
            </a:lvl5pPr>
            <a:lvl6pPr marL="0" indent="0">
              <a:lnSpc>
                <a:spcPct val="95000"/>
              </a:lnSpc>
              <a:spcBef>
                <a:spcPts val="0"/>
              </a:spcBef>
              <a:buNone/>
              <a:defRPr sz="800">
                <a:latin typeface="Arial" panose="00000400000000000000" pitchFamily="2" charset="0"/>
              </a:defRPr>
            </a:lvl6pPr>
            <a:lvl7pPr marL="0" indent="0">
              <a:lnSpc>
                <a:spcPct val="95000"/>
              </a:lnSpc>
              <a:spcBef>
                <a:spcPts val="0"/>
              </a:spcBef>
              <a:buNone/>
              <a:defRPr sz="800">
                <a:latin typeface="Arial" panose="00000400000000000000" pitchFamily="2" charset="0"/>
              </a:defRPr>
            </a:lvl7pPr>
            <a:lvl8pPr marL="0" indent="0">
              <a:lnSpc>
                <a:spcPct val="95000"/>
              </a:lnSpc>
              <a:spcBef>
                <a:spcPts val="0"/>
              </a:spcBef>
              <a:buNone/>
              <a:defRPr sz="800">
                <a:latin typeface="Arial" panose="00000400000000000000" pitchFamily="2" charset="0"/>
              </a:defRPr>
            </a:lvl8pPr>
            <a:lvl9pPr marL="0" indent="0">
              <a:lnSpc>
                <a:spcPct val="95000"/>
              </a:lnSpc>
              <a:spcBef>
                <a:spcPts val="0"/>
              </a:spcBef>
              <a:buNone/>
              <a:defRPr sz="800">
                <a:latin typeface="Arial" panose="00000400000000000000" pitchFamily="2" charset="0"/>
              </a:defRPr>
            </a:lvl9pPr>
          </a:lstStyle>
          <a:p>
            <a:pPr lvl="0"/>
            <a:r>
              <a:rPr lang="en-CA" sz="800" noProof="0">
                <a:latin typeface="Arial" panose="020B0303040401060103" pitchFamily="34" charset="0"/>
                <a:cs typeface="Arial" panose="020B0604020202020204" pitchFamily="34" charset="0"/>
              </a:rPr>
              <a:t>Source text should be Arial, size 8. </a:t>
            </a:r>
            <a:endParaRPr lang="en-CA" noProof="0"/>
          </a:p>
        </p:txBody>
      </p:sp>
      <p:sp>
        <p:nvSpPr>
          <p:cNvPr id="5" name="Slide Number Placeholder 5">
            <a:extLst>
              <a:ext uri="{FF2B5EF4-FFF2-40B4-BE49-F238E27FC236}">
                <a16:creationId xmlns:a16="http://schemas.microsoft.com/office/drawing/2014/main" id="{9C209192-81C4-41F4-A05B-B31ECD9230CF}"/>
              </a:ext>
            </a:extLst>
          </p:cNvPr>
          <p:cNvSpPr>
            <a:spLocks noGrp="1"/>
          </p:cNvSpPr>
          <p:nvPr>
            <p:ph type="sldNum" sz="quarter" idx="4"/>
          </p:nvPr>
        </p:nvSpPr>
        <p:spPr>
          <a:xfrm>
            <a:off x="11457676" y="6337639"/>
            <a:ext cx="283219" cy="175694"/>
          </a:xfrm>
          <a:prstGeom prst="rect">
            <a:avLst/>
          </a:prstGeom>
        </p:spPr>
        <p:txBody>
          <a:bodyPr vert="horz" lIns="0" tIns="0" rIns="0" bIns="0" rtlCol="0" anchor="b">
            <a:noAutofit/>
          </a:bodyPr>
          <a:lstStyle>
            <a:lvl1pPr algn="r">
              <a:defRPr sz="800">
                <a:solidFill>
                  <a:schemeClr val="tx1"/>
                </a:solidFill>
              </a:defRPr>
            </a:lvl1pPr>
          </a:lstStyle>
          <a:p>
            <a:fld id="{BB333B34-C87C-402E-ABB0-13B7C9DEBBC4}" type="slidenum">
              <a:rPr lang="en-CA" smtClean="0"/>
              <a:pPr/>
              <a:t>‹#›</a:t>
            </a:fld>
            <a:endParaRPr lang="en-CA"/>
          </a:p>
        </p:txBody>
      </p:sp>
    </p:spTree>
    <p:extLst>
      <p:ext uri="{BB962C8B-B14F-4D97-AF65-F5344CB8AC3E}">
        <p14:creationId xmlns:p14="http://schemas.microsoft.com/office/powerpoint/2010/main" val="2817312750"/>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Chart with sub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6342" y="472437"/>
            <a:ext cx="11274553" cy="792167"/>
          </a:xfrm>
        </p:spPr>
        <p:txBody>
          <a:bodyPr/>
          <a:lstStyle>
            <a:lvl1pPr>
              <a:defRPr baseline="0"/>
            </a:lvl1pPr>
          </a:lstStyle>
          <a:p>
            <a:r>
              <a:rPr lang="en-CA" noProof="0"/>
              <a:t>Slide title</a:t>
            </a:r>
          </a:p>
        </p:txBody>
      </p:sp>
      <p:sp>
        <p:nvSpPr>
          <p:cNvPr id="3" name="Content Placeholder 2"/>
          <p:cNvSpPr>
            <a:spLocks noGrp="1"/>
          </p:cNvSpPr>
          <p:nvPr>
            <p:ph idx="1" hasCustomPrompt="1"/>
          </p:nvPr>
        </p:nvSpPr>
        <p:spPr>
          <a:xfrm>
            <a:off x="466343" y="1829560"/>
            <a:ext cx="11274552" cy="4189472"/>
          </a:xfrm>
        </p:spPr>
        <p:txBody>
          <a:bodyPr/>
          <a:lstStyle>
            <a:lvl1pPr>
              <a:defRPr sz="1400"/>
            </a:lvl1pPr>
          </a:lstStyle>
          <a:p>
            <a:pPr lvl="0"/>
            <a:r>
              <a:rPr lang="en-CA" noProof="0"/>
              <a:t>Click icon to add table or chart</a:t>
            </a:r>
          </a:p>
        </p:txBody>
      </p:sp>
      <p:sp>
        <p:nvSpPr>
          <p:cNvPr id="8" name="Text Placeholder 7">
            <a:extLst>
              <a:ext uri="{FF2B5EF4-FFF2-40B4-BE49-F238E27FC236}">
                <a16:creationId xmlns:a16="http://schemas.microsoft.com/office/drawing/2014/main" id="{830F0699-528E-4D23-AAD0-9014222C8ABE}"/>
              </a:ext>
            </a:extLst>
          </p:cNvPr>
          <p:cNvSpPr>
            <a:spLocks noGrp="1"/>
          </p:cNvSpPr>
          <p:nvPr>
            <p:ph type="body" sz="quarter" idx="14" hasCustomPrompt="1"/>
          </p:nvPr>
        </p:nvSpPr>
        <p:spPr>
          <a:xfrm>
            <a:off x="466342" y="1418190"/>
            <a:ext cx="11274552" cy="231242"/>
          </a:xfrm>
        </p:spPr>
        <p:txBody>
          <a:bodyPr anchor="b">
            <a:noAutofit/>
          </a:bodyPr>
          <a:lstStyle>
            <a:lvl1pPr marL="0" indent="0">
              <a:spcBef>
                <a:spcPts val="0"/>
              </a:spcBef>
              <a:buNone/>
              <a:defRPr sz="1400" b="0" baseline="0">
                <a:latin typeface="+mj-lt"/>
              </a:defRPr>
            </a:lvl1pPr>
            <a:lvl2pPr marL="0" indent="0">
              <a:spcBef>
                <a:spcPts val="0"/>
              </a:spcBef>
              <a:buNone/>
              <a:defRPr sz="1600" b="1"/>
            </a:lvl2pPr>
            <a:lvl3pPr marL="0" indent="0">
              <a:spcBef>
                <a:spcPts val="0"/>
              </a:spcBef>
              <a:buNone/>
              <a:defRPr sz="1600" b="1"/>
            </a:lvl3pPr>
            <a:lvl4pPr marL="0" indent="0">
              <a:spcBef>
                <a:spcPts val="0"/>
              </a:spcBef>
              <a:buNone/>
              <a:defRPr sz="1600" b="1"/>
            </a:lvl4pPr>
            <a:lvl5pPr marL="0" indent="0">
              <a:spcBef>
                <a:spcPts val="0"/>
              </a:spcBef>
              <a:buNone/>
              <a:defRPr sz="1600" b="1"/>
            </a:lvl5pPr>
            <a:lvl6pPr marL="0" indent="0">
              <a:spcBef>
                <a:spcPts val="0"/>
              </a:spcBef>
              <a:buNone/>
              <a:defRPr sz="1600" b="1"/>
            </a:lvl6pPr>
            <a:lvl7pPr marL="0" indent="0">
              <a:spcBef>
                <a:spcPts val="0"/>
              </a:spcBef>
              <a:buNone/>
              <a:defRPr sz="1600" b="1"/>
            </a:lvl7pPr>
            <a:lvl8pPr marL="0" indent="0">
              <a:spcBef>
                <a:spcPts val="0"/>
              </a:spcBef>
              <a:buNone/>
              <a:defRPr sz="1600" b="1"/>
            </a:lvl8pPr>
            <a:lvl9pPr marL="0" indent="0">
              <a:spcBef>
                <a:spcPts val="0"/>
              </a:spcBef>
              <a:buNone/>
              <a:defRPr sz="1600" b="1"/>
            </a:lvl9pPr>
          </a:lstStyle>
          <a:p>
            <a:pPr lvl="0"/>
            <a:r>
              <a:rPr lang="en-CA" noProof="0"/>
              <a:t>Subtitle</a:t>
            </a:r>
          </a:p>
        </p:txBody>
      </p:sp>
      <p:sp>
        <p:nvSpPr>
          <p:cNvPr id="4" name="Text Placeholder 8">
            <a:extLst>
              <a:ext uri="{FF2B5EF4-FFF2-40B4-BE49-F238E27FC236}">
                <a16:creationId xmlns:a16="http://schemas.microsoft.com/office/drawing/2014/main" id="{E9258A4B-4484-537A-808D-3DEB8B0E24E1}"/>
              </a:ext>
            </a:extLst>
          </p:cNvPr>
          <p:cNvSpPr>
            <a:spLocks noGrp="1"/>
          </p:cNvSpPr>
          <p:nvPr>
            <p:ph type="body" sz="quarter" idx="13" hasCustomPrompt="1"/>
          </p:nvPr>
        </p:nvSpPr>
        <p:spPr>
          <a:xfrm>
            <a:off x="3756374" y="6110882"/>
            <a:ext cx="7378029" cy="402451"/>
          </a:xfrm>
        </p:spPr>
        <p:txBody>
          <a:bodyPr anchor="b"/>
          <a:lstStyle>
            <a:lvl1pPr marL="0" indent="0">
              <a:lnSpc>
                <a:spcPct val="95000"/>
              </a:lnSpc>
              <a:spcBef>
                <a:spcPts val="0"/>
              </a:spcBef>
              <a:buNone/>
              <a:defRPr sz="800">
                <a:latin typeface="Arial" panose="020B0604020202020204" pitchFamily="34" charset="0"/>
              </a:defRPr>
            </a:lvl1pPr>
            <a:lvl2pPr marL="0" indent="0">
              <a:lnSpc>
                <a:spcPct val="95000"/>
              </a:lnSpc>
              <a:spcBef>
                <a:spcPts val="0"/>
              </a:spcBef>
              <a:buNone/>
              <a:defRPr sz="800">
                <a:latin typeface="Arial" panose="00000400000000000000" pitchFamily="2" charset="0"/>
              </a:defRPr>
            </a:lvl2pPr>
            <a:lvl3pPr marL="0" indent="0">
              <a:lnSpc>
                <a:spcPct val="95000"/>
              </a:lnSpc>
              <a:spcBef>
                <a:spcPts val="0"/>
              </a:spcBef>
              <a:buNone/>
              <a:defRPr sz="800">
                <a:latin typeface="Arial" panose="00000400000000000000" pitchFamily="2" charset="0"/>
              </a:defRPr>
            </a:lvl3pPr>
            <a:lvl4pPr marL="0" indent="0">
              <a:lnSpc>
                <a:spcPct val="95000"/>
              </a:lnSpc>
              <a:spcBef>
                <a:spcPts val="0"/>
              </a:spcBef>
              <a:buNone/>
              <a:defRPr sz="800">
                <a:latin typeface="Arial" panose="00000400000000000000" pitchFamily="2" charset="0"/>
              </a:defRPr>
            </a:lvl4pPr>
            <a:lvl5pPr marL="0" indent="0">
              <a:lnSpc>
                <a:spcPct val="95000"/>
              </a:lnSpc>
              <a:spcBef>
                <a:spcPts val="0"/>
              </a:spcBef>
              <a:buNone/>
              <a:defRPr sz="800">
                <a:latin typeface="Arial" panose="00000400000000000000" pitchFamily="2" charset="0"/>
              </a:defRPr>
            </a:lvl5pPr>
            <a:lvl6pPr marL="0" indent="0">
              <a:lnSpc>
                <a:spcPct val="95000"/>
              </a:lnSpc>
              <a:spcBef>
                <a:spcPts val="0"/>
              </a:spcBef>
              <a:buNone/>
              <a:defRPr sz="800">
                <a:latin typeface="Arial" panose="00000400000000000000" pitchFamily="2" charset="0"/>
              </a:defRPr>
            </a:lvl6pPr>
            <a:lvl7pPr marL="0" indent="0">
              <a:lnSpc>
                <a:spcPct val="95000"/>
              </a:lnSpc>
              <a:spcBef>
                <a:spcPts val="0"/>
              </a:spcBef>
              <a:buNone/>
              <a:defRPr sz="800">
                <a:latin typeface="Arial" panose="00000400000000000000" pitchFamily="2" charset="0"/>
              </a:defRPr>
            </a:lvl7pPr>
            <a:lvl8pPr marL="0" indent="0">
              <a:lnSpc>
                <a:spcPct val="95000"/>
              </a:lnSpc>
              <a:spcBef>
                <a:spcPts val="0"/>
              </a:spcBef>
              <a:buNone/>
              <a:defRPr sz="800">
                <a:latin typeface="Arial" panose="00000400000000000000" pitchFamily="2" charset="0"/>
              </a:defRPr>
            </a:lvl8pPr>
            <a:lvl9pPr marL="0" indent="0">
              <a:lnSpc>
                <a:spcPct val="95000"/>
              </a:lnSpc>
              <a:spcBef>
                <a:spcPts val="0"/>
              </a:spcBef>
              <a:buNone/>
              <a:defRPr sz="800">
                <a:latin typeface="Arial" panose="00000400000000000000" pitchFamily="2" charset="0"/>
              </a:defRPr>
            </a:lvl9pPr>
          </a:lstStyle>
          <a:p>
            <a:pPr lvl="0"/>
            <a:r>
              <a:rPr lang="en-CA" sz="800" noProof="0">
                <a:latin typeface="Arial" panose="020B0303040401060103" pitchFamily="34" charset="0"/>
                <a:cs typeface="Arial" panose="020B0604020202020204" pitchFamily="34" charset="0"/>
              </a:rPr>
              <a:t>Source text should be Arial, size 8. </a:t>
            </a:r>
            <a:endParaRPr lang="en-CA" noProof="0"/>
          </a:p>
        </p:txBody>
      </p:sp>
      <p:sp>
        <p:nvSpPr>
          <p:cNvPr id="5" name="Slide Number Placeholder 5">
            <a:extLst>
              <a:ext uri="{FF2B5EF4-FFF2-40B4-BE49-F238E27FC236}">
                <a16:creationId xmlns:a16="http://schemas.microsoft.com/office/drawing/2014/main" id="{82816829-EB16-046B-4056-0B639B79758D}"/>
              </a:ext>
            </a:extLst>
          </p:cNvPr>
          <p:cNvSpPr>
            <a:spLocks noGrp="1"/>
          </p:cNvSpPr>
          <p:nvPr>
            <p:ph type="sldNum" sz="quarter" idx="4"/>
          </p:nvPr>
        </p:nvSpPr>
        <p:spPr>
          <a:xfrm>
            <a:off x="11457676" y="6337639"/>
            <a:ext cx="283219" cy="175694"/>
          </a:xfrm>
          <a:prstGeom prst="rect">
            <a:avLst/>
          </a:prstGeom>
        </p:spPr>
        <p:txBody>
          <a:bodyPr vert="horz" lIns="0" tIns="0" rIns="0" bIns="0" rtlCol="0" anchor="b">
            <a:noAutofit/>
          </a:bodyPr>
          <a:lstStyle>
            <a:lvl1pPr algn="r">
              <a:defRPr sz="800">
                <a:solidFill>
                  <a:schemeClr val="tx1"/>
                </a:solidFill>
              </a:defRPr>
            </a:lvl1pPr>
          </a:lstStyle>
          <a:p>
            <a:fld id="{BB333B34-C87C-402E-ABB0-13B7C9DEBBC4}" type="slidenum">
              <a:rPr lang="en-CA" smtClean="0"/>
              <a:pPr/>
              <a:t>‹#›</a:t>
            </a:fld>
            <a:endParaRPr lang="en-CA"/>
          </a:p>
        </p:txBody>
      </p:sp>
    </p:spTree>
    <p:extLst>
      <p:ext uri="{BB962C8B-B14F-4D97-AF65-F5344CB8AC3E}">
        <p14:creationId xmlns:p14="http://schemas.microsoft.com/office/powerpoint/2010/main" val="3373871655"/>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hapter">
    <p:bg>
      <p:bgPr>
        <a:solidFill>
          <a:schemeClr val="accent1"/>
        </a:solidFill>
        <a:effectLst/>
      </p:bgPr>
    </p:bg>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38912" y="780239"/>
            <a:ext cx="11280656" cy="4771958"/>
          </a:xfrm>
        </p:spPr>
        <p:txBody>
          <a:bodyPr anchor="ctr">
            <a:normAutofit/>
          </a:bodyPr>
          <a:lstStyle>
            <a:lvl1pPr>
              <a:defRPr sz="7200">
                <a:solidFill>
                  <a:schemeClr val="bg1"/>
                </a:solidFill>
              </a:defRPr>
            </a:lvl1pPr>
          </a:lstStyle>
          <a:p>
            <a:r>
              <a:rPr lang="en-CA" noProof="0"/>
              <a:t>Chapter slide</a:t>
            </a:r>
          </a:p>
        </p:txBody>
      </p:sp>
      <p:sp>
        <p:nvSpPr>
          <p:cNvPr id="3" name="Slide Number Placeholder 5">
            <a:extLst>
              <a:ext uri="{FF2B5EF4-FFF2-40B4-BE49-F238E27FC236}">
                <a16:creationId xmlns:a16="http://schemas.microsoft.com/office/drawing/2014/main" id="{C1ABC2CC-3C50-72E2-9CCF-3AE7ADE20B34}"/>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a:prstGeom prst="rect">
            <a:avLst/>
          </a:prstGeom>
        </p:spPr>
        <p:txBody>
          <a:bodyPr vert="horz" lIns="0" tIns="0" rIns="0" bIns="0" rtlCol="0" anchor="b">
            <a:noAutofit/>
          </a:bodyPr>
          <a:lstStyle>
            <a:lvl1pPr algn="r">
              <a:defRPr sz="800">
                <a:solidFill>
                  <a:schemeClr val="bg1"/>
                </a:solidFill>
              </a:defRPr>
            </a:lvl1pPr>
          </a:lstStyle>
          <a:p>
            <a:fld id="{BB333B34-C87C-402E-ABB0-13B7C9DEBBC4}" type="slidenum">
              <a:rPr lang="en-CA" smtClean="0"/>
              <a:pPr/>
              <a:t>‹#›</a:t>
            </a:fld>
            <a:endParaRPr lang="en-CA"/>
          </a:p>
        </p:txBody>
      </p:sp>
      <p:pic>
        <p:nvPicPr>
          <p:cNvPr id="4" name="Graphic 12">
            <a:extLst>
              <a:ext uri="{FF2B5EF4-FFF2-40B4-BE49-F238E27FC236}">
                <a16:creationId xmlns:a16="http://schemas.microsoft.com/office/drawing/2014/main" id="{D1129128-CA08-42AE-E8BF-D127A05934EB}"/>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black">
          <a:xfrm>
            <a:off x="466343" y="6243770"/>
            <a:ext cx="1662140" cy="249996"/>
          </a:xfrm>
          <a:prstGeom prst="rect">
            <a:avLst/>
          </a:prstGeom>
        </p:spPr>
      </p:pic>
    </p:spTree>
    <p:extLst>
      <p:ext uri="{BB962C8B-B14F-4D97-AF65-F5344CB8AC3E}">
        <p14:creationId xmlns:p14="http://schemas.microsoft.com/office/powerpoint/2010/main" val="1187481082"/>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Chapter 2">
    <p:bg>
      <p:bgPr>
        <a:solidFill>
          <a:schemeClr val="accent2"/>
        </a:solidFill>
        <a:effectLst/>
      </p:bgPr>
    </p:bg>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38912" y="780239"/>
            <a:ext cx="11280656" cy="4771958"/>
          </a:xfrm>
        </p:spPr>
        <p:txBody>
          <a:bodyPr anchor="ctr">
            <a:normAutofit/>
          </a:bodyPr>
          <a:lstStyle>
            <a:lvl1pPr>
              <a:defRPr sz="7200">
                <a:solidFill>
                  <a:schemeClr val="bg1"/>
                </a:solidFill>
              </a:defRPr>
            </a:lvl1pPr>
          </a:lstStyle>
          <a:p>
            <a:r>
              <a:rPr lang="en-CA" noProof="0"/>
              <a:t>Chapter slide</a:t>
            </a:r>
          </a:p>
        </p:txBody>
      </p:sp>
      <p:sp>
        <p:nvSpPr>
          <p:cNvPr id="3" name="Slide Number Placeholder 5">
            <a:extLst>
              <a:ext uri="{FF2B5EF4-FFF2-40B4-BE49-F238E27FC236}">
                <a16:creationId xmlns:a16="http://schemas.microsoft.com/office/drawing/2014/main" id="{C4A67E0C-8CF8-3E7F-3488-E862C2B10A50}"/>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a:prstGeom prst="rect">
            <a:avLst/>
          </a:prstGeom>
        </p:spPr>
        <p:txBody>
          <a:bodyPr vert="horz" lIns="0" tIns="0" rIns="0" bIns="0" rtlCol="0" anchor="b">
            <a:noAutofit/>
          </a:bodyPr>
          <a:lstStyle>
            <a:lvl1pPr algn="r">
              <a:defRPr sz="800">
                <a:solidFill>
                  <a:schemeClr val="bg1"/>
                </a:solidFill>
              </a:defRPr>
            </a:lvl1pPr>
          </a:lstStyle>
          <a:p>
            <a:fld id="{BB333B34-C87C-402E-ABB0-13B7C9DEBBC4}" type="slidenum">
              <a:rPr lang="en-CA" smtClean="0"/>
              <a:pPr/>
              <a:t>‹#›</a:t>
            </a:fld>
            <a:endParaRPr lang="en-CA"/>
          </a:p>
        </p:txBody>
      </p:sp>
      <p:pic>
        <p:nvPicPr>
          <p:cNvPr id="2" name="Graphic 12">
            <a:extLst>
              <a:ext uri="{FF2B5EF4-FFF2-40B4-BE49-F238E27FC236}">
                <a16:creationId xmlns:a16="http://schemas.microsoft.com/office/drawing/2014/main" id="{31B74061-4FB9-208B-60B3-A21F5834A924}"/>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black">
          <a:xfrm>
            <a:off x="466343" y="6243770"/>
            <a:ext cx="1662140" cy="249996"/>
          </a:xfrm>
          <a:prstGeom prst="rect">
            <a:avLst/>
          </a:prstGeom>
        </p:spPr>
      </p:pic>
    </p:spTree>
    <p:extLst>
      <p:ext uri="{BB962C8B-B14F-4D97-AF65-F5344CB8AC3E}">
        <p14:creationId xmlns:p14="http://schemas.microsoft.com/office/powerpoint/2010/main" val="3704248851"/>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hapter 3">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38912" y="780239"/>
            <a:ext cx="11280656" cy="4771958"/>
          </a:xfrm>
        </p:spPr>
        <p:txBody>
          <a:bodyPr anchor="ctr">
            <a:normAutofit/>
          </a:bodyPr>
          <a:lstStyle>
            <a:lvl1pPr>
              <a:defRPr sz="7200">
                <a:solidFill>
                  <a:schemeClr val="tx1"/>
                </a:solidFill>
              </a:defRPr>
            </a:lvl1pPr>
          </a:lstStyle>
          <a:p>
            <a:r>
              <a:rPr lang="en-CA" noProof="0"/>
              <a:t>Chapter slide</a:t>
            </a:r>
          </a:p>
        </p:txBody>
      </p:sp>
      <p:sp>
        <p:nvSpPr>
          <p:cNvPr id="3" name="Slide Number Placeholder 5">
            <a:extLst>
              <a:ext uri="{FF2B5EF4-FFF2-40B4-BE49-F238E27FC236}">
                <a16:creationId xmlns:a16="http://schemas.microsoft.com/office/drawing/2014/main" id="{D83179F4-6A15-C620-AF02-304E0A536504}"/>
              </a:ext>
            </a:extLst>
          </p:cNvPr>
          <p:cNvSpPr>
            <a:spLocks noGrp="1"/>
          </p:cNvSpPr>
          <p:nvPr>
            <p:ph type="sldNum" sz="quarter" idx="4"/>
          </p:nvPr>
        </p:nvSpPr>
        <p:spPr>
          <a:xfrm>
            <a:off x="11457676" y="6337639"/>
            <a:ext cx="283219" cy="175694"/>
          </a:xfrm>
          <a:prstGeom prst="rect">
            <a:avLst/>
          </a:prstGeom>
        </p:spPr>
        <p:txBody>
          <a:bodyPr vert="horz" lIns="0" tIns="0" rIns="0" bIns="0" rtlCol="0" anchor="b">
            <a:noAutofit/>
          </a:bodyPr>
          <a:lstStyle>
            <a:lvl1pPr algn="r">
              <a:defRPr sz="800">
                <a:solidFill>
                  <a:schemeClr val="tx1"/>
                </a:solidFill>
              </a:defRPr>
            </a:lvl1pPr>
          </a:lstStyle>
          <a:p>
            <a:fld id="{BB333B34-C87C-402E-ABB0-13B7C9DEBBC4}" type="slidenum">
              <a:rPr lang="en-CA" smtClean="0"/>
              <a:pPr/>
              <a:t>‹#›</a:t>
            </a:fld>
            <a:endParaRPr lang="en-CA"/>
          </a:p>
        </p:txBody>
      </p:sp>
    </p:spTree>
    <p:extLst>
      <p:ext uri="{BB962C8B-B14F-4D97-AF65-F5344CB8AC3E}">
        <p14:creationId xmlns:p14="http://schemas.microsoft.com/office/powerpoint/2010/main" val="1887522761"/>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6342" y="472437"/>
            <a:ext cx="11274553" cy="792167"/>
          </a:xfrm>
        </p:spPr>
        <p:txBody>
          <a:bodyPr/>
          <a:lstStyle/>
          <a:p>
            <a:r>
              <a:rPr lang="en-CA" noProof="0"/>
              <a:t>Slide title</a:t>
            </a:r>
          </a:p>
        </p:txBody>
      </p:sp>
      <p:sp>
        <p:nvSpPr>
          <p:cNvPr id="4" name="Slide Number Placeholder 5">
            <a:extLst>
              <a:ext uri="{FF2B5EF4-FFF2-40B4-BE49-F238E27FC236}">
                <a16:creationId xmlns:a16="http://schemas.microsoft.com/office/drawing/2014/main" id="{BF3A973D-D389-C0F0-5E5E-DE620D3FCDDB}"/>
              </a:ext>
            </a:extLst>
          </p:cNvPr>
          <p:cNvSpPr>
            <a:spLocks noGrp="1"/>
          </p:cNvSpPr>
          <p:nvPr>
            <p:ph type="sldNum" sz="quarter" idx="4"/>
          </p:nvPr>
        </p:nvSpPr>
        <p:spPr>
          <a:xfrm>
            <a:off x="11457676" y="6337639"/>
            <a:ext cx="283219" cy="175694"/>
          </a:xfrm>
          <a:prstGeom prst="rect">
            <a:avLst/>
          </a:prstGeom>
        </p:spPr>
        <p:txBody>
          <a:bodyPr vert="horz" lIns="0" tIns="0" rIns="0" bIns="0" rtlCol="0" anchor="b">
            <a:noAutofit/>
          </a:bodyPr>
          <a:lstStyle>
            <a:lvl1pPr algn="r">
              <a:defRPr sz="800">
                <a:solidFill>
                  <a:schemeClr val="tx1"/>
                </a:solidFill>
              </a:defRPr>
            </a:lvl1pPr>
          </a:lstStyle>
          <a:p>
            <a:fld id="{BB333B34-C87C-402E-ABB0-13B7C9DEBBC4}" type="slidenum">
              <a:rPr lang="en-CA" smtClean="0"/>
              <a:pPr/>
              <a:t>‹#›</a:t>
            </a:fld>
            <a:endParaRPr lang="en-CA"/>
          </a:p>
        </p:txBody>
      </p:sp>
    </p:spTree>
    <p:extLst>
      <p:ext uri="{BB962C8B-B14F-4D97-AF65-F5344CB8AC3E}">
        <p14:creationId xmlns:p14="http://schemas.microsoft.com/office/powerpoint/2010/main" val="783441989"/>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with sourc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6342" y="472437"/>
            <a:ext cx="11274553" cy="792167"/>
          </a:xfrm>
        </p:spPr>
        <p:txBody>
          <a:bodyPr/>
          <a:lstStyle/>
          <a:p>
            <a:r>
              <a:rPr lang="en-CA" noProof="0"/>
              <a:t>Slide title</a:t>
            </a:r>
          </a:p>
        </p:txBody>
      </p:sp>
      <p:sp>
        <p:nvSpPr>
          <p:cNvPr id="3" name="Text Placeholder 8">
            <a:extLst>
              <a:ext uri="{FF2B5EF4-FFF2-40B4-BE49-F238E27FC236}">
                <a16:creationId xmlns:a16="http://schemas.microsoft.com/office/drawing/2014/main" id="{A2D09390-2A83-DED3-B303-A4553C060FD7}"/>
              </a:ext>
            </a:extLst>
          </p:cNvPr>
          <p:cNvSpPr>
            <a:spLocks noGrp="1"/>
          </p:cNvSpPr>
          <p:nvPr>
            <p:ph type="body" sz="quarter" idx="13" hasCustomPrompt="1"/>
          </p:nvPr>
        </p:nvSpPr>
        <p:spPr>
          <a:xfrm>
            <a:off x="3756374" y="6110882"/>
            <a:ext cx="7378029" cy="402451"/>
          </a:xfrm>
        </p:spPr>
        <p:txBody>
          <a:bodyPr anchor="b"/>
          <a:lstStyle>
            <a:lvl1pPr marL="0" indent="0">
              <a:lnSpc>
                <a:spcPct val="95000"/>
              </a:lnSpc>
              <a:spcBef>
                <a:spcPts val="0"/>
              </a:spcBef>
              <a:buNone/>
              <a:defRPr sz="800">
                <a:latin typeface="Arial" panose="020B0604020202020204" pitchFamily="34" charset="0"/>
              </a:defRPr>
            </a:lvl1pPr>
            <a:lvl2pPr marL="0" indent="0">
              <a:lnSpc>
                <a:spcPct val="95000"/>
              </a:lnSpc>
              <a:spcBef>
                <a:spcPts val="0"/>
              </a:spcBef>
              <a:buNone/>
              <a:defRPr sz="800">
                <a:latin typeface="Arial" panose="00000400000000000000" pitchFamily="2" charset="0"/>
              </a:defRPr>
            </a:lvl2pPr>
            <a:lvl3pPr marL="0" indent="0">
              <a:lnSpc>
                <a:spcPct val="95000"/>
              </a:lnSpc>
              <a:spcBef>
                <a:spcPts val="0"/>
              </a:spcBef>
              <a:buNone/>
              <a:defRPr sz="800">
                <a:latin typeface="Arial" panose="00000400000000000000" pitchFamily="2" charset="0"/>
              </a:defRPr>
            </a:lvl3pPr>
            <a:lvl4pPr marL="0" indent="0">
              <a:lnSpc>
                <a:spcPct val="95000"/>
              </a:lnSpc>
              <a:spcBef>
                <a:spcPts val="0"/>
              </a:spcBef>
              <a:buNone/>
              <a:defRPr sz="800">
                <a:latin typeface="Arial" panose="00000400000000000000" pitchFamily="2" charset="0"/>
              </a:defRPr>
            </a:lvl4pPr>
            <a:lvl5pPr marL="0" indent="0">
              <a:lnSpc>
                <a:spcPct val="95000"/>
              </a:lnSpc>
              <a:spcBef>
                <a:spcPts val="0"/>
              </a:spcBef>
              <a:buNone/>
              <a:defRPr sz="800">
                <a:latin typeface="Arial" panose="00000400000000000000" pitchFamily="2" charset="0"/>
              </a:defRPr>
            </a:lvl5pPr>
            <a:lvl6pPr marL="0" indent="0">
              <a:lnSpc>
                <a:spcPct val="95000"/>
              </a:lnSpc>
              <a:spcBef>
                <a:spcPts val="0"/>
              </a:spcBef>
              <a:buNone/>
              <a:defRPr sz="800">
                <a:latin typeface="Arial" panose="00000400000000000000" pitchFamily="2" charset="0"/>
              </a:defRPr>
            </a:lvl6pPr>
            <a:lvl7pPr marL="0" indent="0">
              <a:lnSpc>
                <a:spcPct val="95000"/>
              </a:lnSpc>
              <a:spcBef>
                <a:spcPts val="0"/>
              </a:spcBef>
              <a:buNone/>
              <a:defRPr sz="800">
                <a:latin typeface="Arial" panose="00000400000000000000" pitchFamily="2" charset="0"/>
              </a:defRPr>
            </a:lvl7pPr>
            <a:lvl8pPr marL="0" indent="0">
              <a:lnSpc>
                <a:spcPct val="95000"/>
              </a:lnSpc>
              <a:spcBef>
                <a:spcPts val="0"/>
              </a:spcBef>
              <a:buNone/>
              <a:defRPr sz="800">
                <a:latin typeface="Arial" panose="00000400000000000000" pitchFamily="2" charset="0"/>
              </a:defRPr>
            </a:lvl8pPr>
            <a:lvl9pPr marL="0" indent="0">
              <a:lnSpc>
                <a:spcPct val="95000"/>
              </a:lnSpc>
              <a:spcBef>
                <a:spcPts val="0"/>
              </a:spcBef>
              <a:buNone/>
              <a:defRPr sz="800">
                <a:latin typeface="Arial" panose="00000400000000000000" pitchFamily="2" charset="0"/>
              </a:defRPr>
            </a:lvl9pPr>
          </a:lstStyle>
          <a:p>
            <a:pPr lvl="0"/>
            <a:r>
              <a:rPr lang="en-CA" sz="800" noProof="0">
                <a:latin typeface="Arial" panose="020B0303040401060103" pitchFamily="34" charset="0"/>
                <a:cs typeface="Arial" panose="020B0604020202020204" pitchFamily="34" charset="0"/>
              </a:rPr>
              <a:t>Source text should be Arial, size 8. </a:t>
            </a:r>
            <a:endParaRPr lang="en-CA" noProof="0"/>
          </a:p>
        </p:txBody>
      </p:sp>
      <p:sp>
        <p:nvSpPr>
          <p:cNvPr id="4" name="Slide Number Placeholder 5">
            <a:extLst>
              <a:ext uri="{FF2B5EF4-FFF2-40B4-BE49-F238E27FC236}">
                <a16:creationId xmlns:a16="http://schemas.microsoft.com/office/drawing/2014/main" id="{8BAC204C-D441-5AD5-1237-F63BDB840844}"/>
              </a:ext>
            </a:extLst>
          </p:cNvPr>
          <p:cNvSpPr>
            <a:spLocks noGrp="1"/>
          </p:cNvSpPr>
          <p:nvPr>
            <p:ph type="sldNum" sz="quarter" idx="4"/>
          </p:nvPr>
        </p:nvSpPr>
        <p:spPr>
          <a:xfrm>
            <a:off x="11457676" y="6337639"/>
            <a:ext cx="283219" cy="175694"/>
          </a:xfrm>
          <a:prstGeom prst="rect">
            <a:avLst/>
          </a:prstGeom>
        </p:spPr>
        <p:txBody>
          <a:bodyPr vert="horz" lIns="0" tIns="0" rIns="0" bIns="0" rtlCol="0" anchor="b">
            <a:noAutofit/>
          </a:bodyPr>
          <a:lstStyle>
            <a:lvl1pPr algn="r">
              <a:defRPr sz="800">
                <a:solidFill>
                  <a:schemeClr val="tx1"/>
                </a:solidFill>
              </a:defRPr>
            </a:lvl1pPr>
          </a:lstStyle>
          <a:p>
            <a:fld id="{BB333B34-C87C-402E-ABB0-13B7C9DEBBC4}" type="slidenum">
              <a:rPr lang="en-CA" smtClean="0"/>
              <a:pPr/>
              <a:t>‹#›</a:t>
            </a:fld>
            <a:endParaRPr lang="en-CA"/>
          </a:p>
        </p:txBody>
      </p:sp>
    </p:spTree>
    <p:extLst>
      <p:ext uri="{BB962C8B-B14F-4D97-AF65-F5344CB8AC3E}">
        <p14:creationId xmlns:p14="http://schemas.microsoft.com/office/powerpoint/2010/main" val="4294156535"/>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66342" y="472437"/>
            <a:ext cx="11274553" cy="792167"/>
          </a:xfrm>
        </p:spPr>
        <p:txBody>
          <a:bodyPr/>
          <a:lstStyle/>
          <a:p>
            <a:r>
              <a:rPr lang="en-CA" noProof="0"/>
              <a:t>Slide title</a:t>
            </a:r>
          </a:p>
        </p:txBody>
      </p:sp>
      <p:sp>
        <p:nvSpPr>
          <p:cNvPr id="3" name="Content Placeholder 2"/>
          <p:cNvSpPr>
            <a:spLocks noGrp="1"/>
          </p:cNvSpPr>
          <p:nvPr>
            <p:ph sz="half" idx="1" hasCustomPrompt="1"/>
          </p:nvPr>
        </p:nvSpPr>
        <p:spPr>
          <a:xfrm>
            <a:off x="455613" y="1434588"/>
            <a:ext cx="5551994" cy="4588045"/>
          </a:xfrm>
        </p:spPr>
        <p:txBody>
          <a:bodyPr>
            <a:noAutofit/>
          </a:bodyPr>
          <a:lstStyle>
            <a:lvl1pPr>
              <a:defRPr sz="2000" baseline="0">
                <a:latin typeface="+mn-lt"/>
              </a:defRPr>
            </a:lvl1pPr>
            <a:lvl2pPr>
              <a:defRPr sz="1800">
                <a:latin typeface="+mn-lt"/>
              </a:defRPr>
            </a:lvl2pPr>
            <a:lvl3pPr>
              <a:defRPr sz="1600">
                <a:latin typeface="+mn-lt"/>
              </a:defRPr>
            </a:lvl3pPr>
            <a:lvl4pPr>
              <a:defRPr sz="1400">
                <a:latin typeface="+mn-lt"/>
              </a:defRPr>
            </a:lvl4pPr>
            <a:lvl5pPr>
              <a:defRPr sz="1400">
                <a:latin typeface="+mn-lt"/>
              </a:defRPr>
            </a:lvl5pPr>
            <a:lvl6pPr>
              <a:defRPr sz="1400"/>
            </a:lvl6pPr>
            <a:lvl7pPr>
              <a:defRPr sz="1400"/>
            </a:lvl7pPr>
            <a:lvl8pPr>
              <a:defRPr sz="1400"/>
            </a:lvl8pPr>
            <a:lvl9pPr>
              <a:defRPr sz="1400"/>
            </a:lvl9pPr>
          </a:lstStyle>
          <a:p>
            <a:pPr lvl="0"/>
            <a:r>
              <a:rPr lang="en-CA" noProof="0"/>
              <a:t>Click to add main bullet</a:t>
            </a:r>
          </a:p>
          <a:p>
            <a:pPr lvl="1"/>
            <a:r>
              <a:rPr lang="en-CA" noProof="0"/>
              <a:t>Second level</a:t>
            </a:r>
          </a:p>
          <a:p>
            <a:pPr lvl="2"/>
            <a:r>
              <a:rPr lang="en-CA" noProof="0"/>
              <a:t>Third level</a:t>
            </a:r>
          </a:p>
          <a:p>
            <a:pPr lvl="3"/>
            <a:r>
              <a:rPr lang="en-CA" noProof="0"/>
              <a:t>Fourth level</a:t>
            </a:r>
          </a:p>
          <a:p>
            <a:pPr lvl="4"/>
            <a:r>
              <a:rPr lang="en-CA" noProof="0"/>
              <a:t>Fifth level</a:t>
            </a:r>
          </a:p>
        </p:txBody>
      </p:sp>
      <p:sp>
        <p:nvSpPr>
          <p:cNvPr id="4" name="Content Placeholder 3"/>
          <p:cNvSpPr>
            <a:spLocks noGrp="1"/>
          </p:cNvSpPr>
          <p:nvPr>
            <p:ph sz="half" idx="2" hasCustomPrompt="1"/>
          </p:nvPr>
        </p:nvSpPr>
        <p:spPr>
          <a:xfrm>
            <a:off x="6188902" y="1434191"/>
            <a:ext cx="5551994" cy="4592404"/>
          </a:xfrm>
        </p:spPr>
        <p:txBody>
          <a:bodyPr>
            <a:noAutofit/>
          </a:bodyPr>
          <a:lstStyle>
            <a:lvl1pPr>
              <a:defRPr sz="2000" baseline="0">
                <a:latin typeface="+mn-lt"/>
              </a:defRPr>
            </a:lvl1pPr>
            <a:lvl2pPr>
              <a:defRPr sz="1800">
                <a:latin typeface="+mn-lt"/>
              </a:defRPr>
            </a:lvl2pPr>
            <a:lvl3pPr>
              <a:defRPr sz="1600">
                <a:latin typeface="+mn-lt"/>
              </a:defRPr>
            </a:lvl3pPr>
            <a:lvl4pPr>
              <a:defRPr sz="1400">
                <a:latin typeface="+mn-lt"/>
              </a:defRPr>
            </a:lvl4pPr>
            <a:lvl5pPr>
              <a:defRPr sz="1400">
                <a:latin typeface="+mn-lt"/>
              </a:defRPr>
            </a:lvl5pPr>
            <a:lvl6pPr>
              <a:defRPr sz="1400"/>
            </a:lvl6pPr>
            <a:lvl7pPr>
              <a:defRPr sz="1400"/>
            </a:lvl7pPr>
            <a:lvl8pPr>
              <a:defRPr sz="1400"/>
            </a:lvl8pPr>
            <a:lvl9pPr>
              <a:defRPr sz="1400"/>
            </a:lvl9pPr>
          </a:lstStyle>
          <a:p>
            <a:pPr lvl="0"/>
            <a:r>
              <a:rPr lang="en-CA" noProof="0"/>
              <a:t>Click to add main bullet</a:t>
            </a:r>
          </a:p>
          <a:p>
            <a:pPr lvl="1"/>
            <a:r>
              <a:rPr lang="en-CA" noProof="0"/>
              <a:t>Second level</a:t>
            </a:r>
          </a:p>
          <a:p>
            <a:pPr lvl="2"/>
            <a:r>
              <a:rPr lang="en-CA" noProof="0"/>
              <a:t>Third level</a:t>
            </a:r>
          </a:p>
          <a:p>
            <a:pPr lvl="3"/>
            <a:r>
              <a:rPr lang="en-CA" noProof="0"/>
              <a:t>Fourth level</a:t>
            </a:r>
          </a:p>
          <a:p>
            <a:pPr lvl="4"/>
            <a:r>
              <a:rPr lang="en-CA" noProof="0"/>
              <a:t>Fifth level</a:t>
            </a:r>
          </a:p>
        </p:txBody>
      </p:sp>
      <p:sp>
        <p:nvSpPr>
          <p:cNvPr id="5" name="Slide Number Placeholder 5">
            <a:extLst>
              <a:ext uri="{FF2B5EF4-FFF2-40B4-BE49-F238E27FC236}">
                <a16:creationId xmlns:a16="http://schemas.microsoft.com/office/drawing/2014/main" id="{AC5BAAB0-5ABC-9847-8F92-2FCD890FAA27}"/>
              </a:ext>
            </a:extLst>
          </p:cNvPr>
          <p:cNvSpPr>
            <a:spLocks noGrp="1"/>
          </p:cNvSpPr>
          <p:nvPr>
            <p:ph type="sldNum" sz="quarter" idx="4"/>
          </p:nvPr>
        </p:nvSpPr>
        <p:spPr>
          <a:xfrm>
            <a:off x="11457676" y="6337639"/>
            <a:ext cx="283219" cy="175694"/>
          </a:xfrm>
          <a:prstGeom prst="rect">
            <a:avLst/>
          </a:prstGeom>
        </p:spPr>
        <p:txBody>
          <a:bodyPr vert="horz" lIns="0" tIns="0" rIns="0" bIns="0" rtlCol="0" anchor="b">
            <a:noAutofit/>
          </a:bodyPr>
          <a:lstStyle>
            <a:lvl1pPr algn="r">
              <a:defRPr sz="800">
                <a:solidFill>
                  <a:schemeClr val="tx1"/>
                </a:solidFill>
              </a:defRPr>
            </a:lvl1pPr>
          </a:lstStyle>
          <a:p>
            <a:fld id="{BB333B34-C87C-402E-ABB0-13B7C9DEBBC4}" type="slidenum">
              <a:rPr lang="en-CA" smtClean="0"/>
              <a:pPr/>
              <a:t>‹#›</a:t>
            </a:fld>
            <a:endParaRPr lang="en-CA"/>
          </a:p>
        </p:txBody>
      </p:sp>
    </p:spTree>
    <p:extLst>
      <p:ext uri="{BB962C8B-B14F-4D97-AF65-F5344CB8AC3E}">
        <p14:creationId xmlns:p14="http://schemas.microsoft.com/office/powerpoint/2010/main" val="2181938305"/>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6342" y="472437"/>
            <a:ext cx="11274553" cy="792167"/>
          </a:xfrm>
        </p:spPr>
        <p:txBody>
          <a:bodyPr/>
          <a:lstStyle>
            <a:lvl1pPr>
              <a:defRPr/>
            </a:lvl1pPr>
          </a:lstStyle>
          <a:p>
            <a:r>
              <a:rPr lang="en-CA" noProof="0"/>
              <a:t>Slide title</a:t>
            </a:r>
          </a:p>
        </p:txBody>
      </p:sp>
      <p:sp>
        <p:nvSpPr>
          <p:cNvPr id="3" name="Text Placeholder 2"/>
          <p:cNvSpPr>
            <a:spLocks noGrp="1"/>
          </p:cNvSpPr>
          <p:nvPr>
            <p:ph type="body" idx="1" hasCustomPrompt="1"/>
          </p:nvPr>
        </p:nvSpPr>
        <p:spPr>
          <a:xfrm>
            <a:off x="466342" y="1435608"/>
            <a:ext cx="5550410" cy="639762"/>
          </a:xfrm>
        </p:spPr>
        <p:txBody>
          <a:bodyPr anchor="t">
            <a:no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noProof="0"/>
              <a:t>Click to add heading</a:t>
            </a:r>
          </a:p>
        </p:txBody>
      </p:sp>
      <p:sp>
        <p:nvSpPr>
          <p:cNvPr id="4" name="Content Placeholder 3"/>
          <p:cNvSpPr>
            <a:spLocks noGrp="1"/>
          </p:cNvSpPr>
          <p:nvPr>
            <p:ph sz="half" idx="2" hasCustomPrompt="1"/>
          </p:nvPr>
        </p:nvSpPr>
        <p:spPr>
          <a:xfrm>
            <a:off x="466342" y="2126105"/>
            <a:ext cx="5550410" cy="3907225"/>
          </a:xfrm>
        </p:spPr>
        <p:txBody>
          <a:bodyPr>
            <a:noAutofit/>
          </a:bodyPr>
          <a:lstStyle>
            <a:lvl1pPr>
              <a:defRPr sz="2000">
                <a:latin typeface="+mn-lt"/>
              </a:defRPr>
            </a:lvl1pPr>
            <a:lvl2pPr>
              <a:defRPr sz="1800">
                <a:latin typeface="+mn-lt"/>
              </a:defRPr>
            </a:lvl2pPr>
            <a:lvl3pPr>
              <a:defRPr sz="1600">
                <a:latin typeface="+mn-lt"/>
              </a:defRPr>
            </a:lvl3pPr>
            <a:lvl4pPr>
              <a:defRPr sz="1400">
                <a:latin typeface="+mn-lt"/>
              </a:defRPr>
            </a:lvl4pPr>
            <a:lvl5pPr>
              <a:defRPr sz="1400">
                <a:latin typeface="+mn-lt"/>
              </a:defRPr>
            </a:lvl5pPr>
            <a:lvl6pPr>
              <a:defRPr sz="1400"/>
            </a:lvl6pPr>
            <a:lvl7pPr>
              <a:defRPr sz="1400"/>
            </a:lvl7pPr>
            <a:lvl8pPr>
              <a:defRPr sz="1400"/>
            </a:lvl8pPr>
            <a:lvl9pPr>
              <a:defRPr sz="1400"/>
            </a:lvl9pPr>
          </a:lstStyle>
          <a:p>
            <a:pPr lvl="0"/>
            <a:r>
              <a:rPr lang="en-CA" noProof="0"/>
              <a:t>Click to add main bullet</a:t>
            </a:r>
          </a:p>
          <a:p>
            <a:pPr lvl="1"/>
            <a:r>
              <a:rPr lang="en-CA" noProof="0"/>
              <a:t>Second level</a:t>
            </a:r>
          </a:p>
          <a:p>
            <a:pPr lvl="2"/>
            <a:r>
              <a:rPr lang="en-CA" noProof="0"/>
              <a:t>Third level</a:t>
            </a:r>
          </a:p>
          <a:p>
            <a:pPr lvl="3"/>
            <a:r>
              <a:rPr lang="en-CA" noProof="0"/>
              <a:t>Fourth level</a:t>
            </a:r>
          </a:p>
          <a:p>
            <a:pPr lvl="4"/>
            <a:r>
              <a:rPr lang="en-CA" noProof="0"/>
              <a:t>Fifth level</a:t>
            </a:r>
          </a:p>
        </p:txBody>
      </p:sp>
      <p:sp>
        <p:nvSpPr>
          <p:cNvPr id="5" name="Text Placeholder 4"/>
          <p:cNvSpPr>
            <a:spLocks noGrp="1"/>
          </p:cNvSpPr>
          <p:nvPr>
            <p:ph type="body" sz="quarter" idx="3" hasCustomPrompt="1"/>
          </p:nvPr>
        </p:nvSpPr>
        <p:spPr>
          <a:xfrm>
            <a:off x="6181342" y="1435608"/>
            <a:ext cx="5550410" cy="639762"/>
          </a:xfrm>
        </p:spPr>
        <p:txBody>
          <a:bodyPr anchor="t">
            <a:no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noProof="0"/>
              <a:t>Click to add heading</a:t>
            </a:r>
          </a:p>
        </p:txBody>
      </p:sp>
      <p:sp>
        <p:nvSpPr>
          <p:cNvPr id="6" name="Content Placeholder 5"/>
          <p:cNvSpPr>
            <a:spLocks noGrp="1"/>
          </p:cNvSpPr>
          <p:nvPr>
            <p:ph sz="quarter" idx="4" hasCustomPrompt="1"/>
          </p:nvPr>
        </p:nvSpPr>
        <p:spPr>
          <a:xfrm>
            <a:off x="6181342" y="2126105"/>
            <a:ext cx="5550410" cy="3907225"/>
          </a:xfrm>
        </p:spPr>
        <p:txBody>
          <a:bodyPr>
            <a:noAutofit/>
          </a:bodyPr>
          <a:lstStyle>
            <a:lvl1pPr>
              <a:defRPr sz="2000">
                <a:latin typeface="+mn-lt"/>
              </a:defRPr>
            </a:lvl1pPr>
            <a:lvl2pPr>
              <a:defRPr sz="1800">
                <a:latin typeface="+mn-lt"/>
              </a:defRPr>
            </a:lvl2pPr>
            <a:lvl3pPr>
              <a:defRPr sz="1600">
                <a:latin typeface="+mn-lt"/>
              </a:defRPr>
            </a:lvl3pPr>
            <a:lvl4pPr>
              <a:defRPr sz="1400">
                <a:latin typeface="+mn-lt"/>
              </a:defRPr>
            </a:lvl4pPr>
            <a:lvl5pPr>
              <a:defRPr sz="1400">
                <a:latin typeface="+mn-lt"/>
              </a:defRPr>
            </a:lvl5pPr>
            <a:lvl6pPr>
              <a:defRPr sz="1400"/>
            </a:lvl6pPr>
            <a:lvl7pPr>
              <a:defRPr sz="1400"/>
            </a:lvl7pPr>
            <a:lvl8pPr>
              <a:defRPr sz="1400"/>
            </a:lvl8pPr>
            <a:lvl9pPr>
              <a:defRPr sz="1400"/>
            </a:lvl9pPr>
          </a:lstStyle>
          <a:p>
            <a:pPr lvl="0"/>
            <a:r>
              <a:rPr lang="en-CA" noProof="0"/>
              <a:t>Click to add main bullet</a:t>
            </a:r>
          </a:p>
          <a:p>
            <a:pPr lvl="1"/>
            <a:r>
              <a:rPr lang="en-CA" noProof="0"/>
              <a:t>Second level</a:t>
            </a:r>
          </a:p>
          <a:p>
            <a:pPr lvl="2"/>
            <a:r>
              <a:rPr lang="en-CA" noProof="0"/>
              <a:t>Third level</a:t>
            </a:r>
          </a:p>
          <a:p>
            <a:pPr lvl="3"/>
            <a:r>
              <a:rPr lang="en-CA" noProof="0"/>
              <a:t>Fourth level</a:t>
            </a:r>
          </a:p>
          <a:p>
            <a:pPr lvl="4"/>
            <a:r>
              <a:rPr lang="en-CA" noProof="0"/>
              <a:t>Fifth level</a:t>
            </a:r>
          </a:p>
        </p:txBody>
      </p:sp>
      <p:sp>
        <p:nvSpPr>
          <p:cNvPr id="8" name="Slide Number Placeholder 5">
            <a:extLst>
              <a:ext uri="{FF2B5EF4-FFF2-40B4-BE49-F238E27FC236}">
                <a16:creationId xmlns:a16="http://schemas.microsoft.com/office/drawing/2014/main" id="{A12767F5-9B81-FB14-D88C-2A9D7CF2F219}"/>
              </a:ext>
            </a:extLst>
          </p:cNvPr>
          <p:cNvSpPr>
            <a:spLocks noGrp="1"/>
          </p:cNvSpPr>
          <p:nvPr>
            <p:ph type="sldNum" sz="quarter" idx="14"/>
          </p:nvPr>
        </p:nvSpPr>
        <p:spPr>
          <a:xfrm>
            <a:off x="11457676" y="6337639"/>
            <a:ext cx="283219" cy="175694"/>
          </a:xfrm>
          <a:prstGeom prst="rect">
            <a:avLst/>
          </a:prstGeom>
        </p:spPr>
        <p:txBody>
          <a:bodyPr vert="horz" lIns="0" tIns="0" rIns="0" bIns="0" rtlCol="0" anchor="b">
            <a:noAutofit/>
          </a:bodyPr>
          <a:lstStyle>
            <a:lvl1pPr algn="r">
              <a:defRPr sz="800">
                <a:solidFill>
                  <a:schemeClr val="tx1"/>
                </a:solidFill>
              </a:defRPr>
            </a:lvl1pPr>
          </a:lstStyle>
          <a:p>
            <a:fld id="{BB333B34-C87C-402E-ABB0-13B7C9DEBBC4}" type="slidenum">
              <a:rPr lang="en-CA" smtClean="0"/>
              <a:pPr/>
              <a:t>‹#›</a:t>
            </a:fld>
            <a:endParaRPr lang="en-CA"/>
          </a:p>
        </p:txBody>
      </p:sp>
    </p:spTree>
    <p:extLst>
      <p:ext uri="{BB962C8B-B14F-4D97-AF65-F5344CB8AC3E}">
        <p14:creationId xmlns:p14="http://schemas.microsoft.com/office/powerpoint/2010/main" val="3344943846"/>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EF1458C2-8BA1-8C2A-1837-FF25CE4BA939}"/>
              </a:ext>
            </a:extLst>
          </p:cNvPr>
          <p:cNvSpPr>
            <a:spLocks noGrp="1"/>
          </p:cNvSpPr>
          <p:nvPr>
            <p:ph type="sldNum" sz="quarter" idx="4"/>
          </p:nvPr>
        </p:nvSpPr>
        <p:spPr>
          <a:xfrm>
            <a:off x="11457676" y="6337639"/>
            <a:ext cx="283219" cy="175694"/>
          </a:xfrm>
          <a:prstGeom prst="rect">
            <a:avLst/>
          </a:prstGeom>
        </p:spPr>
        <p:txBody>
          <a:bodyPr vert="horz" lIns="0" tIns="0" rIns="0" bIns="0" rtlCol="0" anchor="b">
            <a:noAutofit/>
          </a:bodyPr>
          <a:lstStyle>
            <a:lvl1pPr algn="r">
              <a:defRPr sz="800">
                <a:solidFill>
                  <a:schemeClr val="tx1"/>
                </a:solidFill>
              </a:defRPr>
            </a:lvl1pPr>
          </a:lstStyle>
          <a:p>
            <a:fld id="{BB333B34-C87C-402E-ABB0-13B7C9DEBBC4}" type="slidenum">
              <a:rPr lang="en-CA" smtClean="0"/>
              <a:pPr/>
              <a:t>‹#›</a:t>
            </a:fld>
            <a:endParaRPr lang="en-CA"/>
          </a:p>
        </p:txBody>
      </p:sp>
    </p:spTree>
    <p:extLst>
      <p:ext uri="{BB962C8B-B14F-4D97-AF65-F5344CB8AC3E}">
        <p14:creationId xmlns:p14="http://schemas.microsoft.com/office/powerpoint/2010/main" val="2787621998"/>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Closing slide">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BA62295C-24A2-BC46-4DDB-ACF8E04CD960}"/>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a:prstGeom prst="rect">
            <a:avLst/>
          </a:prstGeom>
        </p:spPr>
        <p:txBody>
          <a:bodyPr vert="horz" lIns="0" tIns="0" rIns="0" bIns="0" rtlCol="0" anchor="b">
            <a:noAutofit/>
          </a:bodyPr>
          <a:lstStyle>
            <a:lvl1pPr algn="r">
              <a:defRPr sz="800">
                <a:solidFill>
                  <a:schemeClr val="tx1"/>
                </a:solidFill>
              </a:defRPr>
            </a:lvl1pPr>
          </a:lstStyle>
          <a:p>
            <a:fld id="{BB333B34-C87C-402E-ABB0-13B7C9DEBBC4}" type="slidenum">
              <a:rPr lang="en-CA" smtClean="0"/>
              <a:pPr/>
              <a:t>‹#›</a:t>
            </a:fld>
            <a:endParaRPr lang="en-CA"/>
          </a:p>
        </p:txBody>
      </p:sp>
      <p:pic>
        <p:nvPicPr>
          <p:cNvPr id="4" name="Graphic 3">
            <a:extLst>
              <a:ext uri="{FF2B5EF4-FFF2-40B4-BE49-F238E27FC236}">
                <a16:creationId xmlns:a16="http://schemas.microsoft.com/office/drawing/2014/main" id="{F41E8654-41DE-A887-C2B7-D3354553936F}"/>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81181" y="3081075"/>
            <a:ext cx="4626462" cy="695850"/>
          </a:xfrm>
          <a:prstGeom prst="rect">
            <a:avLst/>
          </a:prstGeom>
        </p:spPr>
      </p:pic>
    </p:spTree>
    <p:extLst>
      <p:ext uri="{BB962C8B-B14F-4D97-AF65-F5344CB8AC3E}">
        <p14:creationId xmlns:p14="http://schemas.microsoft.com/office/powerpoint/2010/main" val="394887775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Getting starte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6EAC79E6-89A3-4394-962E-911C9B1773B3}"/>
              </a:ext>
            </a:extLst>
          </p:cNvPr>
          <p:cNvGrpSpPr/>
          <p:nvPr userDrawn="1"/>
        </p:nvGrpSpPr>
        <p:grpSpPr>
          <a:xfrm>
            <a:off x="8029717" y="3418668"/>
            <a:ext cx="3347197" cy="2836301"/>
            <a:chOff x="8029717" y="3418668"/>
            <a:chExt cx="3347197" cy="2836301"/>
          </a:xfrm>
        </p:grpSpPr>
        <p:pic>
          <p:nvPicPr>
            <p:cNvPr id="12" name="Picture 11">
              <a:extLst>
                <a:ext uri="{FF2B5EF4-FFF2-40B4-BE49-F238E27FC236}">
                  <a16:creationId xmlns:a16="http://schemas.microsoft.com/office/drawing/2014/main" id="{758985A1-758C-4AF5-A65A-5FA203E601C3}"/>
                </a:ext>
              </a:extLst>
            </p:cNvPr>
            <p:cNvPicPr>
              <a:picLocks noChangeAspect="1"/>
            </p:cNvPicPr>
            <p:nvPr userDrawn="1"/>
          </p:nvPicPr>
          <p:blipFill>
            <a:blip r:embed="rId2"/>
            <a:stretch>
              <a:fillRect/>
            </a:stretch>
          </p:blipFill>
          <p:spPr>
            <a:xfrm>
              <a:off x="9497051" y="3418668"/>
              <a:ext cx="1485903" cy="835528"/>
            </a:xfrm>
            <a:prstGeom prst="rect">
              <a:avLst/>
            </a:prstGeom>
            <a:ln w="3175">
              <a:solidFill>
                <a:schemeClr val="bg2"/>
              </a:solidFill>
            </a:ln>
          </p:spPr>
        </p:pic>
        <p:pic>
          <p:nvPicPr>
            <p:cNvPr id="26" name="Picture 25">
              <a:extLst>
                <a:ext uri="{FF2B5EF4-FFF2-40B4-BE49-F238E27FC236}">
                  <a16:creationId xmlns:a16="http://schemas.microsoft.com/office/drawing/2014/main" id="{6588605C-472C-4395-8593-309ECDC3D243}"/>
                </a:ext>
              </a:extLst>
            </p:cNvPr>
            <p:cNvPicPr>
              <a:picLocks noChangeAspect="1"/>
            </p:cNvPicPr>
            <p:nvPr userDrawn="1"/>
          </p:nvPicPr>
          <p:blipFill>
            <a:blip r:embed="rId3"/>
            <a:stretch>
              <a:fillRect/>
            </a:stretch>
          </p:blipFill>
          <p:spPr>
            <a:xfrm>
              <a:off x="9891011" y="4432821"/>
              <a:ext cx="1485903" cy="835528"/>
            </a:xfrm>
            <a:prstGeom prst="rect">
              <a:avLst/>
            </a:prstGeom>
            <a:ln w="3175">
              <a:solidFill>
                <a:schemeClr val="bg2"/>
              </a:solidFill>
            </a:ln>
          </p:spPr>
        </p:pic>
        <p:pic>
          <p:nvPicPr>
            <p:cNvPr id="11" name="Picture 10">
              <a:extLst>
                <a:ext uri="{FF2B5EF4-FFF2-40B4-BE49-F238E27FC236}">
                  <a16:creationId xmlns:a16="http://schemas.microsoft.com/office/drawing/2014/main" id="{2AA3A682-E555-4A64-B967-A420851BF216}"/>
                </a:ext>
              </a:extLst>
            </p:cNvPr>
            <p:cNvPicPr>
              <a:picLocks noChangeAspect="1"/>
            </p:cNvPicPr>
            <p:nvPr userDrawn="1"/>
          </p:nvPicPr>
          <p:blipFill>
            <a:blip r:embed="rId4"/>
            <a:stretch>
              <a:fillRect/>
            </a:stretch>
          </p:blipFill>
          <p:spPr>
            <a:xfrm>
              <a:off x="9401899" y="4752654"/>
              <a:ext cx="1485903" cy="849088"/>
            </a:xfrm>
            <a:prstGeom prst="rect">
              <a:avLst/>
            </a:prstGeom>
            <a:ln w="3175">
              <a:solidFill>
                <a:schemeClr val="bg2"/>
              </a:solidFill>
            </a:ln>
          </p:spPr>
        </p:pic>
        <p:pic>
          <p:nvPicPr>
            <p:cNvPr id="8" name="Picture 7">
              <a:extLst>
                <a:ext uri="{FF2B5EF4-FFF2-40B4-BE49-F238E27FC236}">
                  <a16:creationId xmlns:a16="http://schemas.microsoft.com/office/drawing/2014/main" id="{BD546C98-CC10-4BFB-AAA4-20DF3FC6EDAE}"/>
                </a:ext>
              </a:extLst>
            </p:cNvPr>
            <p:cNvPicPr>
              <a:picLocks noChangeAspect="1"/>
            </p:cNvPicPr>
            <p:nvPr userDrawn="1"/>
          </p:nvPicPr>
          <p:blipFill>
            <a:blip r:embed="rId5"/>
            <a:stretch>
              <a:fillRect/>
            </a:stretch>
          </p:blipFill>
          <p:spPr>
            <a:xfrm>
              <a:off x="8912788" y="5086047"/>
              <a:ext cx="1485903" cy="849088"/>
            </a:xfrm>
            <a:prstGeom prst="rect">
              <a:avLst/>
            </a:prstGeom>
            <a:ln w="3175">
              <a:solidFill>
                <a:schemeClr val="bg2"/>
              </a:solidFill>
            </a:ln>
          </p:spPr>
        </p:pic>
        <p:pic>
          <p:nvPicPr>
            <p:cNvPr id="13" name="Picture 12">
              <a:extLst>
                <a:ext uri="{FF2B5EF4-FFF2-40B4-BE49-F238E27FC236}">
                  <a16:creationId xmlns:a16="http://schemas.microsoft.com/office/drawing/2014/main" id="{56EC713E-D154-4146-B08A-6C3AF7DC1C40}"/>
                </a:ext>
              </a:extLst>
            </p:cNvPr>
            <p:cNvPicPr>
              <a:picLocks noChangeAspect="1"/>
            </p:cNvPicPr>
            <p:nvPr userDrawn="1"/>
          </p:nvPicPr>
          <p:blipFill>
            <a:blip r:embed="rId6"/>
            <a:stretch>
              <a:fillRect/>
            </a:stretch>
          </p:blipFill>
          <p:spPr>
            <a:xfrm>
              <a:off x="9007939" y="3740831"/>
              <a:ext cx="1485903" cy="849088"/>
            </a:xfrm>
            <a:prstGeom prst="rect">
              <a:avLst/>
            </a:prstGeom>
            <a:ln w="3175">
              <a:solidFill>
                <a:schemeClr val="bg2"/>
              </a:solidFill>
            </a:ln>
          </p:spPr>
        </p:pic>
        <p:pic>
          <p:nvPicPr>
            <p:cNvPr id="7" name="Picture 6">
              <a:extLst>
                <a:ext uri="{FF2B5EF4-FFF2-40B4-BE49-F238E27FC236}">
                  <a16:creationId xmlns:a16="http://schemas.microsoft.com/office/drawing/2014/main" id="{6A98A25A-6452-4D4F-99FE-0F97A5D5E4E4}"/>
                </a:ext>
              </a:extLst>
            </p:cNvPr>
            <p:cNvPicPr>
              <a:picLocks noChangeAspect="1"/>
            </p:cNvPicPr>
            <p:nvPr userDrawn="1"/>
          </p:nvPicPr>
          <p:blipFill>
            <a:blip r:embed="rId7"/>
            <a:stretch>
              <a:fillRect/>
            </a:stretch>
          </p:blipFill>
          <p:spPr>
            <a:xfrm>
              <a:off x="8518828" y="4076553"/>
              <a:ext cx="1485903" cy="849088"/>
            </a:xfrm>
            <a:prstGeom prst="rect">
              <a:avLst/>
            </a:prstGeom>
            <a:ln w="3175">
              <a:solidFill>
                <a:schemeClr val="bg2"/>
              </a:solidFill>
            </a:ln>
          </p:spPr>
        </p:pic>
        <p:pic>
          <p:nvPicPr>
            <p:cNvPr id="5" name="Picture 4">
              <a:extLst>
                <a:ext uri="{FF2B5EF4-FFF2-40B4-BE49-F238E27FC236}">
                  <a16:creationId xmlns:a16="http://schemas.microsoft.com/office/drawing/2014/main" id="{77B11209-5814-4DF2-9CF8-EF124CA840F2}"/>
                </a:ext>
              </a:extLst>
            </p:cNvPr>
            <p:cNvPicPr>
              <a:picLocks noChangeAspect="1"/>
            </p:cNvPicPr>
            <p:nvPr userDrawn="1"/>
          </p:nvPicPr>
          <p:blipFill>
            <a:blip r:embed="rId8"/>
            <a:stretch>
              <a:fillRect/>
            </a:stretch>
          </p:blipFill>
          <p:spPr>
            <a:xfrm>
              <a:off x="8423677" y="5419441"/>
              <a:ext cx="1485903" cy="835528"/>
            </a:xfrm>
            <a:prstGeom prst="rect">
              <a:avLst/>
            </a:prstGeom>
            <a:ln w="3175">
              <a:solidFill>
                <a:schemeClr val="bg2"/>
              </a:solidFill>
            </a:ln>
          </p:spPr>
        </p:pic>
        <p:pic>
          <p:nvPicPr>
            <p:cNvPr id="6" name="Picture 5">
              <a:extLst>
                <a:ext uri="{FF2B5EF4-FFF2-40B4-BE49-F238E27FC236}">
                  <a16:creationId xmlns:a16="http://schemas.microsoft.com/office/drawing/2014/main" id="{F4AD247A-E727-4512-9D78-2539CF0DB6F0}"/>
                </a:ext>
              </a:extLst>
            </p:cNvPr>
            <p:cNvPicPr>
              <a:picLocks noChangeAspect="1"/>
            </p:cNvPicPr>
            <p:nvPr userDrawn="1"/>
          </p:nvPicPr>
          <p:blipFill>
            <a:blip r:embed="rId9"/>
            <a:stretch>
              <a:fillRect/>
            </a:stretch>
          </p:blipFill>
          <p:spPr>
            <a:xfrm>
              <a:off x="8029717" y="4412274"/>
              <a:ext cx="1485903" cy="835528"/>
            </a:xfrm>
            <a:prstGeom prst="rect">
              <a:avLst/>
            </a:prstGeom>
            <a:ln w="3175">
              <a:solidFill>
                <a:schemeClr val="bg2"/>
              </a:solidFill>
            </a:ln>
          </p:spPr>
        </p:pic>
      </p:grpSp>
      <p:sp>
        <p:nvSpPr>
          <p:cNvPr id="17" name="Rectangle 16">
            <a:extLst>
              <a:ext uri="{FF2B5EF4-FFF2-40B4-BE49-F238E27FC236}">
                <a16:creationId xmlns:a16="http://schemas.microsoft.com/office/drawing/2014/main" id="{99911C52-8BD4-4F0D-866B-C996C90A70C0}"/>
              </a:ext>
            </a:extLst>
          </p:cNvPr>
          <p:cNvSpPr/>
          <p:nvPr userDrawn="1"/>
        </p:nvSpPr>
        <p:spPr>
          <a:xfrm>
            <a:off x="373167" y="1612907"/>
            <a:ext cx="11367728" cy="3608680"/>
          </a:xfrm>
          <a:prstGeom prst="rect">
            <a:avLst/>
          </a:prstGeom>
        </p:spPr>
        <p:txBody>
          <a:bodyPr wrap="square">
            <a:spAutoFit/>
          </a:bodyPr>
          <a:lstStyle/>
          <a:p>
            <a:pPr marL="0" marR="0" lvl="0" indent="0" algn="l" defTabSz="914400" rtl="0" eaLnBrk="1" fontAlgn="auto" latinLnBrk="0" hangingPunct="1">
              <a:lnSpc>
                <a:spcPct val="95000"/>
              </a:lnSpc>
              <a:spcBef>
                <a:spcPts val="120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prstClr val="black"/>
                </a:solidFill>
                <a:effectLst/>
                <a:uLnTx/>
                <a:uFillTx/>
                <a:latin typeface="+mn-lt"/>
                <a:ea typeface="+mn-ea"/>
                <a:cs typeface="+mn-cs"/>
              </a:rPr>
              <a:t>A few recommendations: </a:t>
            </a:r>
          </a:p>
          <a:p>
            <a:pPr marL="228600" marR="0" lvl="0" indent="-228600" algn="l" defTabSz="914400" rtl="0" eaLnBrk="1" fontAlgn="auto" latinLnBrk="0" hangingPunct="1">
              <a:lnSpc>
                <a:spcPct val="95000"/>
              </a:lnSpc>
              <a:spcBef>
                <a:spcPts val="1200"/>
              </a:spcBef>
              <a:spcAft>
                <a:spcPts val="0"/>
              </a:spcAft>
              <a:buClrTx/>
              <a:buSzPct val="115000"/>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mn-lt"/>
                <a:ea typeface="+mn-ea"/>
                <a:cs typeface="+mn-cs"/>
              </a:rPr>
              <a:t>Sample slides are included to help you get started. You can edit these sample slides or insert new slides, however it is recommended </a:t>
            </a:r>
            <a:br>
              <a:rPr kumimoji="0" lang="en-US" sz="1400" b="0" i="0" u="none" strike="noStrike" kern="1200" cap="none" spc="0" normalizeH="0" baseline="0" noProof="0">
                <a:ln>
                  <a:noFill/>
                </a:ln>
                <a:solidFill>
                  <a:prstClr val="black"/>
                </a:solidFill>
                <a:effectLst/>
                <a:uLnTx/>
                <a:uFillTx/>
                <a:latin typeface="+mn-lt"/>
                <a:ea typeface="+mn-ea"/>
                <a:cs typeface="+mn-cs"/>
              </a:rPr>
            </a:br>
            <a:r>
              <a:rPr kumimoji="0" lang="en-US" sz="1400" b="0" i="0" u="none" strike="noStrike" kern="1200" cap="none" spc="0" normalizeH="0" baseline="0" noProof="0">
                <a:ln>
                  <a:noFill/>
                </a:ln>
                <a:solidFill>
                  <a:prstClr val="black"/>
                </a:solidFill>
                <a:effectLst/>
                <a:uLnTx/>
                <a:uFillTx/>
                <a:latin typeface="+mn-lt"/>
                <a:ea typeface="+mn-ea"/>
                <a:cs typeface="+mn-cs"/>
              </a:rPr>
              <a:t>you maintain a consistent title and finishing slide.</a:t>
            </a:r>
            <a:endParaRPr kumimoji="0" lang="en-US" sz="1400" b="0" i="0" u="none" strike="noStrike" kern="1200" cap="none" spc="0" normalizeH="0" baseline="0" noProof="0">
              <a:ln>
                <a:noFill/>
              </a:ln>
              <a:solidFill>
                <a:schemeClr val="tx1"/>
              </a:solidFill>
              <a:effectLst/>
              <a:uLnTx/>
              <a:uFillTx/>
              <a:latin typeface="+mn-lt"/>
              <a:ea typeface="+mn-ea"/>
              <a:cs typeface="+mn-cs"/>
            </a:endParaRPr>
          </a:p>
          <a:p>
            <a:pPr marL="228600" marR="0" lvl="0" indent="-228600" algn="l" defTabSz="914400" rtl="0" eaLnBrk="1" fontAlgn="auto" latinLnBrk="0" hangingPunct="1">
              <a:lnSpc>
                <a:spcPct val="95000"/>
              </a:lnSpc>
              <a:spcBef>
                <a:spcPts val="1200"/>
              </a:spcBef>
              <a:spcAft>
                <a:spcPts val="0"/>
              </a:spcAft>
              <a:buClrTx/>
              <a:buSzPct val="115000"/>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mn-lt"/>
                <a:ea typeface="+mn-ea"/>
                <a:cs typeface="+mn-cs"/>
              </a:rPr>
              <a:t>Maintain the integrity of the key template features: Ensure consistency in locations and space around the logo, leverage the Manulife JH color palette and Arial font, and use the icons and images that have been provided for you.</a:t>
            </a:r>
            <a:endParaRPr kumimoji="0" lang="en-US" sz="1400" b="0" i="0" u="none" strike="noStrike" kern="1200" cap="none" spc="0" normalizeH="0" baseline="0" noProof="0">
              <a:ln>
                <a:noFill/>
              </a:ln>
              <a:solidFill>
                <a:schemeClr val="bg1"/>
              </a:solidFill>
              <a:effectLst/>
              <a:uLnTx/>
              <a:uFillTx/>
              <a:latin typeface="Arial" panose="02020503040401060103" pitchFamily="18" charset="0"/>
              <a:ea typeface="+mn-ea"/>
              <a:cs typeface="+mn-cs"/>
            </a:endParaRPr>
          </a:p>
          <a:p>
            <a:pPr marL="228600" marR="0" lvl="0" indent="-228600" algn="l" defTabSz="914400" rtl="0" eaLnBrk="1" fontAlgn="auto" latinLnBrk="0" hangingPunct="1">
              <a:lnSpc>
                <a:spcPct val="100000"/>
              </a:lnSpc>
              <a:spcBef>
                <a:spcPts val="1200"/>
              </a:spcBef>
              <a:spcAft>
                <a:spcPts val="0"/>
              </a:spcAft>
              <a:buClrTx/>
              <a:buSzPct val="100000"/>
              <a:buFont typeface="Arial" panose="020B0604020202020204" pitchFamily="34" charset="0"/>
              <a:buChar char="•"/>
              <a:tabLst/>
              <a:defRPr/>
            </a:pPr>
            <a:endParaRPr kumimoji="0" lang="en-US" sz="14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endParaRPr kumimoji="0" lang="en-US" sz="3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endParaRPr kumimoji="0" lang="en-US" sz="2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kumimoji="0" lang="en-US" sz="1400" b="1" i="0" u="none" strike="noStrike" kern="1200" cap="none" spc="0" normalizeH="0" baseline="0" noProof="0">
                <a:ln>
                  <a:noFill/>
                </a:ln>
                <a:solidFill>
                  <a:prstClr val="black"/>
                </a:solidFill>
                <a:effectLst/>
                <a:uLnTx/>
                <a:uFillTx/>
                <a:latin typeface="+mn-lt"/>
                <a:ea typeface="+mn-ea"/>
                <a:cs typeface="+mn-cs"/>
              </a:rPr>
              <a:t>If you have any questions or concerns, please email us at brand@manulife.com.</a:t>
            </a:r>
          </a:p>
          <a:p>
            <a:pPr marL="228600" marR="0" lvl="0" indent="-228600" algn="l" defTabSz="914400" rtl="0" eaLnBrk="1" fontAlgn="auto" latinLnBrk="0" hangingPunct="1">
              <a:lnSpc>
                <a:spcPct val="100000"/>
              </a:lnSpc>
              <a:spcBef>
                <a:spcPts val="1200"/>
              </a:spcBef>
              <a:spcAft>
                <a:spcPts val="0"/>
              </a:spcAft>
              <a:buClrTx/>
              <a:buSzPct val="100000"/>
              <a:buFont typeface="Arial" panose="020B0604020202020204" pitchFamily="34" charset="0"/>
              <a:buChar char="•"/>
              <a:tabLst/>
              <a:defRPr/>
            </a:pPr>
            <a:endParaRPr kumimoji="0" lang="en-US" sz="1400" b="0" i="0" u="none" strike="noStrike" kern="1200" cap="none" spc="0" normalizeH="0" baseline="0" noProof="0">
              <a:ln>
                <a:noFill/>
              </a:ln>
              <a:solidFill>
                <a:prstClr val="black"/>
              </a:solidFill>
              <a:effectLst/>
              <a:uLnTx/>
              <a:uFillTx/>
              <a:latin typeface="+mn-lt"/>
              <a:ea typeface="+mn-ea"/>
              <a:cs typeface="+mn-cs"/>
            </a:endParaRPr>
          </a:p>
        </p:txBody>
      </p:sp>
      <p:sp>
        <p:nvSpPr>
          <p:cNvPr id="15" name="Rectangle 14">
            <a:extLst>
              <a:ext uri="{FF2B5EF4-FFF2-40B4-BE49-F238E27FC236}">
                <a16:creationId xmlns:a16="http://schemas.microsoft.com/office/drawing/2014/main" id="{11E92F06-F4FB-4621-9169-B57FD0A41EED}"/>
              </a:ext>
            </a:extLst>
          </p:cNvPr>
          <p:cNvSpPr/>
          <p:nvPr userDrawn="1"/>
        </p:nvSpPr>
        <p:spPr>
          <a:xfrm>
            <a:off x="381712" y="950978"/>
            <a:ext cx="11340771" cy="461665"/>
          </a:xfrm>
          <a:prstGeom prst="rect">
            <a:avLst/>
          </a:prstGeom>
        </p:spPr>
        <p:txBody>
          <a:bodyPr wrap="square">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mn-lt"/>
                <a:ea typeface="+mj-ea"/>
                <a:cs typeface="+mj-cs"/>
              </a:rPr>
              <a:t>Getting Started – </a:t>
            </a:r>
            <a:r>
              <a:rPr kumimoji="0" lang="en-US" sz="2400" b="1" i="0" u="none" strike="noStrike" kern="1200" cap="none" spc="0" normalizeH="0" baseline="0" noProof="0">
                <a:ln>
                  <a:noFill/>
                </a:ln>
                <a:solidFill>
                  <a:prstClr val="black"/>
                </a:solidFill>
                <a:effectLst/>
                <a:uLnTx/>
                <a:uFillTx/>
                <a:latin typeface="+mn-lt"/>
                <a:ea typeface="+mn-ea"/>
                <a:cs typeface="+mn-cs"/>
              </a:rPr>
              <a:t>Official Manulife John Hancock Investments Template</a:t>
            </a:r>
            <a:endParaRPr lang="en-CA"/>
          </a:p>
        </p:txBody>
      </p:sp>
      <p:sp>
        <p:nvSpPr>
          <p:cNvPr id="9" name="Rectangle 8">
            <a:extLst>
              <a:ext uri="{FF2B5EF4-FFF2-40B4-BE49-F238E27FC236}">
                <a16:creationId xmlns:a16="http://schemas.microsoft.com/office/drawing/2014/main" id="{A153B09A-151F-464A-973F-FF30F816F5E8}"/>
              </a:ext>
            </a:extLst>
          </p:cNvPr>
          <p:cNvSpPr/>
          <p:nvPr userDrawn="1"/>
        </p:nvSpPr>
        <p:spPr>
          <a:xfrm>
            <a:off x="455613" y="362061"/>
            <a:ext cx="2636940" cy="246221"/>
          </a:xfrm>
          <a:prstGeom prst="rect">
            <a:avLst/>
          </a:prstGeom>
        </p:spPr>
        <p:txBody>
          <a:bodyPr wrap="none" lIns="0" rIns="0">
            <a:spAutoFit/>
          </a:bodyPr>
          <a:lstStyle/>
          <a:p>
            <a:r>
              <a:rPr lang="en-US" sz="1000">
                <a:latin typeface="+mn-lt"/>
              </a:rPr>
              <a:t>For use with Microsoft Office PowerPoint 365</a:t>
            </a:r>
            <a:endParaRPr lang="en-US" sz="1000">
              <a:solidFill>
                <a:schemeClr val="bg1"/>
              </a:solidFill>
              <a:latin typeface="+mn-lt"/>
            </a:endParaRPr>
          </a:p>
        </p:txBody>
      </p:sp>
      <p:sp>
        <p:nvSpPr>
          <p:cNvPr id="3" name="Slide Number Placeholder 5">
            <a:extLst>
              <a:ext uri="{FF2B5EF4-FFF2-40B4-BE49-F238E27FC236}">
                <a16:creationId xmlns:a16="http://schemas.microsoft.com/office/drawing/2014/main" id="{71080A16-5EE0-49DB-B03C-5E4CED780605}"/>
              </a:ext>
            </a:extLst>
          </p:cNvPr>
          <p:cNvSpPr>
            <a:spLocks noGrp="1"/>
          </p:cNvSpPr>
          <p:nvPr>
            <p:ph type="sldNum" sz="quarter" idx="4"/>
          </p:nvPr>
        </p:nvSpPr>
        <p:spPr>
          <a:xfrm>
            <a:off x="11457676" y="6337639"/>
            <a:ext cx="283219" cy="175694"/>
          </a:xfrm>
          <a:prstGeom prst="rect">
            <a:avLst/>
          </a:prstGeom>
        </p:spPr>
        <p:txBody>
          <a:bodyPr vert="horz" lIns="0" tIns="0" rIns="0" bIns="0" rtlCol="0" anchor="b">
            <a:noAutofit/>
          </a:bodyPr>
          <a:lstStyle>
            <a:lvl1pPr algn="r">
              <a:defRPr sz="800">
                <a:solidFill>
                  <a:schemeClr val="tx1"/>
                </a:solidFill>
              </a:defRPr>
            </a:lvl1pPr>
          </a:lstStyle>
          <a:p>
            <a:fld id="{BB333B34-C87C-402E-ABB0-13B7C9DEBBC4}" type="slidenum">
              <a:rPr lang="en-CA" smtClean="0"/>
              <a:pPr/>
              <a:t>‹#›</a:t>
            </a:fld>
            <a:endParaRPr lang="en-CA"/>
          </a:p>
        </p:txBody>
      </p:sp>
    </p:spTree>
    <p:extLst>
      <p:ext uri="{BB962C8B-B14F-4D97-AF65-F5344CB8AC3E}">
        <p14:creationId xmlns:p14="http://schemas.microsoft.com/office/powerpoint/2010/main" val="1408480624"/>
      </p:ext>
    </p:extLst>
  </p:cSld>
  <p:clrMapOvr>
    <a:masterClrMapping/>
  </p:clrMapOvr>
  <p:transition>
    <p:fade/>
  </p:transition>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Getting started 2">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192D582A-4CD1-4376-B36D-18E3825AA440}"/>
              </a:ext>
            </a:extLst>
          </p:cNvPr>
          <p:cNvPicPr>
            <a:picLocks noChangeAspect="1"/>
          </p:cNvPicPr>
          <p:nvPr userDrawn="1"/>
        </p:nvPicPr>
        <p:blipFill>
          <a:blip r:embed="rId2"/>
          <a:stretch>
            <a:fillRect/>
          </a:stretch>
        </p:blipFill>
        <p:spPr>
          <a:xfrm>
            <a:off x="455613" y="3559635"/>
            <a:ext cx="3163207" cy="1834826"/>
          </a:xfrm>
          <a:prstGeom prst="rect">
            <a:avLst/>
          </a:prstGeom>
          <a:ln w="3175">
            <a:solidFill>
              <a:schemeClr val="bg2">
                <a:lumMod val="60000"/>
                <a:lumOff val="40000"/>
              </a:schemeClr>
            </a:solidFill>
          </a:ln>
        </p:spPr>
      </p:pic>
      <p:pic>
        <p:nvPicPr>
          <p:cNvPr id="14" name="Picture 13">
            <a:extLst>
              <a:ext uri="{FF2B5EF4-FFF2-40B4-BE49-F238E27FC236}">
                <a16:creationId xmlns:a16="http://schemas.microsoft.com/office/drawing/2014/main" id="{8A6C8BC1-8AAC-44BA-B8B5-CBCD76194557}"/>
              </a:ext>
            </a:extLst>
          </p:cNvPr>
          <p:cNvPicPr>
            <a:picLocks noChangeAspect="1"/>
          </p:cNvPicPr>
          <p:nvPr userDrawn="1"/>
        </p:nvPicPr>
        <p:blipFill>
          <a:blip r:embed="rId3"/>
          <a:stretch>
            <a:fillRect/>
          </a:stretch>
        </p:blipFill>
        <p:spPr>
          <a:xfrm>
            <a:off x="6573913" y="3559635"/>
            <a:ext cx="3301120" cy="1834826"/>
          </a:xfrm>
          <a:prstGeom prst="rect">
            <a:avLst/>
          </a:prstGeom>
          <a:ln w="3175">
            <a:solidFill>
              <a:schemeClr val="bg2">
                <a:lumMod val="60000"/>
                <a:lumOff val="40000"/>
              </a:schemeClr>
            </a:solidFill>
          </a:ln>
        </p:spPr>
      </p:pic>
      <p:sp>
        <p:nvSpPr>
          <p:cNvPr id="17" name="Rectangle 16">
            <a:extLst>
              <a:ext uri="{FF2B5EF4-FFF2-40B4-BE49-F238E27FC236}">
                <a16:creationId xmlns:a16="http://schemas.microsoft.com/office/drawing/2014/main" id="{99911C52-8BD4-4F0D-866B-C996C90A70C0}"/>
              </a:ext>
            </a:extLst>
          </p:cNvPr>
          <p:cNvSpPr/>
          <p:nvPr userDrawn="1"/>
        </p:nvSpPr>
        <p:spPr>
          <a:xfrm>
            <a:off x="373167" y="1622705"/>
            <a:ext cx="5369604" cy="1372683"/>
          </a:xfrm>
          <a:prstGeom prst="rect">
            <a:avLst/>
          </a:prstGeom>
        </p:spPr>
        <p:txBody>
          <a:bodyPr wrap="square">
            <a:spAutoFit/>
          </a:bodyPr>
          <a:lstStyle/>
          <a:p>
            <a:pPr marL="0" indent="0">
              <a:lnSpc>
                <a:spcPct val="95000"/>
              </a:lnSpc>
              <a:spcBef>
                <a:spcPts val="1200"/>
              </a:spcBef>
              <a:buNone/>
            </a:pPr>
            <a:r>
              <a:rPr lang="en-US" sz="1400" b="1"/>
              <a:t>To insert a new slide</a:t>
            </a:r>
          </a:p>
          <a:p>
            <a:pPr marL="228600" marR="0" lvl="0" indent="-228600" algn="l" defTabSz="914400" rtl="0" eaLnBrk="1" fontAlgn="auto" latinLnBrk="0" hangingPunct="1">
              <a:lnSpc>
                <a:spcPct val="95000"/>
              </a:lnSpc>
              <a:spcBef>
                <a:spcPts val="1200"/>
              </a:spcBef>
              <a:spcAft>
                <a:spcPts val="0"/>
              </a:spcAft>
              <a:buClrTx/>
              <a:buSzPct val="115000"/>
              <a:buFont typeface="Arial" panose="020B0604020202020204" pitchFamily="34" charset="0"/>
              <a:buChar char="•"/>
              <a:tabLst/>
              <a:defRPr/>
            </a:pPr>
            <a:r>
              <a:rPr kumimoji="0" lang="en-US" sz="1400" b="0" i="0" u="none" strike="noStrike" kern="1200" cap="none" spc="0" normalizeH="0" baseline="0">
                <a:ln>
                  <a:noFill/>
                </a:ln>
                <a:solidFill>
                  <a:prstClr val="black"/>
                </a:solidFill>
                <a:effectLst/>
                <a:uLnTx/>
                <a:uFillTx/>
                <a:latin typeface="+mn-lt"/>
                <a:ea typeface="+mn-ea"/>
                <a:cs typeface="+mn-cs"/>
              </a:rPr>
              <a:t>Click the bottom of the New Slide button on the Home tab.</a:t>
            </a:r>
          </a:p>
          <a:p>
            <a:pPr marL="228600" marR="0" lvl="0" indent="-228600" algn="l" defTabSz="914400" rtl="0" eaLnBrk="1" fontAlgn="auto" latinLnBrk="0" hangingPunct="1">
              <a:lnSpc>
                <a:spcPct val="95000"/>
              </a:lnSpc>
              <a:spcBef>
                <a:spcPts val="1200"/>
              </a:spcBef>
              <a:spcAft>
                <a:spcPts val="0"/>
              </a:spcAft>
              <a:buClrTx/>
              <a:buSzPct val="115000"/>
              <a:buFont typeface="Arial" panose="020B0604020202020204" pitchFamily="34" charset="0"/>
              <a:buChar char="•"/>
              <a:tabLst/>
              <a:defRPr/>
            </a:pPr>
            <a:r>
              <a:rPr kumimoji="0" lang="en-US" sz="1400" b="0" i="0" u="none" strike="noStrike" kern="1200" cap="none" spc="0" normalizeH="0" baseline="0">
                <a:ln>
                  <a:noFill/>
                </a:ln>
                <a:solidFill>
                  <a:prstClr val="black"/>
                </a:solidFill>
                <a:effectLst/>
                <a:uLnTx/>
                <a:uFillTx/>
                <a:latin typeface="+mn-lt"/>
                <a:ea typeface="+mn-ea"/>
                <a:cs typeface="+mn-cs"/>
              </a:rPr>
              <a:t>Choose a layout from the gallery.</a:t>
            </a:r>
          </a:p>
          <a:p>
            <a:pPr marL="228600" marR="0" lvl="0" indent="-228600" algn="l" defTabSz="914400" rtl="0" eaLnBrk="1" fontAlgn="auto" latinLnBrk="0" hangingPunct="1">
              <a:lnSpc>
                <a:spcPct val="95000"/>
              </a:lnSpc>
              <a:spcBef>
                <a:spcPts val="1200"/>
              </a:spcBef>
              <a:spcAft>
                <a:spcPts val="0"/>
              </a:spcAft>
              <a:buClrTx/>
              <a:buSzPct val="115000"/>
              <a:buFont typeface="Arial" panose="020B0604020202020204" pitchFamily="34" charset="0"/>
              <a:buChar char="•"/>
              <a:tabLst/>
              <a:defRPr/>
            </a:pPr>
            <a:r>
              <a:rPr kumimoji="0" lang="en-US" sz="1400" b="0" i="0" u="none" strike="noStrike" kern="1200" cap="none" spc="0" normalizeH="0" baseline="0">
                <a:ln>
                  <a:noFill/>
                </a:ln>
                <a:solidFill>
                  <a:prstClr val="black"/>
                </a:solidFill>
                <a:effectLst/>
                <a:uLnTx/>
                <a:uFillTx/>
                <a:latin typeface="+mn-lt"/>
                <a:ea typeface="+mn-ea"/>
                <a:cs typeface="+mn-cs"/>
              </a:rPr>
              <a:t>Add content using </a:t>
            </a:r>
            <a:r>
              <a:rPr lang="en-US" sz="1400"/>
              <a:t>the default boxes provided.</a:t>
            </a:r>
          </a:p>
        </p:txBody>
      </p:sp>
      <p:sp>
        <p:nvSpPr>
          <p:cNvPr id="15" name="Rectangle 14">
            <a:extLst>
              <a:ext uri="{FF2B5EF4-FFF2-40B4-BE49-F238E27FC236}">
                <a16:creationId xmlns:a16="http://schemas.microsoft.com/office/drawing/2014/main" id="{11E92F06-F4FB-4621-9169-B57FD0A41EED}"/>
              </a:ext>
            </a:extLst>
          </p:cNvPr>
          <p:cNvSpPr/>
          <p:nvPr userDrawn="1"/>
        </p:nvSpPr>
        <p:spPr>
          <a:xfrm>
            <a:off x="381712" y="950978"/>
            <a:ext cx="5241421" cy="461665"/>
          </a:xfrm>
          <a:prstGeom prst="rect">
            <a:avLst/>
          </a:prstGeom>
        </p:spPr>
        <p:txBody>
          <a:bodyPr wrap="square">
            <a:spAutoFit/>
          </a:bodyPr>
          <a:lstStyle/>
          <a:p>
            <a:r>
              <a:rPr kumimoji="0" lang="en-US" sz="2400" b="1" i="0" u="none" strike="noStrike" kern="1200" cap="none" spc="0" normalizeH="0" baseline="0" noProof="0">
                <a:ln>
                  <a:noFill/>
                </a:ln>
                <a:solidFill>
                  <a:prstClr val="black"/>
                </a:solidFill>
                <a:effectLst/>
                <a:uLnTx/>
                <a:uFillTx/>
                <a:latin typeface="+mn-lt"/>
                <a:ea typeface="+mj-ea"/>
                <a:cs typeface="+mj-cs"/>
              </a:rPr>
              <a:t>To Insert or Change a Slide</a:t>
            </a:r>
            <a:endParaRPr lang="en-CA"/>
          </a:p>
        </p:txBody>
      </p:sp>
      <p:sp>
        <p:nvSpPr>
          <p:cNvPr id="16" name="Rectangle 15">
            <a:extLst>
              <a:ext uri="{FF2B5EF4-FFF2-40B4-BE49-F238E27FC236}">
                <a16:creationId xmlns:a16="http://schemas.microsoft.com/office/drawing/2014/main" id="{F1C17CB5-F2BE-4A24-9128-54B915A02C7D}"/>
              </a:ext>
            </a:extLst>
          </p:cNvPr>
          <p:cNvSpPr/>
          <p:nvPr userDrawn="1"/>
        </p:nvSpPr>
        <p:spPr>
          <a:xfrm>
            <a:off x="455613" y="362061"/>
            <a:ext cx="2636940" cy="246221"/>
          </a:xfrm>
          <a:prstGeom prst="rect">
            <a:avLst/>
          </a:prstGeom>
        </p:spPr>
        <p:txBody>
          <a:bodyPr wrap="none" lIns="0" rIns="0">
            <a:spAutoFit/>
          </a:bodyPr>
          <a:lstStyle/>
          <a:p>
            <a:r>
              <a:rPr lang="en-US" sz="1000">
                <a:latin typeface="+mn-lt"/>
              </a:rPr>
              <a:t>For use with Microsoft Office PowerPoint 365</a:t>
            </a:r>
            <a:endParaRPr lang="en-US" sz="1000">
              <a:solidFill>
                <a:schemeClr val="bg1"/>
              </a:solidFill>
              <a:latin typeface="+mn-lt"/>
            </a:endParaRPr>
          </a:p>
        </p:txBody>
      </p:sp>
      <p:sp>
        <p:nvSpPr>
          <p:cNvPr id="19" name="Rectangle 18">
            <a:extLst>
              <a:ext uri="{FF2B5EF4-FFF2-40B4-BE49-F238E27FC236}">
                <a16:creationId xmlns:a16="http://schemas.microsoft.com/office/drawing/2014/main" id="{F013F073-27F8-44C6-86F2-1BFB52DCC02D}"/>
              </a:ext>
            </a:extLst>
          </p:cNvPr>
          <p:cNvSpPr/>
          <p:nvPr userDrawn="1"/>
        </p:nvSpPr>
        <p:spPr>
          <a:xfrm>
            <a:off x="6471692" y="1622705"/>
            <a:ext cx="5261520" cy="1731243"/>
          </a:xfrm>
          <a:prstGeom prst="rect">
            <a:avLst/>
          </a:prstGeom>
        </p:spPr>
        <p:txBody>
          <a:bodyPr wrap="square">
            <a:spAutoFit/>
          </a:bodyPr>
          <a:lstStyle/>
          <a:p>
            <a:pPr marL="0" indent="0">
              <a:lnSpc>
                <a:spcPct val="95000"/>
              </a:lnSpc>
              <a:spcBef>
                <a:spcPts val="1200"/>
              </a:spcBef>
              <a:buNone/>
            </a:pPr>
            <a:r>
              <a:rPr lang="en-US" sz="1400" b="1"/>
              <a:t>To change the layout of an existing slide </a:t>
            </a:r>
          </a:p>
          <a:p>
            <a:pPr marL="228600" marR="0" lvl="0" indent="-228600" algn="l" defTabSz="914400" rtl="0" eaLnBrk="1" fontAlgn="auto" latinLnBrk="0" hangingPunct="1">
              <a:lnSpc>
                <a:spcPct val="95000"/>
              </a:lnSpc>
              <a:spcBef>
                <a:spcPts val="1200"/>
              </a:spcBef>
              <a:spcAft>
                <a:spcPts val="0"/>
              </a:spcAft>
              <a:buClrTx/>
              <a:buSzPct val="115000"/>
              <a:buFont typeface="Arial" panose="020B0604020202020204" pitchFamily="34" charset="0"/>
              <a:buChar char="•"/>
              <a:tabLst/>
              <a:defRPr/>
            </a:pPr>
            <a:r>
              <a:rPr lang="en-US" sz="1400"/>
              <a:t>Go </a:t>
            </a:r>
            <a:r>
              <a:rPr kumimoji="0" lang="en-US" sz="1400" b="0" i="0" u="none" strike="noStrike" kern="1200" cap="none" spc="0" normalizeH="0" baseline="0">
                <a:ln>
                  <a:noFill/>
                </a:ln>
                <a:solidFill>
                  <a:prstClr val="black"/>
                </a:solidFill>
                <a:effectLst/>
                <a:uLnTx/>
                <a:uFillTx/>
                <a:latin typeface="+mn-lt"/>
                <a:ea typeface="+mn-ea"/>
                <a:cs typeface="+mn-cs"/>
              </a:rPr>
              <a:t>to the slide you want to change.</a:t>
            </a:r>
          </a:p>
          <a:p>
            <a:pPr marL="228600" marR="0" lvl="0" indent="-228600" algn="l" defTabSz="914400" rtl="0" eaLnBrk="1" fontAlgn="auto" latinLnBrk="0" hangingPunct="1">
              <a:lnSpc>
                <a:spcPct val="95000"/>
              </a:lnSpc>
              <a:spcBef>
                <a:spcPts val="1200"/>
              </a:spcBef>
              <a:spcAft>
                <a:spcPts val="0"/>
              </a:spcAft>
              <a:buClrTx/>
              <a:buSzPct val="115000"/>
              <a:buFont typeface="Arial" panose="020B0604020202020204" pitchFamily="34" charset="0"/>
              <a:buChar char="•"/>
              <a:tabLst/>
              <a:defRPr/>
            </a:pPr>
            <a:r>
              <a:rPr kumimoji="0" lang="en-US" sz="1400" b="0" i="0" u="none" strike="noStrike" kern="1200" cap="none" spc="0" normalizeH="0" baseline="0">
                <a:ln>
                  <a:noFill/>
                </a:ln>
                <a:solidFill>
                  <a:prstClr val="black"/>
                </a:solidFill>
                <a:effectLst/>
                <a:uLnTx/>
                <a:uFillTx/>
                <a:latin typeface="+mn-lt"/>
                <a:ea typeface="+mn-ea"/>
                <a:cs typeface="+mn-cs"/>
              </a:rPr>
              <a:t>Select Layout on the Home tab.</a:t>
            </a:r>
          </a:p>
          <a:p>
            <a:pPr marL="228600" marR="0" lvl="0" indent="-228600" algn="l" defTabSz="914400" rtl="0" eaLnBrk="1" fontAlgn="auto" latinLnBrk="0" hangingPunct="1">
              <a:lnSpc>
                <a:spcPct val="95000"/>
              </a:lnSpc>
              <a:spcBef>
                <a:spcPts val="1200"/>
              </a:spcBef>
              <a:spcAft>
                <a:spcPts val="0"/>
              </a:spcAft>
              <a:buClrTx/>
              <a:buSzPct val="115000"/>
              <a:buFont typeface="Arial" panose="020B0604020202020204" pitchFamily="34" charset="0"/>
              <a:buChar char="•"/>
              <a:tabLst/>
              <a:defRPr/>
            </a:pPr>
            <a:r>
              <a:rPr kumimoji="0" lang="en-US" sz="1400" b="0" i="0" u="none" strike="noStrike" kern="1200" cap="none" spc="0" normalizeH="0" baseline="0">
                <a:ln>
                  <a:noFill/>
                </a:ln>
                <a:solidFill>
                  <a:prstClr val="black"/>
                </a:solidFill>
                <a:effectLst/>
                <a:uLnTx/>
                <a:uFillTx/>
                <a:latin typeface="+mn-lt"/>
                <a:ea typeface="+mn-ea"/>
                <a:cs typeface="+mn-cs"/>
              </a:rPr>
              <a:t>Choose a new layout from the gallery.</a:t>
            </a:r>
          </a:p>
          <a:p>
            <a:pPr marL="228600" marR="0" lvl="0" indent="-228600" algn="l" defTabSz="914400" rtl="0" eaLnBrk="1" fontAlgn="auto" latinLnBrk="0" hangingPunct="1">
              <a:lnSpc>
                <a:spcPct val="95000"/>
              </a:lnSpc>
              <a:spcBef>
                <a:spcPts val="1200"/>
              </a:spcBef>
              <a:spcAft>
                <a:spcPts val="0"/>
              </a:spcAft>
              <a:buClrTx/>
              <a:buSzPct val="115000"/>
              <a:buFont typeface="Arial" panose="020B0604020202020204" pitchFamily="34" charset="0"/>
              <a:buChar char="•"/>
              <a:tabLst/>
              <a:defRPr/>
            </a:pPr>
            <a:r>
              <a:rPr kumimoji="0" lang="en-US" sz="1400" b="0" i="0" u="none" strike="noStrike" kern="1200" cap="none" spc="0" normalizeH="0" baseline="0">
                <a:ln>
                  <a:noFill/>
                </a:ln>
                <a:solidFill>
                  <a:prstClr val="black"/>
                </a:solidFill>
                <a:effectLst/>
                <a:uLnTx/>
                <a:uFillTx/>
                <a:latin typeface="+mn-lt"/>
                <a:ea typeface="+mn-ea"/>
                <a:cs typeface="+mn-cs"/>
              </a:rPr>
              <a:t>Add content </a:t>
            </a:r>
            <a:r>
              <a:rPr lang="en-US" sz="1400"/>
              <a:t>using the default boxes provided.</a:t>
            </a:r>
          </a:p>
        </p:txBody>
      </p:sp>
      <p:cxnSp>
        <p:nvCxnSpPr>
          <p:cNvPr id="13" name="Straight Connector 12">
            <a:extLst>
              <a:ext uri="{FF2B5EF4-FFF2-40B4-BE49-F238E27FC236}">
                <a16:creationId xmlns:a16="http://schemas.microsoft.com/office/drawing/2014/main" id="{D881C36F-DB11-4377-82A5-7916E869C5A2}"/>
              </a:ext>
            </a:extLst>
          </p:cNvPr>
          <p:cNvCxnSpPr>
            <a:cxnSpLocks/>
          </p:cNvCxnSpPr>
          <p:nvPr userDrawn="1"/>
        </p:nvCxnSpPr>
        <p:spPr>
          <a:xfrm>
            <a:off x="6094412" y="1655840"/>
            <a:ext cx="0" cy="3892832"/>
          </a:xfrm>
          <a:prstGeom prst="line">
            <a:avLst/>
          </a:prstGeom>
          <a:noFill/>
          <a:ln w="12700" cap="flat">
            <a:solidFill>
              <a:schemeClr val="tx1"/>
            </a:solidFill>
            <a:prstDash val="solid"/>
            <a:miter lim="400000"/>
          </a:ln>
          <a:effectLst/>
          <a:sp3d/>
        </p:spPr>
        <p:style>
          <a:lnRef idx="0">
            <a:scrgbClr r="0" g="0" b="0"/>
          </a:lnRef>
          <a:fillRef idx="0">
            <a:scrgbClr r="0" g="0" b="0"/>
          </a:fillRef>
          <a:effectRef idx="0">
            <a:scrgbClr r="0" g="0" b="0"/>
          </a:effectRef>
          <a:fontRef idx="none"/>
        </p:style>
      </p:cxnSp>
      <p:sp>
        <p:nvSpPr>
          <p:cNvPr id="3" name="Slide Number Placeholder 5">
            <a:extLst>
              <a:ext uri="{FF2B5EF4-FFF2-40B4-BE49-F238E27FC236}">
                <a16:creationId xmlns:a16="http://schemas.microsoft.com/office/drawing/2014/main" id="{067E4032-6791-5BEE-2E80-3B1A4D1FE89C}"/>
              </a:ext>
            </a:extLst>
          </p:cNvPr>
          <p:cNvSpPr>
            <a:spLocks noGrp="1"/>
          </p:cNvSpPr>
          <p:nvPr>
            <p:ph type="sldNum" sz="quarter" idx="4"/>
          </p:nvPr>
        </p:nvSpPr>
        <p:spPr>
          <a:xfrm>
            <a:off x="11457676" y="6337639"/>
            <a:ext cx="283219" cy="175694"/>
          </a:xfrm>
          <a:prstGeom prst="rect">
            <a:avLst/>
          </a:prstGeom>
        </p:spPr>
        <p:txBody>
          <a:bodyPr vert="horz" lIns="0" tIns="0" rIns="0" bIns="0" rtlCol="0" anchor="b">
            <a:noAutofit/>
          </a:bodyPr>
          <a:lstStyle>
            <a:lvl1pPr algn="r">
              <a:defRPr sz="800">
                <a:solidFill>
                  <a:schemeClr val="tx1"/>
                </a:solidFill>
              </a:defRPr>
            </a:lvl1pPr>
          </a:lstStyle>
          <a:p>
            <a:fld id="{BB333B34-C87C-402E-ABB0-13B7C9DEBBC4}" type="slidenum">
              <a:rPr lang="en-CA" smtClean="0"/>
              <a:pPr/>
              <a:t>‹#›</a:t>
            </a:fld>
            <a:endParaRPr lang="en-CA"/>
          </a:p>
        </p:txBody>
      </p:sp>
    </p:spTree>
    <p:extLst>
      <p:ext uri="{BB962C8B-B14F-4D97-AF65-F5344CB8AC3E}">
        <p14:creationId xmlns:p14="http://schemas.microsoft.com/office/powerpoint/2010/main" val="3643749886"/>
      </p:ext>
    </p:extLst>
  </p:cSld>
  <p:clrMapOvr>
    <a:masterClrMapping/>
  </p:clrMapOvr>
  <p:transition>
    <p:fade/>
  </p:transition>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Getting started 3">
    <p:spTree>
      <p:nvGrpSpPr>
        <p:cNvPr id="1" name=""/>
        <p:cNvGrpSpPr/>
        <p:nvPr/>
      </p:nvGrpSpPr>
      <p:grpSpPr>
        <a:xfrm>
          <a:off x="0" y="0"/>
          <a:ext cx="0" cy="0"/>
          <a:chOff x="0" y="0"/>
          <a:chExt cx="0" cy="0"/>
        </a:xfrm>
      </p:grpSpPr>
      <p:graphicFrame>
        <p:nvGraphicFramePr>
          <p:cNvPr id="24" name="Table 23">
            <a:extLst>
              <a:ext uri="{FF2B5EF4-FFF2-40B4-BE49-F238E27FC236}">
                <a16:creationId xmlns:a16="http://schemas.microsoft.com/office/drawing/2014/main" id="{00C1F430-FF2A-4D43-A079-6138771B606C}"/>
              </a:ext>
            </a:extLst>
          </p:cNvPr>
          <p:cNvGraphicFramePr>
            <a:graphicFrameLocks noGrp="1"/>
          </p:cNvGraphicFramePr>
          <p:nvPr userDrawn="1">
            <p:extLst>
              <p:ext uri="{D42A27DB-BD31-4B8C-83A1-F6EECF244321}">
                <p14:modId xmlns:p14="http://schemas.microsoft.com/office/powerpoint/2010/main" val="2943394832"/>
              </p:ext>
            </p:extLst>
          </p:nvPr>
        </p:nvGraphicFramePr>
        <p:xfrm>
          <a:off x="455613" y="1597096"/>
          <a:ext cx="5175575" cy="3691737"/>
        </p:xfrm>
        <a:graphic>
          <a:graphicData uri="http://schemas.openxmlformats.org/drawingml/2006/table">
            <a:tbl>
              <a:tblPr firstRow="1" bandRow="1">
                <a:tableStyleId>{5940675A-B579-460E-94D1-54222C63F5DA}</a:tableStyleId>
              </a:tblPr>
              <a:tblGrid>
                <a:gridCol w="1035115">
                  <a:extLst>
                    <a:ext uri="{9D8B030D-6E8A-4147-A177-3AD203B41FA5}">
                      <a16:colId xmlns:a16="http://schemas.microsoft.com/office/drawing/2014/main" val="1797523732"/>
                    </a:ext>
                  </a:extLst>
                </a:gridCol>
                <a:gridCol w="1035115">
                  <a:extLst>
                    <a:ext uri="{9D8B030D-6E8A-4147-A177-3AD203B41FA5}">
                      <a16:colId xmlns:a16="http://schemas.microsoft.com/office/drawing/2014/main" val="2173720451"/>
                    </a:ext>
                  </a:extLst>
                </a:gridCol>
                <a:gridCol w="1035115">
                  <a:extLst>
                    <a:ext uri="{9D8B030D-6E8A-4147-A177-3AD203B41FA5}">
                      <a16:colId xmlns:a16="http://schemas.microsoft.com/office/drawing/2014/main" val="1029007346"/>
                    </a:ext>
                  </a:extLst>
                </a:gridCol>
                <a:gridCol w="1035115">
                  <a:extLst>
                    <a:ext uri="{9D8B030D-6E8A-4147-A177-3AD203B41FA5}">
                      <a16:colId xmlns:a16="http://schemas.microsoft.com/office/drawing/2014/main" val="713328310"/>
                    </a:ext>
                  </a:extLst>
                </a:gridCol>
                <a:gridCol w="1035115">
                  <a:extLst>
                    <a:ext uri="{9D8B030D-6E8A-4147-A177-3AD203B41FA5}">
                      <a16:colId xmlns:a16="http://schemas.microsoft.com/office/drawing/2014/main" val="2205100299"/>
                    </a:ext>
                  </a:extLst>
                </a:gridCol>
              </a:tblGrid>
              <a:tr h="239964">
                <a:tc gridSpan="5">
                  <a:txBody>
                    <a:bodyPr/>
                    <a:lstStyle/>
                    <a:p>
                      <a:pPr>
                        <a:lnSpc>
                          <a:spcPct val="130000"/>
                        </a:lnSpc>
                      </a:pPr>
                      <a:r>
                        <a:rPr lang="en-US" sz="1100" b="1"/>
                        <a:t>Primary colors – RGB values</a:t>
                      </a:r>
                      <a:endParaRPr lang="en-CA" sz="1100" b="1"/>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extLst>
                  <a:ext uri="{0D108BD9-81ED-4DB2-BD59-A6C34878D82A}">
                    <a16:rowId xmlns:a16="http://schemas.microsoft.com/office/drawing/2014/main" val="1536449648"/>
                  </a:ext>
                </a:extLst>
              </a:tr>
              <a:tr h="431934">
                <a:tc>
                  <a:txBody>
                    <a:bodyPr/>
                    <a:lstStyle/>
                    <a:p>
                      <a:pPr>
                        <a:lnSpc>
                          <a:spcPct val="130000"/>
                        </a:lnSpc>
                      </a:pPr>
                      <a:r>
                        <a:rPr lang="en-US" sz="1000" b="1">
                          <a:solidFill>
                            <a:schemeClr val="bg1"/>
                          </a:solidFill>
                        </a:rPr>
                        <a:t>Green</a:t>
                      </a:r>
                    </a:p>
                    <a:p>
                      <a:pPr>
                        <a:lnSpc>
                          <a:spcPct val="130000"/>
                        </a:lnSpc>
                      </a:pPr>
                      <a:r>
                        <a:rPr lang="en-US" sz="1000">
                          <a:solidFill>
                            <a:schemeClr val="bg1"/>
                          </a:solidFill>
                        </a:rPr>
                        <a:t>0  167  88</a:t>
                      </a:r>
                      <a:endParaRPr lang="en-CA" sz="1000">
                        <a:solidFill>
                          <a:schemeClr val="bg1"/>
                        </a:solidFill>
                      </a:endParaRPr>
                    </a:p>
                  </a:txBody>
                  <a:tcPr marR="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tc>
                  <a:txBody>
                    <a:bodyPr/>
                    <a:lstStyle/>
                    <a:p>
                      <a:pPr>
                        <a:lnSpc>
                          <a:spcPct val="130000"/>
                        </a:lnSpc>
                      </a:pPr>
                      <a:r>
                        <a:rPr lang="en-US" sz="1000" b="1">
                          <a:solidFill>
                            <a:schemeClr val="bg1"/>
                          </a:solidFill>
                        </a:rPr>
                        <a:t>Blue</a:t>
                      </a:r>
                    </a:p>
                    <a:p>
                      <a:pPr>
                        <a:lnSpc>
                          <a:spcPct val="130000"/>
                        </a:lnSpc>
                      </a:pPr>
                      <a:r>
                        <a:rPr lang="en-US" sz="1000">
                          <a:solidFill>
                            <a:schemeClr val="bg1"/>
                          </a:solidFill>
                        </a:rPr>
                        <a:t>0  0  193</a:t>
                      </a:r>
                      <a:endParaRPr lang="en-CA" sz="1000">
                        <a:solidFill>
                          <a:schemeClr val="bg1"/>
                        </a:solidFill>
                      </a:endParaRPr>
                    </a:p>
                  </a:txBody>
                  <a:tcPr marR="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solidFill>
                  </a:tcPr>
                </a:tc>
                <a:tc>
                  <a:txBody>
                    <a:bodyPr/>
                    <a:lstStyle/>
                    <a:p>
                      <a:pPr>
                        <a:lnSpc>
                          <a:spcPct val="130000"/>
                        </a:lnSpc>
                      </a:pPr>
                      <a:endParaRPr lang="en-CA" sz="1000"/>
                    </a:p>
                  </a:txBody>
                  <a:tcPr marR="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30000"/>
                        </a:lnSpc>
                      </a:pPr>
                      <a:endParaRPr lang="en-CA" sz="1000"/>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30000"/>
                        </a:lnSpc>
                      </a:pPr>
                      <a:endParaRPr lang="en-CA" sz="1000"/>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05217441"/>
                  </a:ext>
                </a:extLst>
              </a:tr>
              <a:tr h="431934">
                <a:tc>
                  <a:txBody>
                    <a:bodyPr/>
                    <a:lstStyle/>
                    <a:p>
                      <a:pPr>
                        <a:lnSpc>
                          <a:spcPct val="130000"/>
                        </a:lnSpc>
                      </a:pPr>
                      <a:r>
                        <a:rPr lang="en-US" sz="1000">
                          <a:solidFill>
                            <a:schemeClr val="bg1"/>
                          </a:solidFill>
                        </a:rPr>
                        <a:t>Dark 2</a:t>
                      </a:r>
                    </a:p>
                    <a:p>
                      <a:pPr>
                        <a:lnSpc>
                          <a:spcPct val="130000"/>
                        </a:lnSpc>
                      </a:pPr>
                      <a:r>
                        <a:rPr lang="en-US" sz="1000">
                          <a:solidFill>
                            <a:schemeClr val="bg1"/>
                          </a:solidFill>
                        </a:rPr>
                        <a:t>4  97  56</a:t>
                      </a:r>
                      <a:endParaRPr lang="en-CA" sz="1000">
                        <a:solidFill>
                          <a:schemeClr val="bg1"/>
                        </a:solidFill>
                      </a:endParaRPr>
                    </a:p>
                  </a:txBody>
                  <a:tcPr marR="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46138"/>
                    </a:solidFill>
                  </a:tcPr>
                </a:tc>
                <a:tc>
                  <a:txBody>
                    <a:bodyPr/>
                    <a:lstStyle/>
                    <a:p>
                      <a:pPr>
                        <a:lnSpc>
                          <a:spcPct val="130000"/>
                        </a:lnSpc>
                      </a:pPr>
                      <a:r>
                        <a:rPr lang="en-US" sz="1000">
                          <a:solidFill>
                            <a:schemeClr val="bg1"/>
                          </a:solidFill>
                        </a:rPr>
                        <a:t>Dark 2 </a:t>
                      </a:r>
                    </a:p>
                    <a:p>
                      <a:pPr>
                        <a:lnSpc>
                          <a:spcPct val="130000"/>
                        </a:lnSpc>
                      </a:pPr>
                      <a:r>
                        <a:rPr lang="en-US" sz="1000">
                          <a:solidFill>
                            <a:schemeClr val="bg1"/>
                          </a:solidFill>
                        </a:rPr>
                        <a:t>0  0  130</a:t>
                      </a:r>
                      <a:endParaRPr lang="en-CA" sz="1000">
                        <a:solidFill>
                          <a:schemeClr val="bg1"/>
                        </a:solidFill>
                      </a:endParaRPr>
                    </a:p>
                  </a:txBody>
                  <a:tcPr marR="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82"/>
                    </a:solidFill>
                  </a:tcPr>
                </a:tc>
                <a:tc>
                  <a:txBody>
                    <a:bodyPr/>
                    <a:lstStyle/>
                    <a:p>
                      <a:pPr>
                        <a:lnSpc>
                          <a:spcPct val="130000"/>
                        </a:lnSpc>
                      </a:pPr>
                      <a:endParaRPr lang="en-CA" sz="1000"/>
                    </a:p>
                  </a:txBody>
                  <a:tcPr marR="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30000"/>
                        </a:lnSpc>
                      </a:pPr>
                      <a:endParaRPr lang="en-CA" sz="1000"/>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30000"/>
                        </a:lnSpc>
                      </a:pPr>
                      <a:endParaRPr lang="en-CA" sz="1000"/>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58347594"/>
                  </a:ext>
                </a:extLst>
              </a:tr>
              <a:tr h="431934">
                <a:tc>
                  <a:txBody>
                    <a:bodyPr/>
                    <a:lstStyle/>
                    <a:p>
                      <a:pPr>
                        <a:lnSpc>
                          <a:spcPct val="130000"/>
                        </a:lnSpc>
                      </a:pPr>
                      <a:r>
                        <a:rPr lang="en-US" sz="1000">
                          <a:solidFill>
                            <a:schemeClr val="tx1"/>
                          </a:solidFill>
                        </a:rPr>
                        <a:t>Light 3 </a:t>
                      </a:r>
                    </a:p>
                    <a:p>
                      <a:pPr>
                        <a:lnSpc>
                          <a:spcPct val="130000"/>
                        </a:lnSpc>
                      </a:pPr>
                      <a:r>
                        <a:rPr lang="en-US" sz="1000">
                          <a:solidFill>
                            <a:schemeClr val="tx1"/>
                          </a:solidFill>
                        </a:rPr>
                        <a:t>172  229  196</a:t>
                      </a:r>
                      <a:endParaRPr lang="en-CA" sz="1000">
                        <a:solidFill>
                          <a:schemeClr val="tx1"/>
                        </a:solidFill>
                      </a:endParaRPr>
                    </a:p>
                  </a:txBody>
                  <a:tcPr marR="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ACE5C4"/>
                    </a:solidFill>
                  </a:tcPr>
                </a:tc>
                <a:tc>
                  <a:txBody>
                    <a:bodyPr/>
                    <a:lstStyle/>
                    <a:p>
                      <a:pPr>
                        <a:lnSpc>
                          <a:spcPct val="130000"/>
                        </a:lnSpc>
                      </a:pPr>
                      <a:r>
                        <a:rPr lang="en-US" sz="1000">
                          <a:solidFill>
                            <a:schemeClr val="tx1"/>
                          </a:solidFill>
                        </a:rPr>
                        <a:t>Light 4</a:t>
                      </a:r>
                    </a:p>
                    <a:p>
                      <a:pPr>
                        <a:lnSpc>
                          <a:spcPct val="130000"/>
                        </a:lnSpc>
                      </a:pPr>
                      <a:r>
                        <a:rPr lang="en-US" sz="1000">
                          <a:solidFill>
                            <a:schemeClr val="tx1"/>
                          </a:solidFill>
                        </a:rPr>
                        <a:t>193  216  247</a:t>
                      </a:r>
                      <a:endParaRPr lang="en-CA" sz="1000">
                        <a:solidFill>
                          <a:schemeClr val="tx1"/>
                        </a:solidFill>
                      </a:endParaRPr>
                    </a:p>
                  </a:txBody>
                  <a:tcPr marR="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1D8F7"/>
                    </a:solidFill>
                  </a:tcPr>
                </a:tc>
                <a:tc>
                  <a:txBody>
                    <a:bodyPr/>
                    <a:lstStyle/>
                    <a:p>
                      <a:pPr>
                        <a:lnSpc>
                          <a:spcPct val="130000"/>
                        </a:lnSpc>
                      </a:pPr>
                      <a:endParaRPr lang="en-CA" sz="1000"/>
                    </a:p>
                  </a:txBody>
                  <a:tcPr marR="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30000"/>
                        </a:lnSpc>
                      </a:pPr>
                      <a:endParaRPr lang="en-CA" sz="1000"/>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30000"/>
                        </a:lnSpc>
                      </a:pPr>
                      <a:endParaRPr lang="en-CA" sz="1000"/>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02122771"/>
                  </a:ext>
                </a:extLst>
              </a:tr>
              <a:tr h="602776">
                <a:tc gridSpan="5">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mn-lt"/>
                          <a:ea typeface="+mn-ea"/>
                          <a:cs typeface="+mn-cs"/>
                        </a:rPr>
                        <a:t>Secondary colors – RGB values</a:t>
                      </a:r>
                      <a:endParaRPr kumimoji="0" lang="en-CA" sz="1100" b="1" i="0" u="none" strike="noStrike" kern="1200" cap="none" spc="0" normalizeH="0" baseline="0" noProof="0">
                        <a:ln>
                          <a:noFill/>
                        </a:ln>
                        <a:solidFill>
                          <a:prstClr val="black"/>
                        </a:solidFill>
                        <a:effectLst/>
                        <a:uLnTx/>
                        <a:uFillTx/>
                        <a:latin typeface="+mn-lt"/>
                        <a:ea typeface="+mn-ea"/>
                        <a:cs typeface="+mn-cs"/>
                      </a:endParaRP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endParaRPr lang="en-CA" sz="1000"/>
                    </a:p>
                  </a:txBody>
                  <a:tcPr anchor="ctr"/>
                </a:tc>
                <a:tc hMerge="1">
                  <a:txBody>
                    <a:bodyPr/>
                    <a:lstStyle/>
                    <a:p>
                      <a:endParaRPr lang="en-CA" sz="1000"/>
                    </a:p>
                  </a:txBody>
                  <a:tcPr anchor="ctr"/>
                </a:tc>
                <a:tc hMerge="1">
                  <a:txBody>
                    <a:bodyPr/>
                    <a:lstStyle/>
                    <a:p>
                      <a:endParaRPr lang="en-CA" sz="1000"/>
                    </a:p>
                  </a:txBody>
                  <a:tcPr anchor="ctr"/>
                </a:tc>
                <a:tc hMerge="1">
                  <a:txBody>
                    <a:bodyPr/>
                    <a:lstStyle/>
                    <a:p>
                      <a:endParaRPr lang="en-CA" sz="1000"/>
                    </a:p>
                  </a:txBody>
                  <a:tcPr anchor="ctr"/>
                </a:tc>
                <a:extLst>
                  <a:ext uri="{0D108BD9-81ED-4DB2-BD59-A6C34878D82A}">
                    <a16:rowId xmlns:a16="http://schemas.microsoft.com/office/drawing/2014/main" val="3797564763"/>
                  </a:ext>
                </a:extLst>
              </a:tr>
              <a:tr h="431934">
                <a:tc>
                  <a:txBody>
                    <a:bodyPr/>
                    <a:lstStyle/>
                    <a:p>
                      <a:pPr>
                        <a:lnSpc>
                          <a:spcPct val="130000"/>
                        </a:lnSpc>
                      </a:pPr>
                      <a:r>
                        <a:rPr lang="en-US" sz="1000" b="1">
                          <a:solidFill>
                            <a:schemeClr val="bg1"/>
                          </a:solidFill>
                        </a:rPr>
                        <a:t>Coral</a:t>
                      </a:r>
                    </a:p>
                    <a:p>
                      <a:pPr>
                        <a:lnSpc>
                          <a:spcPct val="130000"/>
                        </a:lnSpc>
                      </a:pPr>
                      <a:r>
                        <a:rPr lang="en-US" sz="1000">
                          <a:solidFill>
                            <a:schemeClr val="bg1"/>
                          </a:solidFill>
                        </a:rPr>
                        <a:t>255  119  105</a:t>
                      </a:r>
                      <a:endParaRPr lang="en-CA" sz="1000">
                        <a:solidFill>
                          <a:schemeClr val="bg1"/>
                        </a:solidFill>
                      </a:endParaRPr>
                    </a:p>
                  </a:txBody>
                  <a:tcPr marR="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3"/>
                    </a:solidFill>
                  </a:tcPr>
                </a:tc>
                <a:tc>
                  <a:txBody>
                    <a:bodyPr/>
                    <a:lstStyle/>
                    <a:p>
                      <a:pPr>
                        <a:lnSpc>
                          <a:spcPct val="130000"/>
                        </a:lnSpc>
                      </a:pPr>
                      <a:r>
                        <a:rPr lang="en-US" sz="1000" b="1">
                          <a:solidFill>
                            <a:schemeClr val="bg1"/>
                          </a:solidFill>
                        </a:rPr>
                        <a:t>Violet</a:t>
                      </a:r>
                    </a:p>
                    <a:p>
                      <a:pPr>
                        <a:lnSpc>
                          <a:spcPct val="130000"/>
                        </a:lnSpc>
                      </a:pPr>
                      <a:r>
                        <a:rPr lang="en-US" sz="1000">
                          <a:solidFill>
                            <a:schemeClr val="bg1"/>
                          </a:solidFill>
                        </a:rPr>
                        <a:t>54  21  88</a:t>
                      </a:r>
                      <a:endParaRPr lang="en-CA" sz="1000">
                        <a:solidFill>
                          <a:schemeClr val="bg1"/>
                        </a:solidFill>
                      </a:endParaRPr>
                    </a:p>
                  </a:txBody>
                  <a:tcPr marR="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4"/>
                    </a:solidFill>
                  </a:tcPr>
                </a:tc>
                <a:tc>
                  <a:txBody>
                    <a:bodyPr/>
                    <a:lstStyle/>
                    <a:p>
                      <a:pPr>
                        <a:lnSpc>
                          <a:spcPct val="130000"/>
                        </a:lnSpc>
                      </a:pPr>
                      <a:r>
                        <a:rPr lang="en-US" sz="1000" b="1">
                          <a:solidFill>
                            <a:schemeClr val="bg1"/>
                          </a:solidFill>
                        </a:rPr>
                        <a:t>Gold</a:t>
                      </a:r>
                    </a:p>
                    <a:p>
                      <a:pPr>
                        <a:lnSpc>
                          <a:spcPct val="130000"/>
                        </a:lnSpc>
                      </a:pPr>
                      <a:r>
                        <a:rPr lang="en-US" sz="1000">
                          <a:solidFill>
                            <a:schemeClr val="bg1"/>
                          </a:solidFill>
                        </a:rPr>
                        <a:t>244  150  0</a:t>
                      </a:r>
                      <a:endParaRPr lang="en-CA" sz="1000">
                        <a:solidFill>
                          <a:schemeClr val="bg1"/>
                        </a:solidFill>
                      </a:endParaRPr>
                    </a:p>
                  </a:txBody>
                  <a:tcPr marR="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5"/>
                    </a:solidFill>
                  </a:tcPr>
                </a:tc>
                <a:tc>
                  <a:txBody>
                    <a:bodyPr/>
                    <a:lstStyle/>
                    <a:p>
                      <a:pPr>
                        <a:lnSpc>
                          <a:spcPct val="130000"/>
                        </a:lnSpc>
                      </a:pPr>
                      <a:r>
                        <a:rPr lang="en-US" sz="1000" b="1">
                          <a:solidFill>
                            <a:schemeClr val="bg1"/>
                          </a:solidFill>
                        </a:rPr>
                        <a:t>Turquoise</a:t>
                      </a:r>
                    </a:p>
                    <a:p>
                      <a:pPr>
                        <a:lnSpc>
                          <a:spcPct val="130000"/>
                        </a:lnSpc>
                      </a:pPr>
                      <a:r>
                        <a:rPr lang="en-US" sz="1000">
                          <a:solidFill>
                            <a:schemeClr val="bg1"/>
                          </a:solidFill>
                        </a:rPr>
                        <a:t>6  199  186</a:t>
                      </a:r>
                      <a:endParaRPr lang="en-CA" sz="1000">
                        <a:solidFill>
                          <a:schemeClr val="bg1"/>
                        </a:solidFill>
                      </a:endParaRPr>
                    </a:p>
                  </a:txBody>
                  <a:tcPr marR="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6C7BA"/>
                    </a:solidFill>
                  </a:tcPr>
                </a:tc>
                <a:tc>
                  <a:txBody>
                    <a:bodyPr/>
                    <a:lstStyle/>
                    <a:p>
                      <a:pPr>
                        <a:lnSpc>
                          <a:spcPct val="130000"/>
                        </a:lnSpc>
                      </a:pPr>
                      <a:r>
                        <a:rPr lang="en-US" sz="1000" b="1">
                          <a:solidFill>
                            <a:schemeClr val="bg1"/>
                          </a:solidFill>
                        </a:rPr>
                        <a:t>Dark Navy</a:t>
                      </a:r>
                    </a:p>
                    <a:p>
                      <a:pPr>
                        <a:lnSpc>
                          <a:spcPct val="130000"/>
                        </a:lnSpc>
                      </a:pPr>
                      <a:r>
                        <a:rPr lang="en-US" sz="1000">
                          <a:solidFill>
                            <a:schemeClr val="bg1"/>
                          </a:solidFill>
                        </a:rPr>
                        <a:t>40  43  62</a:t>
                      </a:r>
                      <a:endParaRPr lang="en-CA" sz="1000">
                        <a:solidFill>
                          <a:schemeClr val="bg1"/>
                        </a:solidFill>
                      </a:endParaRPr>
                    </a:p>
                  </a:txBody>
                  <a:tcPr marR="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2648342461"/>
                  </a:ext>
                </a:extLst>
              </a:tr>
              <a:tr h="431934">
                <a:tc>
                  <a:txBody>
                    <a:bodyPr/>
                    <a:lstStyle/>
                    <a:p>
                      <a:pPr>
                        <a:lnSpc>
                          <a:spcPct val="130000"/>
                        </a:lnSpc>
                      </a:pPr>
                      <a:r>
                        <a:rPr lang="en-US" sz="1000">
                          <a:solidFill>
                            <a:schemeClr val="bg1"/>
                          </a:solidFill>
                        </a:rPr>
                        <a:t>Dark 3 </a:t>
                      </a:r>
                    </a:p>
                    <a:p>
                      <a:pPr>
                        <a:lnSpc>
                          <a:spcPct val="130000"/>
                        </a:lnSpc>
                      </a:pPr>
                      <a:r>
                        <a:rPr lang="en-US" sz="1000">
                          <a:solidFill>
                            <a:schemeClr val="bg1"/>
                          </a:solidFill>
                        </a:rPr>
                        <a:t>193  74  54</a:t>
                      </a:r>
                      <a:endParaRPr lang="en-CA" sz="1000">
                        <a:solidFill>
                          <a:schemeClr val="bg1"/>
                        </a:solidFill>
                      </a:endParaRPr>
                    </a:p>
                  </a:txBody>
                  <a:tcPr marR="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14A36"/>
                    </a:solidFill>
                  </a:tcPr>
                </a:tc>
                <a:tc>
                  <a:txBody>
                    <a:bodyPr/>
                    <a:lstStyle/>
                    <a:p>
                      <a:pPr>
                        <a:lnSpc>
                          <a:spcPct val="130000"/>
                        </a:lnSpc>
                      </a:pPr>
                      <a:r>
                        <a:rPr lang="en-US" sz="1000">
                          <a:solidFill>
                            <a:schemeClr val="bg1"/>
                          </a:solidFill>
                        </a:rPr>
                        <a:t>Light 1</a:t>
                      </a:r>
                    </a:p>
                    <a:p>
                      <a:pPr>
                        <a:lnSpc>
                          <a:spcPct val="130000"/>
                        </a:lnSpc>
                      </a:pPr>
                      <a:r>
                        <a:rPr lang="en-US" sz="1000">
                          <a:solidFill>
                            <a:schemeClr val="bg1"/>
                          </a:solidFill>
                        </a:rPr>
                        <a:t>83  53  115</a:t>
                      </a:r>
                      <a:endParaRPr lang="en-CA" sz="1000">
                        <a:solidFill>
                          <a:schemeClr val="bg1"/>
                        </a:solidFill>
                      </a:endParaRPr>
                    </a:p>
                  </a:txBody>
                  <a:tcPr marR="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3573"/>
                    </a:solidFill>
                  </a:tcPr>
                </a:tc>
                <a:tc>
                  <a:txBody>
                    <a:bodyPr/>
                    <a:lstStyle/>
                    <a:p>
                      <a:pPr>
                        <a:lnSpc>
                          <a:spcPct val="130000"/>
                        </a:lnSpc>
                      </a:pPr>
                      <a:r>
                        <a:rPr lang="en-US" sz="1000">
                          <a:solidFill>
                            <a:schemeClr val="bg1"/>
                          </a:solidFill>
                        </a:rPr>
                        <a:t>Dark 2</a:t>
                      </a:r>
                    </a:p>
                    <a:p>
                      <a:pPr>
                        <a:lnSpc>
                          <a:spcPct val="130000"/>
                        </a:lnSpc>
                      </a:pPr>
                      <a:r>
                        <a:rPr lang="en-US" sz="1000">
                          <a:solidFill>
                            <a:schemeClr val="bg1"/>
                          </a:solidFill>
                        </a:rPr>
                        <a:t>206  118  18</a:t>
                      </a:r>
                      <a:endParaRPr lang="en-CA" sz="1000">
                        <a:solidFill>
                          <a:schemeClr val="bg1"/>
                        </a:solidFill>
                      </a:endParaRPr>
                    </a:p>
                  </a:txBody>
                  <a:tcPr marR="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E7612"/>
                    </a:solidFill>
                  </a:tcPr>
                </a:tc>
                <a:tc>
                  <a:txBody>
                    <a:bodyPr/>
                    <a:lstStyle/>
                    <a:p>
                      <a:pPr>
                        <a:lnSpc>
                          <a:spcPct val="130000"/>
                        </a:lnSpc>
                      </a:pPr>
                      <a:r>
                        <a:rPr lang="en-US" sz="1000">
                          <a:solidFill>
                            <a:schemeClr val="bg1"/>
                          </a:solidFill>
                        </a:rPr>
                        <a:t>Dark 1</a:t>
                      </a:r>
                    </a:p>
                    <a:p>
                      <a:pPr>
                        <a:lnSpc>
                          <a:spcPct val="130000"/>
                        </a:lnSpc>
                      </a:pPr>
                      <a:r>
                        <a:rPr lang="en-US" sz="1000">
                          <a:solidFill>
                            <a:schemeClr val="bg1"/>
                          </a:solidFill>
                        </a:rPr>
                        <a:t>5  178  167</a:t>
                      </a:r>
                      <a:endParaRPr lang="en-CA" sz="1000">
                        <a:solidFill>
                          <a:schemeClr val="bg1"/>
                        </a:solidFill>
                      </a:endParaRPr>
                    </a:p>
                  </a:txBody>
                  <a:tcPr marR="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solidFill>
                  </a:tcPr>
                </a:tc>
                <a:tc>
                  <a:txBody>
                    <a:bodyPr/>
                    <a:lstStyle/>
                    <a:p>
                      <a:pPr>
                        <a:lnSpc>
                          <a:spcPct val="130000"/>
                        </a:lnSpc>
                      </a:pPr>
                      <a:r>
                        <a:rPr lang="en-US" sz="1000">
                          <a:solidFill>
                            <a:schemeClr val="bg1"/>
                          </a:solidFill>
                        </a:rPr>
                        <a:t>Light 4</a:t>
                      </a:r>
                    </a:p>
                    <a:p>
                      <a:pPr>
                        <a:lnSpc>
                          <a:spcPct val="130000"/>
                        </a:lnSpc>
                      </a:pPr>
                      <a:r>
                        <a:rPr lang="en-US" sz="1000">
                          <a:solidFill>
                            <a:schemeClr val="bg1"/>
                          </a:solidFill>
                        </a:rPr>
                        <a:t>142  144  162</a:t>
                      </a:r>
                      <a:endParaRPr lang="en-CA" sz="1000">
                        <a:solidFill>
                          <a:schemeClr val="bg1"/>
                        </a:solidFill>
                      </a:endParaRPr>
                    </a:p>
                  </a:txBody>
                  <a:tcPr marR="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E90A2"/>
                    </a:solidFill>
                  </a:tcPr>
                </a:tc>
                <a:extLst>
                  <a:ext uri="{0D108BD9-81ED-4DB2-BD59-A6C34878D82A}">
                    <a16:rowId xmlns:a16="http://schemas.microsoft.com/office/drawing/2014/main" val="3301112420"/>
                  </a:ext>
                </a:extLst>
              </a:tr>
              <a:tr h="431934">
                <a:tc>
                  <a:txBody>
                    <a:bodyPr/>
                    <a:lstStyle/>
                    <a:p>
                      <a:pPr>
                        <a:lnSpc>
                          <a:spcPct val="130000"/>
                        </a:lnSpc>
                      </a:pPr>
                      <a:r>
                        <a:rPr lang="en-US" sz="1000">
                          <a:solidFill>
                            <a:schemeClr val="tx1"/>
                          </a:solidFill>
                        </a:rPr>
                        <a:t>Light 3</a:t>
                      </a:r>
                    </a:p>
                    <a:p>
                      <a:pPr>
                        <a:lnSpc>
                          <a:spcPct val="130000"/>
                        </a:lnSpc>
                      </a:pPr>
                      <a:r>
                        <a:rPr lang="en-US" sz="1000">
                          <a:solidFill>
                            <a:schemeClr val="tx1"/>
                          </a:solidFill>
                        </a:rPr>
                        <a:t>246  204  199</a:t>
                      </a:r>
                      <a:endParaRPr lang="en-CA" sz="1000">
                        <a:solidFill>
                          <a:schemeClr val="tx1"/>
                        </a:solidFill>
                      </a:endParaRPr>
                    </a:p>
                  </a:txBody>
                  <a:tcPr marR="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6CCC7"/>
                    </a:solidFill>
                  </a:tcPr>
                </a:tc>
                <a:tc>
                  <a:txBody>
                    <a:bodyPr/>
                    <a:lstStyle/>
                    <a:p>
                      <a:pPr>
                        <a:lnSpc>
                          <a:spcPct val="130000"/>
                        </a:lnSpc>
                      </a:pPr>
                      <a:r>
                        <a:rPr lang="en-US" sz="1000">
                          <a:solidFill>
                            <a:schemeClr val="tx1"/>
                          </a:solidFill>
                        </a:rPr>
                        <a:t>Light 3</a:t>
                      </a:r>
                    </a:p>
                    <a:p>
                      <a:pPr>
                        <a:lnSpc>
                          <a:spcPct val="130000"/>
                        </a:lnSpc>
                      </a:pPr>
                      <a:r>
                        <a:rPr lang="en-US" sz="1000">
                          <a:solidFill>
                            <a:schemeClr val="tx1"/>
                          </a:solidFill>
                        </a:rPr>
                        <a:t>190  180  211</a:t>
                      </a:r>
                      <a:endParaRPr lang="en-CA" sz="1000">
                        <a:solidFill>
                          <a:schemeClr val="tx1"/>
                        </a:solidFill>
                      </a:endParaRPr>
                    </a:p>
                  </a:txBody>
                  <a:tcPr marR="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EB4D3"/>
                    </a:solidFill>
                  </a:tcPr>
                </a:tc>
                <a:tc>
                  <a:txBody>
                    <a:bodyPr/>
                    <a:lstStyle/>
                    <a:p>
                      <a:pPr>
                        <a:lnSpc>
                          <a:spcPct val="130000"/>
                        </a:lnSpc>
                      </a:pPr>
                      <a:r>
                        <a:rPr lang="en-US" sz="1000">
                          <a:solidFill>
                            <a:sysClr val="windowText" lastClr="000000"/>
                          </a:solidFill>
                        </a:rPr>
                        <a:t>Light 3</a:t>
                      </a:r>
                    </a:p>
                    <a:p>
                      <a:pPr>
                        <a:lnSpc>
                          <a:spcPct val="130000"/>
                        </a:lnSpc>
                      </a:pPr>
                      <a:r>
                        <a:rPr lang="en-US" sz="1000">
                          <a:solidFill>
                            <a:sysClr val="windowText" lastClr="000000"/>
                          </a:solidFill>
                        </a:rPr>
                        <a:t>248  211  138</a:t>
                      </a:r>
                      <a:endParaRPr lang="en-CA" sz="1000">
                        <a:solidFill>
                          <a:sysClr val="windowText" lastClr="000000"/>
                        </a:solidFill>
                      </a:endParaRPr>
                    </a:p>
                  </a:txBody>
                  <a:tcPr marR="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8D38A"/>
                    </a:solidFill>
                  </a:tcPr>
                </a:tc>
                <a:tc>
                  <a:txBody>
                    <a:bodyPr/>
                    <a:lstStyle/>
                    <a:p>
                      <a:pPr>
                        <a:lnSpc>
                          <a:spcPct val="130000"/>
                        </a:lnSpc>
                      </a:pPr>
                      <a:r>
                        <a:rPr lang="en-US" sz="1000">
                          <a:solidFill>
                            <a:schemeClr val="tx1"/>
                          </a:solidFill>
                        </a:rPr>
                        <a:t>Light 3</a:t>
                      </a:r>
                    </a:p>
                    <a:p>
                      <a:pPr>
                        <a:lnSpc>
                          <a:spcPct val="130000"/>
                        </a:lnSpc>
                      </a:pPr>
                      <a:r>
                        <a:rPr lang="en-US" sz="1000">
                          <a:solidFill>
                            <a:schemeClr val="tx1"/>
                          </a:solidFill>
                        </a:rPr>
                        <a:t>157  243  237</a:t>
                      </a:r>
                      <a:endParaRPr lang="en-CA" sz="1000">
                        <a:solidFill>
                          <a:schemeClr val="tx1"/>
                        </a:solidFill>
                      </a:endParaRPr>
                    </a:p>
                  </a:txBody>
                  <a:tcPr marR="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DF3ED"/>
                    </a:solidFill>
                  </a:tcPr>
                </a:tc>
                <a:tc>
                  <a:txBody>
                    <a:bodyPr/>
                    <a:lstStyle/>
                    <a:p>
                      <a:pPr>
                        <a:lnSpc>
                          <a:spcPct val="130000"/>
                        </a:lnSpc>
                      </a:pPr>
                      <a:r>
                        <a:rPr lang="en-US" sz="1000">
                          <a:solidFill>
                            <a:sysClr val="windowText" lastClr="000000"/>
                          </a:solidFill>
                        </a:rPr>
                        <a:t>Light Grey</a:t>
                      </a:r>
                    </a:p>
                    <a:p>
                      <a:pPr>
                        <a:lnSpc>
                          <a:spcPct val="130000"/>
                        </a:lnSpc>
                      </a:pPr>
                      <a:r>
                        <a:rPr lang="en-US" sz="1000">
                          <a:solidFill>
                            <a:sysClr val="windowText" lastClr="000000"/>
                          </a:solidFill>
                        </a:rPr>
                        <a:t>237  237  237</a:t>
                      </a:r>
                      <a:endParaRPr lang="en-CA" sz="1000">
                        <a:solidFill>
                          <a:sysClr val="windowText" lastClr="000000"/>
                        </a:solidFill>
                      </a:endParaRPr>
                    </a:p>
                  </a:txBody>
                  <a:tcPr marR="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DEDED"/>
                    </a:solidFill>
                  </a:tcPr>
                </a:tc>
                <a:extLst>
                  <a:ext uri="{0D108BD9-81ED-4DB2-BD59-A6C34878D82A}">
                    <a16:rowId xmlns:a16="http://schemas.microsoft.com/office/drawing/2014/main" val="3739986321"/>
                  </a:ext>
                </a:extLst>
              </a:tr>
            </a:tbl>
          </a:graphicData>
        </a:graphic>
      </p:graphicFrame>
      <p:sp>
        <p:nvSpPr>
          <p:cNvPr id="26" name="Content Placeholder 3">
            <a:extLst>
              <a:ext uri="{FF2B5EF4-FFF2-40B4-BE49-F238E27FC236}">
                <a16:creationId xmlns:a16="http://schemas.microsoft.com/office/drawing/2014/main" id="{C414DEA0-13FF-4DE4-9D76-9E6417F4FE5D}"/>
              </a:ext>
            </a:extLst>
          </p:cNvPr>
          <p:cNvSpPr txBox="1">
            <a:spLocks/>
          </p:cNvSpPr>
          <p:nvPr userDrawn="1"/>
        </p:nvSpPr>
        <p:spPr>
          <a:xfrm>
            <a:off x="2841643" y="1669663"/>
            <a:ext cx="2800670" cy="2175701"/>
          </a:xfrm>
          <a:prstGeom prst="rect">
            <a:avLst/>
          </a:prstGeom>
        </p:spPr>
        <p:txBody>
          <a:bodyPr vert="horz" lIns="0" tIns="0" rIns="0" bIns="0" rtlCol="0">
            <a:noAutofit/>
          </a:bodyPr>
          <a:lstStyle>
            <a:lvl1pPr marL="227013" indent="-227013" algn="l" defTabSz="914400" rtl="0" eaLnBrk="1" latinLnBrk="0" hangingPunct="1">
              <a:lnSpc>
                <a:spcPct val="100000"/>
              </a:lnSpc>
              <a:spcBef>
                <a:spcPts val="2400"/>
              </a:spcBef>
              <a:buClr>
                <a:schemeClr val="tx1"/>
              </a:buClr>
              <a:buSzPct val="130000"/>
              <a:buFont typeface="Arial" panose="020B0604020202020204" pitchFamily="34" charset="0"/>
              <a:buChar char="•"/>
              <a:defRPr sz="2000" kern="1200">
                <a:solidFill>
                  <a:schemeClr val="tx1"/>
                </a:solidFill>
                <a:latin typeface="+mn-lt"/>
                <a:ea typeface="+mn-ea"/>
                <a:cs typeface="+mn-cs"/>
              </a:defRPr>
            </a:lvl1pPr>
            <a:lvl2pPr marL="576072" indent="-237744" algn="l" defTabSz="914400" rtl="0" eaLnBrk="1" latinLnBrk="0" hangingPunct="1">
              <a:lnSpc>
                <a:spcPct val="100000"/>
              </a:lnSpc>
              <a:spcBef>
                <a:spcPts val="1800"/>
              </a:spcBef>
              <a:buClr>
                <a:schemeClr val="tx1"/>
              </a:buClr>
              <a:buSzPct val="130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100000"/>
              </a:lnSpc>
              <a:spcBef>
                <a:spcPts val="1800"/>
              </a:spcBef>
              <a:buClr>
                <a:schemeClr val="tx1"/>
              </a:buClr>
              <a:buSzPct val="130000"/>
              <a:buFont typeface="Arial" panose="020B0604020202020204" pitchFamily="34" charset="0"/>
              <a:buChar char="•"/>
              <a:defRPr sz="1600" kern="1200">
                <a:solidFill>
                  <a:schemeClr val="tx1"/>
                </a:solidFill>
                <a:latin typeface="+mn-lt"/>
                <a:ea typeface="+mn-ea"/>
                <a:cs typeface="+mn-cs"/>
              </a:defRPr>
            </a:lvl3pPr>
            <a:lvl4pPr marL="1252728" indent="-237744" algn="l" defTabSz="914400" rtl="0" eaLnBrk="1" latinLnBrk="0" hangingPunct="1">
              <a:lnSpc>
                <a:spcPct val="100000"/>
              </a:lnSpc>
              <a:spcBef>
                <a:spcPts val="1800"/>
              </a:spcBef>
              <a:buClr>
                <a:schemeClr val="tx1"/>
              </a:buClr>
              <a:buSzPct val="130000"/>
              <a:buFont typeface="Arial" panose="020B0604020202020204" pitchFamily="34" charset="0"/>
              <a:buChar char="•"/>
              <a:defRPr sz="1400" kern="1200">
                <a:solidFill>
                  <a:schemeClr val="tx1"/>
                </a:solidFill>
                <a:latin typeface="+mn-lt"/>
                <a:ea typeface="+mn-ea"/>
                <a:cs typeface="+mn-cs"/>
              </a:defRPr>
            </a:lvl4pPr>
            <a:lvl5pPr marL="1609344" indent="-228600" algn="l" defTabSz="914400" rtl="0" eaLnBrk="1" latinLnBrk="0" hangingPunct="1">
              <a:lnSpc>
                <a:spcPct val="100000"/>
              </a:lnSpc>
              <a:spcBef>
                <a:spcPts val="1800"/>
              </a:spcBef>
              <a:buClr>
                <a:schemeClr val="tx1"/>
              </a:buClr>
              <a:buSzPct val="130000"/>
              <a:buFont typeface="Arial" panose="020B0604020202020204" pitchFamily="34" charset="0"/>
              <a:buChar char="•"/>
              <a:defRPr sz="1400" kern="1200">
                <a:solidFill>
                  <a:schemeClr val="tx1"/>
                </a:solidFill>
                <a:latin typeface="+mn-lt"/>
                <a:ea typeface="+mn-ea"/>
                <a:cs typeface="+mn-cs"/>
              </a:defRPr>
            </a:lvl5pPr>
            <a:lvl6pPr marL="1965960" indent="-228600" algn="l" defTabSz="914400" rtl="0" eaLnBrk="1" latinLnBrk="0" hangingPunct="1">
              <a:lnSpc>
                <a:spcPct val="90000"/>
              </a:lnSpc>
              <a:spcBef>
                <a:spcPts val="600"/>
              </a:spcBef>
              <a:buClr>
                <a:schemeClr val="accent1"/>
              </a:buClr>
              <a:buSzPct val="115000"/>
              <a:buFont typeface="Wingdings" panose="05000000000000000000" pitchFamily="2" charset="2"/>
              <a:buChar char="§"/>
              <a:defRPr sz="1400" kern="1200">
                <a:solidFill>
                  <a:schemeClr val="tx1"/>
                </a:solidFill>
                <a:latin typeface="+mn-lt"/>
                <a:ea typeface="+mn-ea"/>
                <a:cs typeface="+mn-cs"/>
              </a:defRPr>
            </a:lvl6pPr>
            <a:lvl7pPr marL="2322576" indent="-228600" algn="l" defTabSz="914400" rtl="0" eaLnBrk="1" latinLnBrk="0" hangingPunct="1">
              <a:lnSpc>
                <a:spcPct val="90000"/>
              </a:lnSpc>
              <a:spcBef>
                <a:spcPts val="600"/>
              </a:spcBef>
              <a:buClr>
                <a:schemeClr val="accent1"/>
              </a:buClr>
              <a:buSzPct val="115000"/>
              <a:buFont typeface="Wingdings" panose="05000000000000000000" pitchFamily="2" charset="2"/>
              <a:buChar char="§"/>
              <a:defRPr sz="1400" kern="1200">
                <a:solidFill>
                  <a:schemeClr val="tx1"/>
                </a:solidFill>
                <a:latin typeface="+mn-lt"/>
                <a:ea typeface="+mn-ea"/>
                <a:cs typeface="+mn-cs"/>
              </a:defRPr>
            </a:lvl7pPr>
            <a:lvl8pPr marL="2679192" indent="-228600" algn="l" defTabSz="914400" rtl="0" eaLnBrk="1" latinLnBrk="0" hangingPunct="1">
              <a:lnSpc>
                <a:spcPct val="90000"/>
              </a:lnSpc>
              <a:spcBef>
                <a:spcPts val="600"/>
              </a:spcBef>
              <a:buClr>
                <a:schemeClr val="accent1"/>
              </a:buClr>
              <a:buSzPct val="115000"/>
              <a:buFont typeface="Wingdings" panose="05000000000000000000" pitchFamily="2" charset="2"/>
              <a:buChar char="§"/>
              <a:defRPr sz="1400" kern="1200">
                <a:solidFill>
                  <a:schemeClr val="tx1"/>
                </a:solidFill>
                <a:latin typeface="+mn-lt"/>
                <a:ea typeface="+mn-ea"/>
                <a:cs typeface="+mn-cs"/>
              </a:defRPr>
            </a:lvl8pPr>
            <a:lvl9pPr marL="3035808" indent="-228600" algn="l" defTabSz="914400" rtl="0" eaLnBrk="1" latinLnBrk="0" hangingPunct="1">
              <a:lnSpc>
                <a:spcPct val="90000"/>
              </a:lnSpc>
              <a:spcBef>
                <a:spcPts val="600"/>
              </a:spcBef>
              <a:buClr>
                <a:schemeClr val="accent1"/>
              </a:buClr>
              <a:buSzPct val="115000"/>
              <a:buFont typeface="Wingdings" panose="05000000000000000000" pitchFamily="2" charset="2"/>
              <a:buChar char="§"/>
              <a:defRPr sz="1400" kern="1200">
                <a:solidFill>
                  <a:schemeClr val="tx1"/>
                </a:solidFill>
                <a:latin typeface="+mn-lt"/>
                <a:ea typeface="+mn-ea"/>
                <a:cs typeface="+mn-cs"/>
              </a:defRPr>
            </a:lvl9pPr>
          </a:lstStyle>
          <a:p>
            <a:pPr>
              <a:lnSpc>
                <a:spcPct val="95000"/>
              </a:lnSpc>
              <a:spcBef>
                <a:spcPts val="1200"/>
              </a:spcBef>
              <a:buSzPct val="115000"/>
            </a:pPr>
            <a:r>
              <a:rPr lang="en-US" sz="1400"/>
              <a:t>Primary colors Green and Blue may be used interchangeably across the organization.</a:t>
            </a:r>
          </a:p>
          <a:p>
            <a:pPr>
              <a:lnSpc>
                <a:spcPct val="95000"/>
              </a:lnSpc>
              <a:spcBef>
                <a:spcPts val="1200"/>
              </a:spcBef>
              <a:buSzPct val="115000"/>
            </a:pPr>
            <a:r>
              <a:rPr lang="en-US" sz="1400"/>
              <a:t>Text color: use black or white reverse text.</a:t>
            </a:r>
          </a:p>
          <a:p>
            <a:pPr>
              <a:lnSpc>
                <a:spcPct val="95000"/>
              </a:lnSpc>
              <a:spcBef>
                <a:spcPts val="1200"/>
              </a:spcBef>
              <a:buSzPct val="115000"/>
            </a:pPr>
            <a:r>
              <a:rPr lang="en-US" sz="1400"/>
              <a:t>Charts and graphics only: use any of the primary or secondary colors provided.</a:t>
            </a:r>
          </a:p>
        </p:txBody>
      </p:sp>
      <p:cxnSp>
        <p:nvCxnSpPr>
          <p:cNvPr id="25" name="Straight Connector 24">
            <a:extLst>
              <a:ext uri="{FF2B5EF4-FFF2-40B4-BE49-F238E27FC236}">
                <a16:creationId xmlns:a16="http://schemas.microsoft.com/office/drawing/2014/main" id="{0EE1E742-A967-4A3E-9F77-DA40A8E46B45}"/>
              </a:ext>
            </a:extLst>
          </p:cNvPr>
          <p:cNvCxnSpPr>
            <a:cxnSpLocks/>
          </p:cNvCxnSpPr>
          <p:nvPr userDrawn="1"/>
        </p:nvCxnSpPr>
        <p:spPr>
          <a:xfrm>
            <a:off x="6094412" y="1655840"/>
            <a:ext cx="0" cy="3892832"/>
          </a:xfrm>
          <a:prstGeom prst="line">
            <a:avLst/>
          </a:prstGeom>
          <a:noFill/>
          <a:ln w="12700" cap="flat">
            <a:solidFill>
              <a:schemeClr val="tx1"/>
            </a:solidFill>
            <a:prstDash val="solid"/>
            <a:miter lim="400000"/>
          </a:ln>
          <a:effectLst/>
          <a:sp3d/>
        </p:spPr>
        <p:style>
          <a:lnRef idx="0">
            <a:scrgbClr r="0" g="0" b="0"/>
          </a:lnRef>
          <a:fillRef idx="0">
            <a:scrgbClr r="0" g="0" b="0"/>
          </a:fillRef>
          <a:effectRef idx="0">
            <a:scrgbClr r="0" g="0" b="0"/>
          </a:effectRef>
          <a:fontRef idx="none"/>
        </p:style>
      </p:cxnSp>
      <p:sp>
        <p:nvSpPr>
          <p:cNvPr id="27" name="Title 5">
            <a:extLst>
              <a:ext uri="{FF2B5EF4-FFF2-40B4-BE49-F238E27FC236}">
                <a16:creationId xmlns:a16="http://schemas.microsoft.com/office/drawing/2014/main" id="{AEA8B13C-3D00-4B76-989C-A1F6F0840923}"/>
              </a:ext>
            </a:extLst>
          </p:cNvPr>
          <p:cNvSpPr txBox="1">
            <a:spLocks/>
          </p:cNvSpPr>
          <p:nvPr userDrawn="1"/>
        </p:nvSpPr>
        <p:spPr>
          <a:xfrm>
            <a:off x="455613" y="1032065"/>
            <a:ext cx="5186700" cy="493140"/>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400" b="0" kern="1200" baseline="0">
                <a:solidFill>
                  <a:schemeClr val="tx1"/>
                </a:solidFill>
                <a:latin typeface="+mj-lt"/>
                <a:ea typeface="+mj-ea"/>
                <a:cs typeface="+mj-cs"/>
              </a:defRPr>
            </a:lvl1pPr>
          </a:lstStyle>
          <a:p>
            <a:r>
              <a:rPr lang="en-US" b="1"/>
              <a:t>Colors &amp; Images</a:t>
            </a:r>
          </a:p>
        </p:txBody>
      </p:sp>
      <p:sp>
        <p:nvSpPr>
          <p:cNvPr id="20" name="Content Placeholder 3">
            <a:extLst>
              <a:ext uri="{FF2B5EF4-FFF2-40B4-BE49-F238E27FC236}">
                <a16:creationId xmlns:a16="http://schemas.microsoft.com/office/drawing/2014/main" id="{3F1EF2E9-1005-4071-B482-10D7F95E3EF3}"/>
              </a:ext>
            </a:extLst>
          </p:cNvPr>
          <p:cNvSpPr txBox="1">
            <a:spLocks/>
          </p:cNvSpPr>
          <p:nvPr userDrawn="1"/>
        </p:nvSpPr>
        <p:spPr>
          <a:xfrm>
            <a:off x="6565692" y="1661579"/>
            <a:ext cx="5167511" cy="4130085"/>
          </a:xfrm>
          <a:prstGeom prst="rect">
            <a:avLst/>
          </a:prstGeom>
        </p:spPr>
        <p:txBody>
          <a:bodyPr vert="horz" lIns="0" tIns="0" rIns="0" bIns="0" rtlCol="0">
            <a:noAutofit/>
          </a:bodyPr>
          <a:lstStyle>
            <a:lvl1pPr marL="227013" indent="-227013" algn="l" defTabSz="914400" rtl="0" eaLnBrk="1" latinLnBrk="0" hangingPunct="1">
              <a:lnSpc>
                <a:spcPct val="100000"/>
              </a:lnSpc>
              <a:spcBef>
                <a:spcPts val="2400"/>
              </a:spcBef>
              <a:buClr>
                <a:schemeClr val="tx1"/>
              </a:buClr>
              <a:buSzPct val="130000"/>
              <a:buFont typeface="Arial" panose="020B0604020202020204" pitchFamily="34" charset="0"/>
              <a:buChar char="•"/>
              <a:defRPr sz="2000" kern="1200">
                <a:solidFill>
                  <a:schemeClr val="tx1"/>
                </a:solidFill>
                <a:latin typeface="+mn-lt"/>
                <a:ea typeface="+mn-ea"/>
                <a:cs typeface="+mn-cs"/>
              </a:defRPr>
            </a:lvl1pPr>
            <a:lvl2pPr marL="576072" indent="-237744" algn="l" defTabSz="914400" rtl="0" eaLnBrk="1" latinLnBrk="0" hangingPunct="1">
              <a:lnSpc>
                <a:spcPct val="100000"/>
              </a:lnSpc>
              <a:spcBef>
                <a:spcPts val="1800"/>
              </a:spcBef>
              <a:buClr>
                <a:schemeClr val="tx1"/>
              </a:buClr>
              <a:buSzPct val="130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100000"/>
              </a:lnSpc>
              <a:spcBef>
                <a:spcPts val="1800"/>
              </a:spcBef>
              <a:buClr>
                <a:schemeClr val="tx1"/>
              </a:buClr>
              <a:buSzPct val="130000"/>
              <a:buFont typeface="Arial" panose="020B0604020202020204" pitchFamily="34" charset="0"/>
              <a:buChar char="•"/>
              <a:defRPr sz="1600" kern="1200">
                <a:solidFill>
                  <a:schemeClr val="tx1"/>
                </a:solidFill>
                <a:latin typeface="+mn-lt"/>
                <a:ea typeface="+mn-ea"/>
                <a:cs typeface="+mn-cs"/>
              </a:defRPr>
            </a:lvl3pPr>
            <a:lvl4pPr marL="1252728" indent="-237744" algn="l" defTabSz="914400" rtl="0" eaLnBrk="1" latinLnBrk="0" hangingPunct="1">
              <a:lnSpc>
                <a:spcPct val="100000"/>
              </a:lnSpc>
              <a:spcBef>
                <a:spcPts val="1800"/>
              </a:spcBef>
              <a:buClr>
                <a:schemeClr val="tx1"/>
              </a:buClr>
              <a:buSzPct val="130000"/>
              <a:buFont typeface="Arial" panose="020B0604020202020204" pitchFamily="34" charset="0"/>
              <a:buChar char="•"/>
              <a:defRPr sz="1400" kern="1200">
                <a:solidFill>
                  <a:schemeClr val="tx1"/>
                </a:solidFill>
                <a:latin typeface="+mn-lt"/>
                <a:ea typeface="+mn-ea"/>
                <a:cs typeface="+mn-cs"/>
              </a:defRPr>
            </a:lvl4pPr>
            <a:lvl5pPr marL="1609344" indent="-228600" algn="l" defTabSz="914400" rtl="0" eaLnBrk="1" latinLnBrk="0" hangingPunct="1">
              <a:lnSpc>
                <a:spcPct val="100000"/>
              </a:lnSpc>
              <a:spcBef>
                <a:spcPts val="1800"/>
              </a:spcBef>
              <a:buClr>
                <a:schemeClr val="tx1"/>
              </a:buClr>
              <a:buSzPct val="130000"/>
              <a:buFont typeface="Arial" panose="020B0604020202020204" pitchFamily="34" charset="0"/>
              <a:buChar char="•"/>
              <a:defRPr sz="1400" kern="1200">
                <a:solidFill>
                  <a:schemeClr val="tx1"/>
                </a:solidFill>
                <a:latin typeface="+mn-lt"/>
                <a:ea typeface="+mn-ea"/>
                <a:cs typeface="+mn-cs"/>
              </a:defRPr>
            </a:lvl5pPr>
            <a:lvl6pPr marL="1965960" indent="-228600" algn="l" defTabSz="914400" rtl="0" eaLnBrk="1" latinLnBrk="0" hangingPunct="1">
              <a:lnSpc>
                <a:spcPct val="90000"/>
              </a:lnSpc>
              <a:spcBef>
                <a:spcPts val="600"/>
              </a:spcBef>
              <a:buClr>
                <a:schemeClr val="accent1"/>
              </a:buClr>
              <a:buSzPct val="115000"/>
              <a:buFont typeface="Wingdings" panose="05000000000000000000" pitchFamily="2" charset="2"/>
              <a:buChar char="§"/>
              <a:defRPr sz="1400" kern="1200">
                <a:solidFill>
                  <a:schemeClr val="tx1"/>
                </a:solidFill>
                <a:latin typeface="+mn-lt"/>
                <a:ea typeface="+mn-ea"/>
                <a:cs typeface="+mn-cs"/>
              </a:defRPr>
            </a:lvl6pPr>
            <a:lvl7pPr marL="2322576" indent="-228600" algn="l" defTabSz="914400" rtl="0" eaLnBrk="1" latinLnBrk="0" hangingPunct="1">
              <a:lnSpc>
                <a:spcPct val="90000"/>
              </a:lnSpc>
              <a:spcBef>
                <a:spcPts val="600"/>
              </a:spcBef>
              <a:buClr>
                <a:schemeClr val="accent1"/>
              </a:buClr>
              <a:buSzPct val="115000"/>
              <a:buFont typeface="Wingdings" panose="05000000000000000000" pitchFamily="2" charset="2"/>
              <a:buChar char="§"/>
              <a:defRPr sz="1400" kern="1200">
                <a:solidFill>
                  <a:schemeClr val="tx1"/>
                </a:solidFill>
                <a:latin typeface="+mn-lt"/>
                <a:ea typeface="+mn-ea"/>
                <a:cs typeface="+mn-cs"/>
              </a:defRPr>
            </a:lvl7pPr>
            <a:lvl8pPr marL="2679192" indent="-228600" algn="l" defTabSz="914400" rtl="0" eaLnBrk="1" latinLnBrk="0" hangingPunct="1">
              <a:lnSpc>
                <a:spcPct val="90000"/>
              </a:lnSpc>
              <a:spcBef>
                <a:spcPts val="600"/>
              </a:spcBef>
              <a:buClr>
                <a:schemeClr val="accent1"/>
              </a:buClr>
              <a:buSzPct val="115000"/>
              <a:buFont typeface="Wingdings" panose="05000000000000000000" pitchFamily="2" charset="2"/>
              <a:buChar char="§"/>
              <a:defRPr sz="1400" kern="1200">
                <a:solidFill>
                  <a:schemeClr val="tx1"/>
                </a:solidFill>
                <a:latin typeface="+mn-lt"/>
                <a:ea typeface="+mn-ea"/>
                <a:cs typeface="+mn-cs"/>
              </a:defRPr>
            </a:lvl8pPr>
            <a:lvl9pPr marL="3035808" indent="-228600" algn="l" defTabSz="914400" rtl="0" eaLnBrk="1" latinLnBrk="0" hangingPunct="1">
              <a:lnSpc>
                <a:spcPct val="90000"/>
              </a:lnSpc>
              <a:spcBef>
                <a:spcPts val="600"/>
              </a:spcBef>
              <a:buClr>
                <a:schemeClr val="accent1"/>
              </a:buClr>
              <a:buSzPct val="115000"/>
              <a:buFont typeface="Wingdings" panose="05000000000000000000" pitchFamily="2" charset="2"/>
              <a:buChar char="§"/>
              <a:defRPr sz="1400" kern="1200">
                <a:solidFill>
                  <a:schemeClr val="tx1"/>
                </a:solidFill>
                <a:latin typeface="+mn-lt"/>
                <a:ea typeface="+mn-ea"/>
                <a:cs typeface="+mn-cs"/>
              </a:defRPr>
            </a:lvl9pPr>
          </a:lstStyle>
          <a:p>
            <a:pPr marL="0" marR="0" lvl="0" indent="0" algn="l" defTabSz="914400" rtl="0" eaLnBrk="1" fontAlgn="auto" latinLnBrk="0" hangingPunct="1">
              <a:lnSpc>
                <a:spcPct val="95000"/>
              </a:lnSpc>
              <a:spcBef>
                <a:spcPts val="1200"/>
              </a:spcBef>
              <a:spcAft>
                <a:spcPts val="0"/>
              </a:spcAft>
              <a:buClrTx/>
              <a:buSzPct val="100000"/>
              <a:buFont typeface="Arial" panose="020B0604020202020204" pitchFamily="34" charset="0"/>
              <a:buNone/>
              <a:tabLst/>
              <a:defRPr/>
            </a:pPr>
            <a:r>
              <a:rPr lang="en-US" sz="1400" b="1"/>
              <a:t>Embedded Color Palette</a:t>
            </a:r>
          </a:p>
          <a:p>
            <a:pPr marL="228600" marR="0" lvl="0" indent="-228600" algn="l" defTabSz="914400" rtl="0" eaLnBrk="1" fontAlgn="auto" latinLnBrk="0" hangingPunct="1">
              <a:lnSpc>
                <a:spcPct val="95000"/>
              </a:lnSpc>
              <a:spcBef>
                <a:spcPts val="1200"/>
              </a:spcBef>
              <a:spcAft>
                <a:spcPts val="0"/>
              </a:spcAft>
              <a:buClrTx/>
              <a:buSzPct val="115000"/>
              <a:buFont typeface="Arial" panose="020B0604020202020204" pitchFamily="34" charset="0"/>
              <a:buChar char="•"/>
              <a:tabLst/>
              <a:defRPr/>
            </a:pPr>
            <a:r>
              <a:rPr kumimoji="0" lang="en-US" sz="1400" b="0" i="0" u="none" strike="noStrike" kern="1200" cap="none" spc="0" normalizeH="0" baseline="0">
                <a:ln>
                  <a:noFill/>
                </a:ln>
                <a:solidFill>
                  <a:prstClr val="black"/>
                </a:solidFill>
                <a:effectLst/>
                <a:uLnTx/>
                <a:uFillTx/>
                <a:latin typeface="+mn-lt"/>
                <a:ea typeface="+mn-ea"/>
                <a:cs typeface="+mn-cs"/>
              </a:rPr>
              <a:t>Branded colors are embedded</a:t>
            </a:r>
            <a:br>
              <a:rPr kumimoji="0" lang="en-US" sz="1400" b="0" i="0" u="none" strike="noStrike" kern="1200" cap="none" spc="0" normalizeH="0" baseline="0">
                <a:ln>
                  <a:noFill/>
                </a:ln>
                <a:solidFill>
                  <a:prstClr val="black"/>
                </a:solidFill>
                <a:effectLst/>
                <a:uLnTx/>
                <a:uFillTx/>
                <a:latin typeface="+mn-lt"/>
                <a:ea typeface="+mn-ea"/>
                <a:cs typeface="+mn-cs"/>
              </a:rPr>
            </a:br>
            <a:r>
              <a:rPr kumimoji="0" lang="en-US" sz="1400" b="0" i="0" u="none" strike="noStrike" kern="1200" cap="none" spc="0" normalizeH="0" baseline="0">
                <a:ln>
                  <a:noFill/>
                </a:ln>
                <a:solidFill>
                  <a:prstClr val="black"/>
                </a:solidFill>
                <a:effectLst/>
                <a:uLnTx/>
                <a:uFillTx/>
                <a:latin typeface="+mn-lt"/>
                <a:ea typeface="+mn-ea"/>
                <a:cs typeface="+mn-cs"/>
              </a:rPr>
              <a:t>in the template for your immediate use.</a:t>
            </a:r>
          </a:p>
          <a:p>
            <a:pPr marL="228600" marR="0" lvl="0" indent="-228600" algn="l" defTabSz="914400" rtl="0" eaLnBrk="1" fontAlgn="auto" latinLnBrk="0" hangingPunct="1">
              <a:lnSpc>
                <a:spcPct val="95000"/>
              </a:lnSpc>
              <a:spcBef>
                <a:spcPts val="1200"/>
              </a:spcBef>
              <a:spcAft>
                <a:spcPts val="0"/>
              </a:spcAft>
              <a:buClrTx/>
              <a:buSzPct val="100000"/>
              <a:buFont typeface="Arial" panose="020B0604020202020204" pitchFamily="34" charset="0"/>
              <a:buChar char="•"/>
              <a:tabLst/>
              <a:defRPr/>
            </a:pPr>
            <a:endParaRPr kumimoji="0" lang="en-US" sz="1400" b="0" i="0" u="none" strike="noStrike" kern="1200" cap="none" spc="0" normalizeH="0" baseline="0">
              <a:ln>
                <a:noFill/>
              </a:ln>
              <a:solidFill>
                <a:prstClr val="black"/>
              </a:solidFill>
              <a:effectLst/>
              <a:uLnTx/>
              <a:uFillTx/>
              <a:latin typeface="+mn-lt"/>
              <a:ea typeface="+mn-ea"/>
              <a:cs typeface="+mn-cs"/>
            </a:endParaRPr>
          </a:p>
          <a:p>
            <a:pPr marL="228600" marR="0" lvl="0" indent="-228600" algn="l" defTabSz="914400" rtl="0" eaLnBrk="1" fontAlgn="auto" latinLnBrk="0" hangingPunct="1">
              <a:lnSpc>
                <a:spcPct val="95000"/>
              </a:lnSpc>
              <a:spcBef>
                <a:spcPts val="1200"/>
              </a:spcBef>
              <a:spcAft>
                <a:spcPts val="0"/>
              </a:spcAft>
              <a:buClrTx/>
              <a:buSzPct val="100000"/>
              <a:buFont typeface="Arial" panose="020B0604020202020204" pitchFamily="34" charset="0"/>
              <a:buChar char="•"/>
              <a:tabLst/>
              <a:defRPr/>
            </a:pPr>
            <a:endParaRPr kumimoji="0" lang="en-US" sz="1400" b="0" i="0" u="none" strike="noStrike" kern="1200" cap="none" spc="0" normalizeH="0" baseline="0">
              <a:ln>
                <a:noFill/>
              </a:ln>
              <a:solidFill>
                <a:prstClr val="black"/>
              </a:solidFill>
              <a:effectLst/>
              <a:uLnTx/>
              <a:uFillTx/>
              <a:latin typeface="+mn-lt"/>
              <a:ea typeface="+mn-ea"/>
              <a:cs typeface="+mn-cs"/>
            </a:endParaRPr>
          </a:p>
          <a:p>
            <a:pPr marL="228600" marR="0" lvl="0" indent="-228600" algn="l" defTabSz="914400" rtl="0" eaLnBrk="1" fontAlgn="auto" latinLnBrk="0" hangingPunct="1">
              <a:lnSpc>
                <a:spcPct val="95000"/>
              </a:lnSpc>
              <a:spcBef>
                <a:spcPts val="1200"/>
              </a:spcBef>
              <a:spcAft>
                <a:spcPts val="0"/>
              </a:spcAft>
              <a:buClrTx/>
              <a:buSzPct val="100000"/>
              <a:buFont typeface="Arial" panose="020B0604020202020204" pitchFamily="34" charset="0"/>
              <a:buChar char="•"/>
              <a:tabLst/>
              <a:defRPr/>
            </a:pPr>
            <a:endParaRPr kumimoji="0" lang="en-US" sz="1400" b="0" i="0" u="none" strike="noStrike" kern="1200" cap="none" spc="0" normalizeH="0" baseline="0">
              <a:ln>
                <a:noFill/>
              </a:ln>
              <a:solidFill>
                <a:prstClr val="black"/>
              </a:solidFill>
              <a:effectLst/>
              <a:uLnTx/>
              <a:uFillTx/>
              <a:latin typeface="+mn-lt"/>
              <a:ea typeface="+mn-ea"/>
              <a:cs typeface="+mn-cs"/>
            </a:endParaRPr>
          </a:p>
          <a:p>
            <a:pPr marL="228600" marR="0" lvl="0" indent="-228600" algn="l" defTabSz="914400" rtl="0" eaLnBrk="1" fontAlgn="auto" latinLnBrk="0" hangingPunct="1">
              <a:lnSpc>
                <a:spcPct val="95000"/>
              </a:lnSpc>
              <a:spcBef>
                <a:spcPts val="1200"/>
              </a:spcBef>
              <a:spcAft>
                <a:spcPts val="0"/>
              </a:spcAft>
              <a:buClrTx/>
              <a:buSzPct val="100000"/>
              <a:buFont typeface="Arial" panose="020B0604020202020204" pitchFamily="34" charset="0"/>
              <a:buChar char="•"/>
              <a:tabLst/>
              <a:defRPr/>
            </a:pPr>
            <a:endParaRPr kumimoji="0" lang="en-US" sz="1400" b="0" i="0" u="none" strike="noStrike" kern="1200" cap="none" spc="0" normalizeH="0" baseline="0">
              <a:ln>
                <a:noFill/>
              </a:ln>
              <a:solidFill>
                <a:prstClr val="black"/>
              </a:solidFill>
              <a:effectLst/>
              <a:uLnTx/>
              <a:uFillTx/>
              <a:latin typeface="+mn-lt"/>
              <a:ea typeface="+mn-ea"/>
              <a:cs typeface="+mn-cs"/>
            </a:endParaRPr>
          </a:p>
          <a:p>
            <a:pPr marL="228600" marR="0" lvl="0" indent="-228600" algn="l" defTabSz="914400" rtl="0" eaLnBrk="1" fontAlgn="auto" latinLnBrk="0" hangingPunct="1">
              <a:lnSpc>
                <a:spcPct val="95000"/>
              </a:lnSpc>
              <a:spcBef>
                <a:spcPts val="1200"/>
              </a:spcBef>
              <a:spcAft>
                <a:spcPts val="0"/>
              </a:spcAft>
              <a:buClrTx/>
              <a:buSzPct val="100000"/>
              <a:buFont typeface="Arial" panose="020B0604020202020204" pitchFamily="34" charset="0"/>
              <a:buChar char="•"/>
              <a:tabLst/>
              <a:defRPr/>
            </a:pPr>
            <a:endParaRPr kumimoji="0" lang="en-US" sz="1400" b="0" i="0" u="none" strike="noStrike" kern="1200" cap="none" spc="0" normalizeH="0" baseline="0">
              <a:ln>
                <a:noFill/>
              </a:ln>
              <a:solidFill>
                <a:prstClr val="black"/>
              </a:solidFill>
              <a:effectLst/>
              <a:uLnTx/>
              <a:uFillTx/>
              <a:latin typeface="+mn-lt"/>
              <a:ea typeface="+mn-ea"/>
              <a:cs typeface="+mn-cs"/>
            </a:endParaRPr>
          </a:p>
          <a:p>
            <a:pPr marL="228600" marR="0" lvl="0" indent="-228600" algn="l" defTabSz="914400" rtl="0" eaLnBrk="1" fontAlgn="auto" latinLnBrk="0" hangingPunct="1">
              <a:lnSpc>
                <a:spcPct val="95000"/>
              </a:lnSpc>
              <a:spcBef>
                <a:spcPts val="1200"/>
              </a:spcBef>
              <a:spcAft>
                <a:spcPts val="0"/>
              </a:spcAft>
              <a:buClrTx/>
              <a:buSzPct val="100000"/>
              <a:buFont typeface="Arial" panose="020B0604020202020204" pitchFamily="34" charset="0"/>
              <a:buChar char="•"/>
              <a:tabLst/>
              <a:defRPr/>
            </a:pPr>
            <a:endParaRPr kumimoji="0" lang="en-US" sz="100" b="0" i="0" u="none" strike="noStrike" kern="1200" cap="none" spc="0" normalizeH="0" baseline="0">
              <a:ln>
                <a:noFill/>
              </a:ln>
              <a:solidFill>
                <a:prstClr val="black"/>
              </a:solidFill>
              <a:effectLst/>
              <a:uLnTx/>
              <a:uFillTx/>
              <a:latin typeface="+mn-lt"/>
              <a:ea typeface="+mn-ea"/>
              <a:cs typeface="+mn-cs"/>
            </a:endParaRPr>
          </a:p>
          <a:p>
            <a:pPr marL="228600" marR="0" lvl="0" indent="-228600" algn="l" defTabSz="914400" rtl="0" eaLnBrk="1" fontAlgn="auto" latinLnBrk="0" hangingPunct="1">
              <a:lnSpc>
                <a:spcPct val="95000"/>
              </a:lnSpc>
              <a:spcBef>
                <a:spcPts val="1200"/>
              </a:spcBef>
              <a:spcAft>
                <a:spcPts val="0"/>
              </a:spcAft>
              <a:buClrTx/>
              <a:buSzPct val="100000"/>
              <a:buFont typeface="Arial" panose="020B0604020202020204" pitchFamily="34" charset="0"/>
              <a:buChar char="•"/>
              <a:tabLst/>
              <a:defRPr/>
            </a:pPr>
            <a:endParaRPr kumimoji="0" lang="en-US" sz="500" b="0" i="0" u="none" strike="noStrike" kern="1200" cap="none" spc="0" normalizeH="0" baseline="0">
              <a:ln>
                <a:noFill/>
              </a:ln>
              <a:solidFill>
                <a:prstClr val="black"/>
              </a:solidFill>
              <a:effectLst/>
              <a:uLnTx/>
              <a:uFillTx/>
              <a:latin typeface="+mn-lt"/>
              <a:ea typeface="+mn-ea"/>
              <a:cs typeface="+mn-cs"/>
            </a:endParaRPr>
          </a:p>
          <a:p>
            <a:pPr marL="0" indent="0">
              <a:lnSpc>
                <a:spcPct val="95000"/>
              </a:lnSpc>
              <a:spcBef>
                <a:spcPts val="1200"/>
              </a:spcBef>
              <a:buNone/>
            </a:pPr>
            <a:r>
              <a:rPr lang="en-US" sz="1400" b="1"/>
              <a:t>Images</a:t>
            </a:r>
          </a:p>
          <a:p>
            <a:pPr marL="228600" marR="0" lvl="0" indent="-228600" algn="l" defTabSz="914400" rtl="0" eaLnBrk="1" fontAlgn="auto" latinLnBrk="0" hangingPunct="1">
              <a:lnSpc>
                <a:spcPct val="95000"/>
              </a:lnSpc>
              <a:spcBef>
                <a:spcPts val="1200"/>
              </a:spcBef>
              <a:spcAft>
                <a:spcPts val="0"/>
              </a:spcAft>
              <a:buClrTx/>
              <a:buSzPct val="115000"/>
              <a:buFont typeface="Arial" panose="020B0604020202020204" pitchFamily="34" charset="0"/>
              <a:buChar char="•"/>
              <a:tabLst/>
              <a:defRPr/>
            </a:pPr>
            <a:r>
              <a:rPr kumimoji="0" lang="en-US" sz="1400" b="0" i="0" u="none" strike="noStrike" kern="1200" cap="none" spc="0" normalizeH="0" baseline="0">
                <a:ln>
                  <a:noFill/>
                </a:ln>
                <a:solidFill>
                  <a:prstClr val="black"/>
                </a:solidFill>
                <a:effectLst/>
                <a:uLnTx/>
                <a:uFillTx/>
                <a:latin typeface="+mn-lt"/>
                <a:ea typeface="+mn-ea"/>
                <a:cs typeface="+mn-cs"/>
              </a:rPr>
              <a:t>You can add your own copyright free photos</a:t>
            </a:r>
            <a:br>
              <a:rPr kumimoji="0" lang="en-US" sz="1400" b="0" i="0" u="none" strike="noStrike" kern="1200" cap="none" spc="0" normalizeH="0" baseline="0">
                <a:ln>
                  <a:noFill/>
                </a:ln>
                <a:solidFill>
                  <a:prstClr val="black"/>
                </a:solidFill>
                <a:effectLst/>
                <a:uLnTx/>
                <a:uFillTx/>
                <a:latin typeface="+mn-lt"/>
                <a:ea typeface="+mn-ea"/>
                <a:cs typeface="+mn-cs"/>
              </a:rPr>
            </a:br>
            <a:r>
              <a:rPr kumimoji="0" lang="en-US" sz="1400" b="0" i="0" u="none" strike="noStrike" kern="1200" cap="none" spc="0" normalizeH="0" baseline="0">
                <a:ln>
                  <a:noFill/>
                </a:ln>
                <a:solidFill>
                  <a:prstClr val="black"/>
                </a:solidFill>
                <a:effectLst/>
                <a:uLnTx/>
                <a:uFillTx/>
                <a:latin typeface="+mn-lt"/>
                <a:ea typeface="+mn-ea"/>
                <a:cs typeface="+mn-cs"/>
              </a:rPr>
              <a:t>to customize your content slides.</a:t>
            </a:r>
          </a:p>
        </p:txBody>
      </p:sp>
      <p:grpSp>
        <p:nvGrpSpPr>
          <p:cNvPr id="10" name="Group 9">
            <a:extLst>
              <a:ext uri="{FF2B5EF4-FFF2-40B4-BE49-F238E27FC236}">
                <a16:creationId xmlns:a16="http://schemas.microsoft.com/office/drawing/2014/main" id="{28CE9538-62AC-466B-9B79-0BD8ED5ABE3C}"/>
              </a:ext>
            </a:extLst>
          </p:cNvPr>
          <p:cNvGrpSpPr/>
          <p:nvPr userDrawn="1"/>
        </p:nvGrpSpPr>
        <p:grpSpPr>
          <a:xfrm>
            <a:off x="6808033" y="2650690"/>
            <a:ext cx="1626433" cy="1817208"/>
            <a:chOff x="6808033" y="2485869"/>
            <a:chExt cx="1626433" cy="1817208"/>
          </a:xfrm>
        </p:grpSpPr>
        <p:pic>
          <p:nvPicPr>
            <p:cNvPr id="7" name="Picture 6">
              <a:extLst>
                <a:ext uri="{FF2B5EF4-FFF2-40B4-BE49-F238E27FC236}">
                  <a16:creationId xmlns:a16="http://schemas.microsoft.com/office/drawing/2014/main" id="{8DB967C5-76A1-4C6C-AC66-CAE652DC4F4B}"/>
                </a:ext>
              </a:extLst>
            </p:cNvPr>
            <p:cNvPicPr>
              <a:picLocks noChangeAspect="1"/>
            </p:cNvPicPr>
            <p:nvPr userDrawn="1"/>
          </p:nvPicPr>
          <p:blipFill rotWithShape="1">
            <a:blip r:embed="rId2"/>
            <a:srcRect l="796" t="1136" r="1057"/>
            <a:stretch/>
          </p:blipFill>
          <p:spPr>
            <a:xfrm>
              <a:off x="6808033" y="2485869"/>
              <a:ext cx="1626433" cy="1817208"/>
            </a:xfrm>
            <a:prstGeom prst="rect">
              <a:avLst/>
            </a:prstGeom>
            <a:ln w="3175">
              <a:solidFill>
                <a:schemeClr val="bg2">
                  <a:lumMod val="60000"/>
                  <a:lumOff val="40000"/>
                </a:schemeClr>
              </a:solidFill>
            </a:ln>
          </p:spPr>
        </p:pic>
        <p:sp>
          <p:nvSpPr>
            <p:cNvPr id="8" name="Rectangle 7">
              <a:extLst>
                <a:ext uri="{FF2B5EF4-FFF2-40B4-BE49-F238E27FC236}">
                  <a16:creationId xmlns:a16="http://schemas.microsoft.com/office/drawing/2014/main" id="{F3AA5D3A-0890-4BAF-8CEB-D2DF3EFC8E52}"/>
                </a:ext>
              </a:extLst>
            </p:cNvPr>
            <p:cNvSpPr/>
            <p:nvPr userDrawn="1"/>
          </p:nvSpPr>
          <p:spPr>
            <a:xfrm>
              <a:off x="6808033" y="2485869"/>
              <a:ext cx="1626433" cy="394064"/>
            </a:xfrm>
            <a:prstGeom prst="rect">
              <a:avLst/>
            </a:prstGeom>
            <a:no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algn="l"/>
              <a:endParaRPr lang="en-CA" err="1"/>
            </a:p>
          </p:txBody>
        </p:sp>
      </p:grpSp>
      <p:sp>
        <p:nvSpPr>
          <p:cNvPr id="14" name="Rectangle 13">
            <a:extLst>
              <a:ext uri="{FF2B5EF4-FFF2-40B4-BE49-F238E27FC236}">
                <a16:creationId xmlns:a16="http://schemas.microsoft.com/office/drawing/2014/main" id="{A38F2055-4983-4560-A35F-C2AD8B91C608}"/>
              </a:ext>
            </a:extLst>
          </p:cNvPr>
          <p:cNvSpPr/>
          <p:nvPr userDrawn="1"/>
        </p:nvSpPr>
        <p:spPr>
          <a:xfrm>
            <a:off x="455613" y="362061"/>
            <a:ext cx="2636940" cy="246221"/>
          </a:xfrm>
          <a:prstGeom prst="rect">
            <a:avLst/>
          </a:prstGeom>
        </p:spPr>
        <p:txBody>
          <a:bodyPr wrap="none" lIns="0" rIns="0">
            <a:spAutoFit/>
          </a:bodyPr>
          <a:lstStyle/>
          <a:p>
            <a:r>
              <a:rPr lang="en-US" sz="1000">
                <a:latin typeface="+mn-lt"/>
              </a:rPr>
              <a:t>For use with Microsoft Office PowerPoint 365</a:t>
            </a:r>
            <a:endParaRPr lang="en-US" sz="1000">
              <a:solidFill>
                <a:schemeClr val="bg1"/>
              </a:solidFill>
              <a:latin typeface="+mn-lt"/>
            </a:endParaRPr>
          </a:p>
        </p:txBody>
      </p:sp>
      <p:sp>
        <p:nvSpPr>
          <p:cNvPr id="3" name="Slide Number Placeholder 5">
            <a:extLst>
              <a:ext uri="{FF2B5EF4-FFF2-40B4-BE49-F238E27FC236}">
                <a16:creationId xmlns:a16="http://schemas.microsoft.com/office/drawing/2014/main" id="{ED4EB80D-A925-5783-F2DB-AB7B9E771D9F}"/>
              </a:ext>
            </a:extLst>
          </p:cNvPr>
          <p:cNvSpPr>
            <a:spLocks noGrp="1"/>
          </p:cNvSpPr>
          <p:nvPr>
            <p:ph type="sldNum" sz="quarter" idx="4"/>
          </p:nvPr>
        </p:nvSpPr>
        <p:spPr>
          <a:xfrm>
            <a:off x="11457676" y="6337639"/>
            <a:ext cx="283219" cy="175694"/>
          </a:xfrm>
          <a:prstGeom prst="rect">
            <a:avLst/>
          </a:prstGeom>
        </p:spPr>
        <p:txBody>
          <a:bodyPr vert="horz" lIns="0" tIns="0" rIns="0" bIns="0" rtlCol="0" anchor="b">
            <a:noAutofit/>
          </a:bodyPr>
          <a:lstStyle>
            <a:lvl1pPr algn="r">
              <a:defRPr sz="800">
                <a:solidFill>
                  <a:schemeClr val="tx1"/>
                </a:solidFill>
              </a:defRPr>
            </a:lvl1pPr>
          </a:lstStyle>
          <a:p>
            <a:fld id="{BB333B34-C87C-402E-ABB0-13B7C9DEBBC4}" type="slidenum">
              <a:rPr lang="en-CA" smtClean="0"/>
              <a:pPr/>
              <a:t>‹#›</a:t>
            </a:fld>
            <a:endParaRPr lang="en-CA"/>
          </a:p>
        </p:txBody>
      </p:sp>
    </p:spTree>
    <p:extLst>
      <p:ext uri="{BB962C8B-B14F-4D97-AF65-F5344CB8AC3E}">
        <p14:creationId xmlns:p14="http://schemas.microsoft.com/office/powerpoint/2010/main" val="3644910849"/>
      </p:ext>
    </p:extLst>
  </p:cSld>
  <p:clrMapOvr>
    <a:masterClrMapping/>
  </p:clrMapOvr>
  <p:transition>
    <p:fade/>
  </p:transition>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One column with source 2">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0941A91C-8450-4F8B-8FBF-3E634ED3081E}"/>
              </a:ext>
            </a:extLst>
          </p:cNvPr>
          <p:cNvSpPr/>
          <p:nvPr userDrawn="1"/>
        </p:nvSpPr>
        <p:spPr bwMode="hidden">
          <a:xfrm>
            <a:off x="-1" y="36"/>
            <a:ext cx="4055348" cy="68579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800"/>
          </a:p>
        </p:txBody>
      </p:sp>
      <p:sp>
        <p:nvSpPr>
          <p:cNvPr id="2" name="Title 1"/>
          <p:cNvSpPr>
            <a:spLocks noGrp="1"/>
          </p:cNvSpPr>
          <p:nvPr>
            <p:ph type="title" hasCustomPrompt="1"/>
          </p:nvPr>
        </p:nvSpPr>
        <p:spPr>
          <a:xfrm>
            <a:off x="533957" y="463845"/>
            <a:ext cx="3289383" cy="3401475"/>
          </a:xfrm>
        </p:spPr>
        <p:txBody>
          <a:bodyPr anchor="t">
            <a:noAutofit/>
          </a:bodyPr>
          <a:lstStyle>
            <a:lvl1pPr>
              <a:lnSpc>
                <a:spcPct val="95000"/>
              </a:lnSpc>
              <a:spcBef>
                <a:spcPts val="0"/>
              </a:spcBef>
              <a:defRPr sz="3200" baseline="0">
                <a:solidFill>
                  <a:schemeClr val="bg1"/>
                </a:solidFill>
              </a:defRPr>
            </a:lvl1pPr>
          </a:lstStyle>
          <a:p>
            <a:r>
              <a:rPr lang="en-US" noProof="0"/>
              <a:t>Title </a:t>
            </a:r>
            <a:br>
              <a:rPr lang="en-US" noProof="0"/>
            </a:br>
            <a:r>
              <a:rPr lang="en-US" noProof="0"/>
              <a:t>of slide</a:t>
            </a:r>
          </a:p>
        </p:txBody>
      </p:sp>
      <p:sp>
        <p:nvSpPr>
          <p:cNvPr id="16" name="Text Placeholder 8">
            <a:extLst>
              <a:ext uri="{FF2B5EF4-FFF2-40B4-BE49-F238E27FC236}">
                <a16:creationId xmlns:a16="http://schemas.microsoft.com/office/drawing/2014/main" id="{6484C2BD-24ED-45A0-81D7-5E2A0324D7A6}"/>
              </a:ext>
            </a:extLst>
          </p:cNvPr>
          <p:cNvSpPr>
            <a:spLocks noGrp="1"/>
          </p:cNvSpPr>
          <p:nvPr>
            <p:ph type="body" sz="quarter" idx="13" hasCustomPrompt="1"/>
          </p:nvPr>
        </p:nvSpPr>
        <p:spPr>
          <a:xfrm>
            <a:off x="4360066" y="6110882"/>
            <a:ext cx="6774338" cy="402451"/>
          </a:xfrm>
        </p:spPr>
        <p:txBody>
          <a:bodyPr anchor="b"/>
          <a:lstStyle>
            <a:lvl1pPr marL="0" indent="0">
              <a:lnSpc>
                <a:spcPct val="95000"/>
              </a:lnSpc>
              <a:spcBef>
                <a:spcPts val="0"/>
              </a:spcBef>
              <a:buNone/>
              <a:defRPr sz="800">
                <a:latin typeface="Arial" panose="020B0604020202020204" pitchFamily="34" charset="0"/>
              </a:defRPr>
            </a:lvl1pPr>
            <a:lvl2pPr marL="0" indent="0">
              <a:lnSpc>
                <a:spcPct val="95000"/>
              </a:lnSpc>
              <a:spcBef>
                <a:spcPts val="0"/>
              </a:spcBef>
              <a:buNone/>
              <a:defRPr sz="800">
                <a:latin typeface="Arial" panose="00000400000000000000" pitchFamily="2" charset="0"/>
              </a:defRPr>
            </a:lvl2pPr>
            <a:lvl3pPr marL="0" indent="0">
              <a:lnSpc>
                <a:spcPct val="95000"/>
              </a:lnSpc>
              <a:spcBef>
                <a:spcPts val="0"/>
              </a:spcBef>
              <a:buNone/>
              <a:defRPr sz="800">
                <a:latin typeface="Arial" panose="00000400000000000000" pitchFamily="2" charset="0"/>
              </a:defRPr>
            </a:lvl3pPr>
            <a:lvl4pPr marL="0" indent="0">
              <a:lnSpc>
                <a:spcPct val="95000"/>
              </a:lnSpc>
              <a:spcBef>
                <a:spcPts val="0"/>
              </a:spcBef>
              <a:buNone/>
              <a:defRPr sz="800">
                <a:latin typeface="Arial" panose="00000400000000000000" pitchFamily="2" charset="0"/>
              </a:defRPr>
            </a:lvl4pPr>
            <a:lvl5pPr marL="0" indent="0">
              <a:lnSpc>
                <a:spcPct val="95000"/>
              </a:lnSpc>
              <a:spcBef>
                <a:spcPts val="0"/>
              </a:spcBef>
              <a:buNone/>
              <a:defRPr sz="800">
                <a:latin typeface="Arial" panose="00000400000000000000" pitchFamily="2" charset="0"/>
              </a:defRPr>
            </a:lvl5pPr>
            <a:lvl6pPr marL="0" indent="0">
              <a:lnSpc>
                <a:spcPct val="95000"/>
              </a:lnSpc>
              <a:spcBef>
                <a:spcPts val="0"/>
              </a:spcBef>
              <a:buNone/>
              <a:defRPr sz="800">
                <a:latin typeface="Arial" panose="00000400000000000000" pitchFamily="2" charset="0"/>
              </a:defRPr>
            </a:lvl6pPr>
            <a:lvl7pPr marL="0" indent="0">
              <a:lnSpc>
                <a:spcPct val="95000"/>
              </a:lnSpc>
              <a:spcBef>
                <a:spcPts val="0"/>
              </a:spcBef>
              <a:buNone/>
              <a:defRPr sz="800">
                <a:latin typeface="Arial" panose="00000400000000000000" pitchFamily="2" charset="0"/>
              </a:defRPr>
            </a:lvl7pPr>
            <a:lvl8pPr marL="0" indent="0">
              <a:lnSpc>
                <a:spcPct val="95000"/>
              </a:lnSpc>
              <a:spcBef>
                <a:spcPts val="0"/>
              </a:spcBef>
              <a:buNone/>
              <a:defRPr sz="800">
                <a:latin typeface="Arial" panose="00000400000000000000" pitchFamily="2" charset="0"/>
              </a:defRPr>
            </a:lvl8pPr>
            <a:lvl9pPr marL="0" indent="0">
              <a:lnSpc>
                <a:spcPct val="95000"/>
              </a:lnSpc>
              <a:spcBef>
                <a:spcPts val="0"/>
              </a:spcBef>
              <a:buNone/>
              <a:defRPr sz="800">
                <a:latin typeface="Arial" panose="00000400000000000000" pitchFamily="2" charset="0"/>
              </a:defRPr>
            </a:lvl9pPr>
          </a:lstStyle>
          <a:p>
            <a:pPr lvl="0"/>
            <a:r>
              <a:rPr lang="en-US" sz="800" noProof="0">
                <a:latin typeface="Arial" panose="020B0303040401060103" pitchFamily="34" charset="0"/>
                <a:cs typeface="Arial" panose="020B0604020202020204" pitchFamily="34" charset="0"/>
              </a:rPr>
              <a:t>THIS MATERIAL IS FOR INSTITUTIONAL/BROKER-DEALER USE ONLY. NOT FOR DISTRIBUTION OR USE WITH THE PUBLIC.</a:t>
            </a:r>
          </a:p>
        </p:txBody>
      </p:sp>
      <p:sp>
        <p:nvSpPr>
          <p:cNvPr id="5" name="Slide Number Placeholder 5">
            <a:extLst>
              <a:ext uri="{FF2B5EF4-FFF2-40B4-BE49-F238E27FC236}">
                <a16:creationId xmlns:a16="http://schemas.microsoft.com/office/drawing/2014/main" id="{0F2A083B-FA6F-0321-A96E-4ADB7B52C907}"/>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a:prstGeom prst="rect">
            <a:avLst/>
          </a:prstGeom>
        </p:spPr>
        <p:txBody>
          <a:bodyPr vert="horz" lIns="0" tIns="0" rIns="0" bIns="0" rtlCol="0" anchor="b">
            <a:noAutofit/>
          </a:bodyPr>
          <a:lstStyle>
            <a:lvl1pPr algn="r">
              <a:defRPr sz="800">
                <a:solidFill>
                  <a:schemeClr val="tx1"/>
                </a:solidFill>
              </a:defRPr>
            </a:lvl1pPr>
          </a:lstStyle>
          <a:p>
            <a:fld id="{BB333B34-C87C-402E-ABB0-13B7C9DEBBC4}" type="slidenum">
              <a:rPr lang="en-CA" smtClean="0"/>
              <a:pPr/>
              <a:t>‹#›</a:t>
            </a:fld>
            <a:endParaRPr lang="en-CA"/>
          </a:p>
        </p:txBody>
      </p:sp>
      <p:pic>
        <p:nvPicPr>
          <p:cNvPr id="3" name="Graphic 12">
            <a:extLst>
              <a:ext uri="{FF2B5EF4-FFF2-40B4-BE49-F238E27FC236}">
                <a16:creationId xmlns:a16="http://schemas.microsoft.com/office/drawing/2014/main" id="{9FA305A9-206A-F115-B959-08A25A31751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black">
          <a:xfrm>
            <a:off x="466343" y="6243770"/>
            <a:ext cx="1662140" cy="249996"/>
          </a:xfrm>
          <a:prstGeom prst="rect">
            <a:avLst/>
          </a:prstGeom>
        </p:spPr>
      </p:pic>
    </p:spTree>
    <p:extLst>
      <p:ext uri="{BB962C8B-B14F-4D97-AF65-F5344CB8AC3E}">
        <p14:creationId xmlns:p14="http://schemas.microsoft.com/office/powerpoint/2010/main" val="1054267906"/>
      </p:ext>
    </p:extLst>
  </p:cSld>
  <p:clrMapOvr>
    <a:masterClrMapping/>
  </p:clrMapOvr>
  <p:transition>
    <p:fade/>
  </p:transition>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One column with sourc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0941A91C-8450-4F8B-8FBF-3E634ED3081E}"/>
              </a:ext>
            </a:extLst>
          </p:cNvPr>
          <p:cNvSpPr/>
          <p:nvPr userDrawn="1"/>
        </p:nvSpPr>
        <p:spPr bwMode="hidden">
          <a:xfrm>
            <a:off x="-1" y="36"/>
            <a:ext cx="4055348" cy="68579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800"/>
          </a:p>
        </p:txBody>
      </p:sp>
      <p:sp>
        <p:nvSpPr>
          <p:cNvPr id="2" name="Title 1"/>
          <p:cNvSpPr>
            <a:spLocks noGrp="1"/>
          </p:cNvSpPr>
          <p:nvPr>
            <p:ph type="title" hasCustomPrompt="1"/>
          </p:nvPr>
        </p:nvSpPr>
        <p:spPr>
          <a:xfrm>
            <a:off x="531146" y="463845"/>
            <a:ext cx="3292192" cy="3401475"/>
          </a:xfrm>
        </p:spPr>
        <p:txBody>
          <a:bodyPr anchor="t">
            <a:noAutofit/>
          </a:bodyPr>
          <a:lstStyle>
            <a:lvl1pPr>
              <a:lnSpc>
                <a:spcPct val="95000"/>
              </a:lnSpc>
              <a:spcBef>
                <a:spcPts val="0"/>
              </a:spcBef>
              <a:defRPr sz="3200" baseline="0">
                <a:solidFill>
                  <a:schemeClr val="bg1"/>
                </a:solidFill>
              </a:defRPr>
            </a:lvl1pPr>
          </a:lstStyle>
          <a:p>
            <a:r>
              <a:rPr lang="en-US" noProof="0"/>
              <a:t>Title </a:t>
            </a:r>
            <a:br>
              <a:rPr lang="en-US" noProof="0"/>
            </a:br>
            <a:r>
              <a:rPr lang="en-US" noProof="0"/>
              <a:t>of slide</a:t>
            </a:r>
          </a:p>
        </p:txBody>
      </p:sp>
      <p:sp>
        <p:nvSpPr>
          <p:cNvPr id="4" name="Text Placeholder 8">
            <a:extLst>
              <a:ext uri="{FF2B5EF4-FFF2-40B4-BE49-F238E27FC236}">
                <a16:creationId xmlns:a16="http://schemas.microsoft.com/office/drawing/2014/main" id="{A19F6E5A-38B7-84D5-A8C7-CE6B724F9E96}"/>
              </a:ext>
            </a:extLst>
          </p:cNvPr>
          <p:cNvSpPr>
            <a:spLocks noGrp="1"/>
          </p:cNvSpPr>
          <p:nvPr>
            <p:ph type="body" sz="quarter" idx="13" hasCustomPrompt="1"/>
          </p:nvPr>
        </p:nvSpPr>
        <p:spPr>
          <a:xfrm>
            <a:off x="4360066" y="6110882"/>
            <a:ext cx="6774338" cy="402451"/>
          </a:xfrm>
        </p:spPr>
        <p:txBody>
          <a:bodyPr anchor="b"/>
          <a:lstStyle>
            <a:lvl1pPr marL="0" indent="0">
              <a:lnSpc>
                <a:spcPct val="95000"/>
              </a:lnSpc>
              <a:spcBef>
                <a:spcPts val="0"/>
              </a:spcBef>
              <a:buNone/>
              <a:defRPr sz="800">
                <a:latin typeface="Arial" panose="020B0604020202020204" pitchFamily="34" charset="0"/>
              </a:defRPr>
            </a:lvl1pPr>
            <a:lvl2pPr marL="0" indent="0">
              <a:lnSpc>
                <a:spcPct val="95000"/>
              </a:lnSpc>
              <a:spcBef>
                <a:spcPts val="0"/>
              </a:spcBef>
              <a:buNone/>
              <a:defRPr sz="800">
                <a:latin typeface="Arial" panose="00000400000000000000" pitchFamily="2" charset="0"/>
              </a:defRPr>
            </a:lvl2pPr>
            <a:lvl3pPr marL="0" indent="0">
              <a:lnSpc>
                <a:spcPct val="95000"/>
              </a:lnSpc>
              <a:spcBef>
                <a:spcPts val="0"/>
              </a:spcBef>
              <a:buNone/>
              <a:defRPr sz="800">
                <a:latin typeface="Arial" panose="00000400000000000000" pitchFamily="2" charset="0"/>
              </a:defRPr>
            </a:lvl3pPr>
            <a:lvl4pPr marL="0" indent="0">
              <a:lnSpc>
                <a:spcPct val="95000"/>
              </a:lnSpc>
              <a:spcBef>
                <a:spcPts val="0"/>
              </a:spcBef>
              <a:buNone/>
              <a:defRPr sz="800">
                <a:latin typeface="Arial" panose="00000400000000000000" pitchFamily="2" charset="0"/>
              </a:defRPr>
            </a:lvl4pPr>
            <a:lvl5pPr marL="0" indent="0">
              <a:lnSpc>
                <a:spcPct val="95000"/>
              </a:lnSpc>
              <a:spcBef>
                <a:spcPts val="0"/>
              </a:spcBef>
              <a:buNone/>
              <a:defRPr sz="800">
                <a:latin typeface="Arial" panose="00000400000000000000" pitchFamily="2" charset="0"/>
              </a:defRPr>
            </a:lvl5pPr>
            <a:lvl6pPr marL="0" indent="0">
              <a:lnSpc>
                <a:spcPct val="95000"/>
              </a:lnSpc>
              <a:spcBef>
                <a:spcPts val="0"/>
              </a:spcBef>
              <a:buNone/>
              <a:defRPr sz="800">
                <a:latin typeface="Arial" panose="00000400000000000000" pitchFamily="2" charset="0"/>
              </a:defRPr>
            </a:lvl6pPr>
            <a:lvl7pPr marL="0" indent="0">
              <a:lnSpc>
                <a:spcPct val="95000"/>
              </a:lnSpc>
              <a:spcBef>
                <a:spcPts val="0"/>
              </a:spcBef>
              <a:buNone/>
              <a:defRPr sz="800">
                <a:latin typeface="Arial" panose="00000400000000000000" pitchFamily="2" charset="0"/>
              </a:defRPr>
            </a:lvl7pPr>
            <a:lvl8pPr marL="0" indent="0">
              <a:lnSpc>
                <a:spcPct val="95000"/>
              </a:lnSpc>
              <a:spcBef>
                <a:spcPts val="0"/>
              </a:spcBef>
              <a:buNone/>
              <a:defRPr sz="800">
                <a:latin typeface="Arial" panose="00000400000000000000" pitchFamily="2" charset="0"/>
              </a:defRPr>
            </a:lvl8pPr>
            <a:lvl9pPr marL="0" indent="0">
              <a:lnSpc>
                <a:spcPct val="95000"/>
              </a:lnSpc>
              <a:spcBef>
                <a:spcPts val="0"/>
              </a:spcBef>
              <a:buNone/>
              <a:defRPr sz="800">
                <a:latin typeface="Arial" panose="00000400000000000000" pitchFamily="2" charset="0"/>
              </a:defRPr>
            </a:lvl9pPr>
          </a:lstStyle>
          <a:p>
            <a:pPr lvl="0"/>
            <a:r>
              <a:rPr lang="en-US" sz="800" noProof="0">
                <a:latin typeface="Arial" panose="020B0303040401060103" pitchFamily="34" charset="0"/>
                <a:cs typeface="Arial" panose="020B0604020202020204" pitchFamily="34" charset="0"/>
              </a:rPr>
              <a:t>THIS MATERIAL IS FOR INSTITUTIONAL/BROKER-DEALER USE ONLY. NOT FOR DISTRIBUTION OR USE WITH THE PUBLIC.</a:t>
            </a:r>
          </a:p>
        </p:txBody>
      </p:sp>
      <p:sp>
        <p:nvSpPr>
          <p:cNvPr id="5" name="Slide Number Placeholder 5">
            <a:extLst>
              <a:ext uri="{FF2B5EF4-FFF2-40B4-BE49-F238E27FC236}">
                <a16:creationId xmlns:a16="http://schemas.microsoft.com/office/drawing/2014/main" id="{5E59AE0B-A0A2-B2F3-B1AE-020BB12E9157}"/>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a:prstGeom prst="rect">
            <a:avLst/>
          </a:prstGeom>
        </p:spPr>
        <p:txBody>
          <a:bodyPr vert="horz" lIns="0" tIns="0" rIns="0" bIns="0" rtlCol="0" anchor="b">
            <a:noAutofit/>
          </a:bodyPr>
          <a:lstStyle>
            <a:lvl1pPr algn="r">
              <a:defRPr sz="800">
                <a:solidFill>
                  <a:schemeClr val="tx1"/>
                </a:solidFill>
              </a:defRPr>
            </a:lvl1pPr>
          </a:lstStyle>
          <a:p>
            <a:fld id="{BB333B34-C87C-402E-ABB0-13B7C9DEBBC4}" type="slidenum">
              <a:rPr lang="en-CA" smtClean="0"/>
              <a:pPr/>
              <a:t>‹#›</a:t>
            </a:fld>
            <a:endParaRPr lang="en-CA"/>
          </a:p>
        </p:txBody>
      </p:sp>
      <p:pic>
        <p:nvPicPr>
          <p:cNvPr id="3" name="Graphic 12">
            <a:extLst>
              <a:ext uri="{FF2B5EF4-FFF2-40B4-BE49-F238E27FC236}">
                <a16:creationId xmlns:a16="http://schemas.microsoft.com/office/drawing/2014/main" id="{D3AC3E57-9F5A-AF14-1047-9EFA5555D785}"/>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black">
          <a:xfrm>
            <a:off x="466343" y="6243770"/>
            <a:ext cx="1662140" cy="249996"/>
          </a:xfrm>
          <a:prstGeom prst="rect">
            <a:avLst/>
          </a:prstGeom>
        </p:spPr>
      </p:pic>
    </p:spTree>
    <p:extLst>
      <p:ext uri="{BB962C8B-B14F-4D97-AF65-F5344CB8AC3E}">
        <p14:creationId xmlns:p14="http://schemas.microsoft.com/office/powerpoint/2010/main" val="1658767664"/>
      </p:ext>
    </p:extLst>
  </p:cSld>
  <p:clrMapOvr>
    <a:masterClrMapping/>
  </p:clrMapOvr>
  <p:transition>
    <p:fade/>
  </p:transition>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Three column with sourc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0941A91C-8450-4F8B-8FBF-3E634ED3081E}"/>
              </a:ext>
            </a:extLst>
          </p:cNvPr>
          <p:cNvSpPr/>
          <p:nvPr userDrawn="1"/>
        </p:nvSpPr>
        <p:spPr bwMode="hidden">
          <a:xfrm>
            <a:off x="-1" y="36"/>
            <a:ext cx="4055348" cy="68579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800"/>
          </a:p>
        </p:txBody>
      </p:sp>
      <p:sp>
        <p:nvSpPr>
          <p:cNvPr id="20" name="Text Placeholder 19">
            <a:extLst>
              <a:ext uri="{FF2B5EF4-FFF2-40B4-BE49-F238E27FC236}">
                <a16:creationId xmlns:a16="http://schemas.microsoft.com/office/drawing/2014/main" id="{0AF97CD5-66AE-4EDA-8D23-A23D9D49A5AA}"/>
              </a:ext>
            </a:extLst>
          </p:cNvPr>
          <p:cNvSpPr>
            <a:spLocks noGrp="1"/>
          </p:cNvSpPr>
          <p:nvPr>
            <p:ph type="body" sz="quarter" idx="15" hasCustomPrompt="1"/>
          </p:nvPr>
        </p:nvSpPr>
        <p:spPr>
          <a:xfrm>
            <a:off x="4360065" y="475488"/>
            <a:ext cx="2539283" cy="792162"/>
          </a:xfrm>
        </p:spPr>
        <p:txBody>
          <a:bodyPr anchor="t"/>
          <a:lstStyle>
            <a:lvl1pPr marL="0" indent="0">
              <a:lnSpc>
                <a:spcPct val="95000"/>
              </a:lnSpc>
              <a:spcBef>
                <a:spcPts val="0"/>
              </a:spcBef>
              <a:buNone/>
              <a:defRPr sz="2400" b="0">
                <a:solidFill>
                  <a:schemeClr val="tx1"/>
                </a:solidFill>
                <a:latin typeface="+mj-lt"/>
              </a:defRPr>
            </a:lvl1pPr>
            <a:lvl2pPr marL="338328" indent="0">
              <a:buNone/>
              <a:defRPr/>
            </a:lvl2pPr>
            <a:lvl3pPr marL="685800" indent="0">
              <a:buNone/>
              <a:defRPr/>
            </a:lvl3pPr>
            <a:lvl4pPr marL="1014984" indent="0">
              <a:buNone/>
              <a:defRPr/>
            </a:lvl4pPr>
            <a:lvl5pPr marL="1380744" indent="0">
              <a:buNone/>
              <a:defRPr/>
            </a:lvl5pPr>
          </a:lstStyle>
          <a:p>
            <a:pPr lvl="0"/>
            <a:r>
              <a:rPr lang="en-US" noProof="0"/>
              <a:t>Title here</a:t>
            </a:r>
          </a:p>
        </p:txBody>
      </p:sp>
      <p:sp>
        <p:nvSpPr>
          <p:cNvPr id="2" name="Title 1"/>
          <p:cNvSpPr>
            <a:spLocks noGrp="1"/>
          </p:cNvSpPr>
          <p:nvPr>
            <p:ph type="title" hasCustomPrompt="1"/>
          </p:nvPr>
        </p:nvSpPr>
        <p:spPr>
          <a:xfrm>
            <a:off x="533957" y="463845"/>
            <a:ext cx="3289383" cy="3401475"/>
          </a:xfrm>
        </p:spPr>
        <p:txBody>
          <a:bodyPr anchor="t">
            <a:noAutofit/>
          </a:bodyPr>
          <a:lstStyle>
            <a:lvl1pPr>
              <a:lnSpc>
                <a:spcPct val="95000"/>
              </a:lnSpc>
              <a:spcBef>
                <a:spcPts val="0"/>
              </a:spcBef>
              <a:defRPr sz="3200" baseline="0">
                <a:solidFill>
                  <a:schemeClr val="bg1"/>
                </a:solidFill>
              </a:defRPr>
            </a:lvl1pPr>
          </a:lstStyle>
          <a:p>
            <a:r>
              <a:rPr lang="en-US" noProof="0"/>
              <a:t>Title </a:t>
            </a:r>
            <a:br>
              <a:rPr lang="en-US" noProof="0"/>
            </a:br>
            <a:r>
              <a:rPr lang="en-US" noProof="0"/>
              <a:t>of slide</a:t>
            </a:r>
          </a:p>
        </p:txBody>
      </p:sp>
      <p:sp>
        <p:nvSpPr>
          <p:cNvPr id="14" name="Text Placeholder 19">
            <a:extLst>
              <a:ext uri="{FF2B5EF4-FFF2-40B4-BE49-F238E27FC236}">
                <a16:creationId xmlns:a16="http://schemas.microsoft.com/office/drawing/2014/main" id="{A51932F0-EBB7-48D2-9591-40F3F9E75737}"/>
              </a:ext>
            </a:extLst>
          </p:cNvPr>
          <p:cNvSpPr>
            <a:spLocks noGrp="1"/>
          </p:cNvSpPr>
          <p:nvPr>
            <p:ph type="body" sz="quarter" idx="20" hasCustomPrompt="1"/>
          </p:nvPr>
        </p:nvSpPr>
        <p:spPr>
          <a:xfrm>
            <a:off x="7433296" y="475488"/>
            <a:ext cx="4221148" cy="792162"/>
          </a:xfrm>
        </p:spPr>
        <p:txBody>
          <a:bodyPr anchor="t"/>
          <a:lstStyle>
            <a:lvl1pPr marL="0" indent="0">
              <a:lnSpc>
                <a:spcPct val="95000"/>
              </a:lnSpc>
              <a:spcBef>
                <a:spcPts val="0"/>
              </a:spcBef>
              <a:buNone/>
              <a:defRPr sz="2400" b="0">
                <a:latin typeface="+mj-lt"/>
              </a:defRPr>
            </a:lvl1pPr>
            <a:lvl2pPr marL="338328" indent="0">
              <a:buNone/>
              <a:defRPr/>
            </a:lvl2pPr>
            <a:lvl3pPr marL="685800" indent="0">
              <a:buNone/>
              <a:defRPr/>
            </a:lvl3pPr>
            <a:lvl4pPr marL="1014984" indent="0">
              <a:buNone/>
              <a:defRPr/>
            </a:lvl4pPr>
            <a:lvl5pPr marL="1380744" indent="0">
              <a:buNone/>
              <a:defRPr/>
            </a:lvl5pPr>
          </a:lstStyle>
          <a:p>
            <a:pPr lvl="0"/>
            <a:r>
              <a:rPr lang="en-US" noProof="0"/>
              <a:t>Optional title</a:t>
            </a:r>
          </a:p>
        </p:txBody>
      </p:sp>
      <p:sp>
        <p:nvSpPr>
          <p:cNvPr id="10" name="Text Placeholder 9">
            <a:extLst>
              <a:ext uri="{FF2B5EF4-FFF2-40B4-BE49-F238E27FC236}">
                <a16:creationId xmlns:a16="http://schemas.microsoft.com/office/drawing/2014/main" id="{86456917-5A0D-4B01-9F9A-CC2545886632}"/>
              </a:ext>
            </a:extLst>
          </p:cNvPr>
          <p:cNvSpPr>
            <a:spLocks noGrp="1"/>
          </p:cNvSpPr>
          <p:nvPr>
            <p:ph type="body" sz="quarter" idx="21" hasCustomPrompt="1"/>
          </p:nvPr>
        </p:nvSpPr>
        <p:spPr>
          <a:xfrm>
            <a:off x="4360065" y="1435608"/>
            <a:ext cx="2539283" cy="4597721"/>
          </a:xfrm>
        </p:spPr>
        <p:txBody>
          <a:bodyPr/>
          <a:lstStyle>
            <a:lvl1pPr>
              <a:spcBef>
                <a:spcPts val="600"/>
              </a:spcBef>
              <a:defRPr sz="1400"/>
            </a:lvl1pPr>
            <a:lvl2pPr>
              <a:spcBef>
                <a:spcPts val="600"/>
              </a:spcBef>
              <a:defRPr sz="1400"/>
            </a:lvl2pPr>
            <a:lvl3pPr>
              <a:spcBef>
                <a:spcPts val="600"/>
              </a:spcBef>
              <a:defRPr sz="1400"/>
            </a:lvl3pPr>
            <a:lvl4pPr>
              <a:spcBef>
                <a:spcPts val="600"/>
              </a:spcBef>
              <a:defRPr sz="1400"/>
            </a:lvl4pPr>
            <a:lvl5pPr>
              <a:spcBef>
                <a:spcPts val="600"/>
              </a:spcBef>
              <a:defRPr sz="1400"/>
            </a:lvl5pPr>
            <a:lvl6pPr>
              <a:spcBef>
                <a:spcPts val="600"/>
              </a:spcBef>
              <a:defRPr sz="1400"/>
            </a:lvl6pPr>
            <a:lvl7pPr>
              <a:spcBef>
                <a:spcPts val="600"/>
              </a:spcBef>
              <a:defRPr sz="1400"/>
            </a:lvl7pPr>
            <a:lvl8pPr>
              <a:spcBef>
                <a:spcPts val="600"/>
              </a:spcBef>
              <a:defRPr sz="1400"/>
            </a:lvl8pPr>
            <a:lvl9pPr>
              <a:spcBef>
                <a:spcPts val="600"/>
              </a:spcBef>
              <a:defRPr sz="1400"/>
            </a:lvl9pPr>
          </a:lstStyle>
          <a:p>
            <a:pPr lvl="0"/>
            <a:r>
              <a:rPr lang="en-US" noProof="0"/>
              <a:t>Click to add body copy</a:t>
            </a:r>
          </a:p>
          <a:p>
            <a:pPr lvl="1"/>
            <a:r>
              <a:rPr lang="en-US" noProof="0"/>
              <a:t>Second level</a:t>
            </a:r>
          </a:p>
          <a:p>
            <a:pPr lvl="2"/>
            <a:r>
              <a:rPr lang="en-US" noProof="0"/>
              <a:t>Third level</a:t>
            </a:r>
          </a:p>
          <a:p>
            <a:pPr lvl="3"/>
            <a:r>
              <a:rPr lang="en-US" noProof="0"/>
              <a:t>Fourth level</a:t>
            </a:r>
          </a:p>
        </p:txBody>
      </p:sp>
      <p:sp>
        <p:nvSpPr>
          <p:cNvPr id="15" name="Content Placeholder 14">
            <a:extLst>
              <a:ext uri="{FF2B5EF4-FFF2-40B4-BE49-F238E27FC236}">
                <a16:creationId xmlns:a16="http://schemas.microsoft.com/office/drawing/2014/main" id="{50063603-5807-4630-8EB7-C1EBC7302DA8}"/>
              </a:ext>
            </a:extLst>
          </p:cNvPr>
          <p:cNvSpPr>
            <a:spLocks noGrp="1"/>
          </p:cNvSpPr>
          <p:nvPr>
            <p:ph sz="quarter" idx="22" hasCustomPrompt="1"/>
          </p:nvPr>
        </p:nvSpPr>
        <p:spPr>
          <a:xfrm>
            <a:off x="7433306" y="1435608"/>
            <a:ext cx="4221562" cy="4597721"/>
          </a:xfrm>
        </p:spPr>
        <p:txBody>
          <a:bodyPr/>
          <a:lstStyle>
            <a:lvl1pPr>
              <a:spcBef>
                <a:spcPts val="600"/>
              </a:spcBef>
              <a:defRPr sz="1400"/>
            </a:lvl1pPr>
            <a:lvl2pPr>
              <a:spcBef>
                <a:spcPts val="600"/>
              </a:spcBef>
              <a:defRPr sz="1400"/>
            </a:lvl2pPr>
            <a:lvl3pPr>
              <a:spcBef>
                <a:spcPts val="600"/>
              </a:spcBef>
              <a:defRPr sz="1400"/>
            </a:lvl3pPr>
            <a:lvl4pPr>
              <a:spcBef>
                <a:spcPts val="600"/>
              </a:spcBef>
              <a:defRPr sz="1400"/>
            </a:lvl4pPr>
            <a:lvl5pPr>
              <a:spcBef>
                <a:spcPts val="600"/>
              </a:spcBef>
              <a:defRPr sz="1400"/>
            </a:lvl5pPr>
            <a:lvl6pPr>
              <a:spcBef>
                <a:spcPts val="600"/>
              </a:spcBef>
              <a:defRPr sz="1400"/>
            </a:lvl6pPr>
            <a:lvl7pPr>
              <a:spcBef>
                <a:spcPts val="600"/>
              </a:spcBef>
              <a:defRPr sz="1400"/>
            </a:lvl7pPr>
            <a:lvl8pPr>
              <a:spcBef>
                <a:spcPts val="600"/>
              </a:spcBef>
              <a:defRPr sz="1400"/>
            </a:lvl8pPr>
            <a:lvl9pPr>
              <a:spcBef>
                <a:spcPts val="600"/>
              </a:spcBef>
              <a:defRPr sz="1400"/>
            </a:lvl9pPr>
          </a:lstStyle>
          <a:p>
            <a:pPr lvl="0"/>
            <a:r>
              <a:rPr lang="en-US" noProof="0"/>
              <a:t>Add body copy or click icon for other content options</a:t>
            </a:r>
          </a:p>
          <a:p>
            <a:pPr lvl="1"/>
            <a:r>
              <a:rPr lang="en-US" noProof="0"/>
              <a:t>Second level</a:t>
            </a:r>
          </a:p>
          <a:p>
            <a:pPr lvl="2"/>
            <a:r>
              <a:rPr lang="en-US" noProof="0"/>
              <a:t>Third level</a:t>
            </a:r>
          </a:p>
          <a:p>
            <a:pPr lvl="3"/>
            <a:r>
              <a:rPr lang="en-US" noProof="0"/>
              <a:t>Fourth level</a:t>
            </a:r>
          </a:p>
        </p:txBody>
      </p:sp>
      <p:sp>
        <p:nvSpPr>
          <p:cNvPr id="4" name="Text Placeholder 8">
            <a:extLst>
              <a:ext uri="{FF2B5EF4-FFF2-40B4-BE49-F238E27FC236}">
                <a16:creationId xmlns:a16="http://schemas.microsoft.com/office/drawing/2014/main" id="{F3384981-9561-0348-4666-9828061F1D15}"/>
              </a:ext>
            </a:extLst>
          </p:cNvPr>
          <p:cNvSpPr>
            <a:spLocks noGrp="1"/>
          </p:cNvSpPr>
          <p:nvPr>
            <p:ph type="body" sz="quarter" idx="13" hasCustomPrompt="1"/>
          </p:nvPr>
        </p:nvSpPr>
        <p:spPr>
          <a:xfrm>
            <a:off x="4360066" y="6110882"/>
            <a:ext cx="6774338" cy="402451"/>
          </a:xfrm>
        </p:spPr>
        <p:txBody>
          <a:bodyPr anchor="b"/>
          <a:lstStyle>
            <a:lvl1pPr marL="0" indent="0">
              <a:lnSpc>
                <a:spcPct val="95000"/>
              </a:lnSpc>
              <a:spcBef>
                <a:spcPts val="0"/>
              </a:spcBef>
              <a:buNone/>
              <a:defRPr sz="800">
                <a:latin typeface="Arial" panose="020B0604020202020204" pitchFamily="34" charset="0"/>
              </a:defRPr>
            </a:lvl1pPr>
            <a:lvl2pPr marL="0" indent="0">
              <a:lnSpc>
                <a:spcPct val="95000"/>
              </a:lnSpc>
              <a:spcBef>
                <a:spcPts val="0"/>
              </a:spcBef>
              <a:buNone/>
              <a:defRPr sz="800">
                <a:latin typeface="Arial" panose="00000400000000000000" pitchFamily="2" charset="0"/>
              </a:defRPr>
            </a:lvl2pPr>
            <a:lvl3pPr marL="0" indent="0">
              <a:lnSpc>
                <a:spcPct val="95000"/>
              </a:lnSpc>
              <a:spcBef>
                <a:spcPts val="0"/>
              </a:spcBef>
              <a:buNone/>
              <a:defRPr sz="800">
                <a:latin typeface="Arial" panose="00000400000000000000" pitchFamily="2" charset="0"/>
              </a:defRPr>
            </a:lvl3pPr>
            <a:lvl4pPr marL="0" indent="0">
              <a:lnSpc>
                <a:spcPct val="95000"/>
              </a:lnSpc>
              <a:spcBef>
                <a:spcPts val="0"/>
              </a:spcBef>
              <a:buNone/>
              <a:defRPr sz="800">
                <a:latin typeface="Arial" panose="00000400000000000000" pitchFamily="2" charset="0"/>
              </a:defRPr>
            </a:lvl4pPr>
            <a:lvl5pPr marL="0" indent="0">
              <a:lnSpc>
                <a:spcPct val="95000"/>
              </a:lnSpc>
              <a:spcBef>
                <a:spcPts val="0"/>
              </a:spcBef>
              <a:buNone/>
              <a:defRPr sz="800">
                <a:latin typeface="Arial" panose="00000400000000000000" pitchFamily="2" charset="0"/>
              </a:defRPr>
            </a:lvl5pPr>
            <a:lvl6pPr marL="0" indent="0">
              <a:lnSpc>
                <a:spcPct val="95000"/>
              </a:lnSpc>
              <a:spcBef>
                <a:spcPts val="0"/>
              </a:spcBef>
              <a:buNone/>
              <a:defRPr sz="800">
                <a:latin typeface="Arial" panose="00000400000000000000" pitchFamily="2" charset="0"/>
              </a:defRPr>
            </a:lvl6pPr>
            <a:lvl7pPr marL="0" indent="0">
              <a:lnSpc>
                <a:spcPct val="95000"/>
              </a:lnSpc>
              <a:spcBef>
                <a:spcPts val="0"/>
              </a:spcBef>
              <a:buNone/>
              <a:defRPr sz="800">
                <a:latin typeface="Arial" panose="00000400000000000000" pitchFamily="2" charset="0"/>
              </a:defRPr>
            </a:lvl7pPr>
            <a:lvl8pPr marL="0" indent="0">
              <a:lnSpc>
                <a:spcPct val="95000"/>
              </a:lnSpc>
              <a:spcBef>
                <a:spcPts val="0"/>
              </a:spcBef>
              <a:buNone/>
              <a:defRPr sz="800">
                <a:latin typeface="Arial" panose="00000400000000000000" pitchFamily="2" charset="0"/>
              </a:defRPr>
            </a:lvl8pPr>
            <a:lvl9pPr marL="0" indent="0">
              <a:lnSpc>
                <a:spcPct val="95000"/>
              </a:lnSpc>
              <a:spcBef>
                <a:spcPts val="0"/>
              </a:spcBef>
              <a:buNone/>
              <a:defRPr sz="800">
                <a:latin typeface="Arial" panose="00000400000000000000" pitchFamily="2" charset="0"/>
              </a:defRPr>
            </a:lvl9pPr>
          </a:lstStyle>
          <a:p>
            <a:pPr lvl="0"/>
            <a:r>
              <a:rPr lang="en-US" sz="800" noProof="0">
                <a:latin typeface="Arial" panose="020B0303040401060103" pitchFamily="34" charset="0"/>
                <a:cs typeface="Arial" panose="020B0604020202020204" pitchFamily="34" charset="0"/>
              </a:rPr>
              <a:t>THIS MATERIAL IS FOR INSTITUTIONAL/BROKER-DEALER USE ONLY. NOT FOR DISTRIBUTION OR USE WITH THE PUBLIC.</a:t>
            </a:r>
          </a:p>
        </p:txBody>
      </p:sp>
      <p:sp>
        <p:nvSpPr>
          <p:cNvPr id="5" name="Slide Number Placeholder 5">
            <a:extLst>
              <a:ext uri="{FF2B5EF4-FFF2-40B4-BE49-F238E27FC236}">
                <a16:creationId xmlns:a16="http://schemas.microsoft.com/office/drawing/2014/main" id="{076C54C5-0506-A13E-DCA5-5AF0B98EA705}"/>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a:prstGeom prst="rect">
            <a:avLst/>
          </a:prstGeom>
        </p:spPr>
        <p:txBody>
          <a:bodyPr vert="horz" lIns="0" tIns="0" rIns="0" bIns="0" rtlCol="0" anchor="b">
            <a:noAutofit/>
          </a:bodyPr>
          <a:lstStyle>
            <a:lvl1pPr algn="r">
              <a:defRPr sz="800">
                <a:solidFill>
                  <a:schemeClr val="tx1"/>
                </a:solidFill>
              </a:defRPr>
            </a:lvl1pPr>
          </a:lstStyle>
          <a:p>
            <a:fld id="{BB333B34-C87C-402E-ABB0-13B7C9DEBBC4}" type="slidenum">
              <a:rPr lang="en-CA" smtClean="0"/>
              <a:pPr/>
              <a:t>‹#›</a:t>
            </a:fld>
            <a:endParaRPr lang="en-CA"/>
          </a:p>
        </p:txBody>
      </p:sp>
      <p:pic>
        <p:nvPicPr>
          <p:cNvPr id="3" name="Graphic 12">
            <a:extLst>
              <a:ext uri="{FF2B5EF4-FFF2-40B4-BE49-F238E27FC236}">
                <a16:creationId xmlns:a16="http://schemas.microsoft.com/office/drawing/2014/main" id="{C228B8F6-E943-A0D6-5CB9-E26EC1F99CF8}"/>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black">
          <a:xfrm>
            <a:off x="466343" y="6243770"/>
            <a:ext cx="1662140" cy="249996"/>
          </a:xfrm>
          <a:prstGeom prst="rect">
            <a:avLst/>
          </a:prstGeom>
        </p:spPr>
      </p:pic>
    </p:spTree>
    <p:extLst>
      <p:ext uri="{BB962C8B-B14F-4D97-AF65-F5344CB8AC3E}">
        <p14:creationId xmlns:p14="http://schemas.microsoft.com/office/powerpoint/2010/main" val="2087767048"/>
      </p:ext>
    </p:extLst>
  </p:cSld>
  <p:clrMapOvr>
    <a:masterClrMapping/>
  </p:clrMapOvr>
  <p:transition>
    <p:fade/>
  </p:transition>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Two column with sourc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0941A91C-8450-4F8B-8FBF-3E634ED3081E}"/>
              </a:ext>
            </a:extLst>
          </p:cNvPr>
          <p:cNvSpPr/>
          <p:nvPr userDrawn="1"/>
        </p:nvSpPr>
        <p:spPr bwMode="hidden">
          <a:xfrm>
            <a:off x="-1" y="36"/>
            <a:ext cx="4055348" cy="68579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800"/>
          </a:p>
        </p:txBody>
      </p:sp>
      <p:sp>
        <p:nvSpPr>
          <p:cNvPr id="20" name="Text Placeholder 19">
            <a:extLst>
              <a:ext uri="{FF2B5EF4-FFF2-40B4-BE49-F238E27FC236}">
                <a16:creationId xmlns:a16="http://schemas.microsoft.com/office/drawing/2014/main" id="{0AF97CD5-66AE-4EDA-8D23-A23D9D49A5AA}"/>
              </a:ext>
            </a:extLst>
          </p:cNvPr>
          <p:cNvSpPr>
            <a:spLocks noGrp="1"/>
          </p:cNvSpPr>
          <p:nvPr>
            <p:ph type="body" sz="quarter" idx="15" hasCustomPrompt="1"/>
          </p:nvPr>
        </p:nvSpPr>
        <p:spPr>
          <a:xfrm>
            <a:off x="4360066" y="475488"/>
            <a:ext cx="7297018" cy="792162"/>
          </a:xfrm>
        </p:spPr>
        <p:txBody>
          <a:bodyPr anchor="t"/>
          <a:lstStyle>
            <a:lvl1pPr marL="0" indent="0">
              <a:lnSpc>
                <a:spcPct val="95000"/>
              </a:lnSpc>
              <a:spcBef>
                <a:spcPts val="0"/>
              </a:spcBef>
              <a:buNone/>
              <a:defRPr sz="2400" b="0">
                <a:solidFill>
                  <a:schemeClr val="tx1"/>
                </a:solidFill>
                <a:latin typeface="+mj-lt"/>
              </a:defRPr>
            </a:lvl1pPr>
            <a:lvl2pPr marL="338328" indent="0">
              <a:buNone/>
              <a:defRPr/>
            </a:lvl2pPr>
            <a:lvl3pPr marL="685800" indent="0">
              <a:buNone/>
              <a:defRPr/>
            </a:lvl3pPr>
            <a:lvl4pPr marL="1014984" indent="0">
              <a:buNone/>
              <a:defRPr/>
            </a:lvl4pPr>
            <a:lvl5pPr marL="1380744" indent="0">
              <a:buNone/>
              <a:defRPr/>
            </a:lvl5pPr>
          </a:lstStyle>
          <a:p>
            <a:pPr lvl="0"/>
            <a:r>
              <a:rPr lang="en-US" noProof="0"/>
              <a:t>Title here</a:t>
            </a:r>
          </a:p>
        </p:txBody>
      </p:sp>
      <p:sp>
        <p:nvSpPr>
          <p:cNvPr id="2" name="Title 1"/>
          <p:cNvSpPr>
            <a:spLocks noGrp="1"/>
          </p:cNvSpPr>
          <p:nvPr>
            <p:ph type="title" hasCustomPrompt="1"/>
          </p:nvPr>
        </p:nvSpPr>
        <p:spPr>
          <a:xfrm>
            <a:off x="533957" y="463845"/>
            <a:ext cx="3289383" cy="3401475"/>
          </a:xfrm>
        </p:spPr>
        <p:txBody>
          <a:bodyPr anchor="t">
            <a:noAutofit/>
          </a:bodyPr>
          <a:lstStyle>
            <a:lvl1pPr>
              <a:lnSpc>
                <a:spcPct val="95000"/>
              </a:lnSpc>
              <a:spcBef>
                <a:spcPts val="0"/>
              </a:spcBef>
              <a:defRPr sz="3200" baseline="0">
                <a:solidFill>
                  <a:schemeClr val="bg1"/>
                </a:solidFill>
              </a:defRPr>
            </a:lvl1pPr>
          </a:lstStyle>
          <a:p>
            <a:r>
              <a:rPr lang="en-US" noProof="0"/>
              <a:t>Title </a:t>
            </a:r>
            <a:br>
              <a:rPr lang="en-US" noProof="0"/>
            </a:br>
            <a:r>
              <a:rPr lang="en-US" noProof="0"/>
              <a:t>of slide</a:t>
            </a:r>
          </a:p>
        </p:txBody>
      </p:sp>
      <p:sp>
        <p:nvSpPr>
          <p:cNvPr id="15" name="Content Placeholder 2">
            <a:extLst>
              <a:ext uri="{FF2B5EF4-FFF2-40B4-BE49-F238E27FC236}">
                <a16:creationId xmlns:a16="http://schemas.microsoft.com/office/drawing/2014/main" id="{038F0D64-3A18-458E-9DB0-82116D7EB002}"/>
              </a:ext>
            </a:extLst>
          </p:cNvPr>
          <p:cNvSpPr>
            <a:spLocks noGrp="1"/>
          </p:cNvSpPr>
          <p:nvPr>
            <p:ph idx="1" hasCustomPrompt="1"/>
          </p:nvPr>
        </p:nvSpPr>
        <p:spPr>
          <a:xfrm>
            <a:off x="4360065" y="1434190"/>
            <a:ext cx="7294802" cy="4584842"/>
          </a:xfrm>
        </p:spPr>
        <p:txBody>
          <a:bodyPr/>
          <a:lstStyle>
            <a:lvl1pPr>
              <a:defRPr/>
            </a:lvl1pPr>
          </a:lstStyle>
          <a:p>
            <a:pPr lvl="0"/>
            <a:r>
              <a:rPr lang="en-US" noProof="0"/>
              <a:t>Click to add main bullet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Text Placeholder 8">
            <a:extLst>
              <a:ext uri="{FF2B5EF4-FFF2-40B4-BE49-F238E27FC236}">
                <a16:creationId xmlns:a16="http://schemas.microsoft.com/office/drawing/2014/main" id="{7D9A13ED-528B-BD63-9ED7-D5FA852727D4}"/>
              </a:ext>
            </a:extLst>
          </p:cNvPr>
          <p:cNvSpPr>
            <a:spLocks noGrp="1"/>
          </p:cNvSpPr>
          <p:nvPr>
            <p:ph type="body" sz="quarter" idx="13" hasCustomPrompt="1"/>
          </p:nvPr>
        </p:nvSpPr>
        <p:spPr>
          <a:xfrm>
            <a:off x="4360066" y="6110882"/>
            <a:ext cx="6774338" cy="402451"/>
          </a:xfrm>
        </p:spPr>
        <p:txBody>
          <a:bodyPr anchor="b"/>
          <a:lstStyle>
            <a:lvl1pPr marL="0" indent="0">
              <a:lnSpc>
                <a:spcPct val="95000"/>
              </a:lnSpc>
              <a:spcBef>
                <a:spcPts val="0"/>
              </a:spcBef>
              <a:buNone/>
              <a:defRPr sz="800">
                <a:latin typeface="Arial" panose="020B0604020202020204" pitchFamily="34" charset="0"/>
              </a:defRPr>
            </a:lvl1pPr>
            <a:lvl2pPr marL="0" indent="0">
              <a:lnSpc>
                <a:spcPct val="95000"/>
              </a:lnSpc>
              <a:spcBef>
                <a:spcPts val="0"/>
              </a:spcBef>
              <a:buNone/>
              <a:defRPr sz="800">
                <a:latin typeface="Arial" panose="00000400000000000000" pitchFamily="2" charset="0"/>
              </a:defRPr>
            </a:lvl2pPr>
            <a:lvl3pPr marL="0" indent="0">
              <a:lnSpc>
                <a:spcPct val="95000"/>
              </a:lnSpc>
              <a:spcBef>
                <a:spcPts val="0"/>
              </a:spcBef>
              <a:buNone/>
              <a:defRPr sz="800">
                <a:latin typeface="Arial" panose="00000400000000000000" pitchFamily="2" charset="0"/>
              </a:defRPr>
            </a:lvl3pPr>
            <a:lvl4pPr marL="0" indent="0">
              <a:lnSpc>
                <a:spcPct val="95000"/>
              </a:lnSpc>
              <a:spcBef>
                <a:spcPts val="0"/>
              </a:spcBef>
              <a:buNone/>
              <a:defRPr sz="800">
                <a:latin typeface="Arial" panose="00000400000000000000" pitchFamily="2" charset="0"/>
              </a:defRPr>
            </a:lvl4pPr>
            <a:lvl5pPr marL="0" indent="0">
              <a:lnSpc>
                <a:spcPct val="95000"/>
              </a:lnSpc>
              <a:spcBef>
                <a:spcPts val="0"/>
              </a:spcBef>
              <a:buNone/>
              <a:defRPr sz="800">
                <a:latin typeface="Arial" panose="00000400000000000000" pitchFamily="2" charset="0"/>
              </a:defRPr>
            </a:lvl5pPr>
            <a:lvl6pPr marL="0" indent="0">
              <a:lnSpc>
                <a:spcPct val="95000"/>
              </a:lnSpc>
              <a:spcBef>
                <a:spcPts val="0"/>
              </a:spcBef>
              <a:buNone/>
              <a:defRPr sz="800">
                <a:latin typeface="Arial" panose="00000400000000000000" pitchFamily="2" charset="0"/>
              </a:defRPr>
            </a:lvl6pPr>
            <a:lvl7pPr marL="0" indent="0">
              <a:lnSpc>
                <a:spcPct val="95000"/>
              </a:lnSpc>
              <a:spcBef>
                <a:spcPts val="0"/>
              </a:spcBef>
              <a:buNone/>
              <a:defRPr sz="800">
                <a:latin typeface="Arial" panose="00000400000000000000" pitchFamily="2" charset="0"/>
              </a:defRPr>
            </a:lvl7pPr>
            <a:lvl8pPr marL="0" indent="0">
              <a:lnSpc>
                <a:spcPct val="95000"/>
              </a:lnSpc>
              <a:spcBef>
                <a:spcPts val="0"/>
              </a:spcBef>
              <a:buNone/>
              <a:defRPr sz="800">
                <a:latin typeface="Arial" panose="00000400000000000000" pitchFamily="2" charset="0"/>
              </a:defRPr>
            </a:lvl8pPr>
            <a:lvl9pPr marL="0" indent="0">
              <a:lnSpc>
                <a:spcPct val="95000"/>
              </a:lnSpc>
              <a:spcBef>
                <a:spcPts val="0"/>
              </a:spcBef>
              <a:buNone/>
              <a:defRPr sz="800">
                <a:latin typeface="Arial" panose="00000400000000000000" pitchFamily="2" charset="0"/>
              </a:defRPr>
            </a:lvl9pPr>
          </a:lstStyle>
          <a:p>
            <a:pPr lvl="0"/>
            <a:r>
              <a:rPr lang="en-US" sz="800" noProof="0">
                <a:latin typeface="Arial" panose="020B0303040401060103" pitchFamily="34" charset="0"/>
                <a:cs typeface="Arial" panose="020B0604020202020204" pitchFamily="34" charset="0"/>
              </a:rPr>
              <a:t>THIS MATERIAL IS FOR INSTITUTIONAL/BROKER-DEALER USE ONLY. NOT FOR DISTRIBUTION OR USE WITH THE PUBLIC.</a:t>
            </a:r>
          </a:p>
        </p:txBody>
      </p:sp>
      <p:sp>
        <p:nvSpPr>
          <p:cNvPr id="5" name="Slide Number Placeholder 5">
            <a:extLst>
              <a:ext uri="{FF2B5EF4-FFF2-40B4-BE49-F238E27FC236}">
                <a16:creationId xmlns:a16="http://schemas.microsoft.com/office/drawing/2014/main" id="{06DEB044-35B0-989E-986F-370D3F1D3E3A}"/>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a:prstGeom prst="rect">
            <a:avLst/>
          </a:prstGeom>
        </p:spPr>
        <p:txBody>
          <a:bodyPr vert="horz" lIns="0" tIns="0" rIns="0" bIns="0" rtlCol="0" anchor="b">
            <a:noAutofit/>
          </a:bodyPr>
          <a:lstStyle>
            <a:lvl1pPr algn="r">
              <a:defRPr sz="800">
                <a:solidFill>
                  <a:schemeClr val="tx1"/>
                </a:solidFill>
              </a:defRPr>
            </a:lvl1pPr>
          </a:lstStyle>
          <a:p>
            <a:fld id="{BB333B34-C87C-402E-ABB0-13B7C9DEBBC4}" type="slidenum">
              <a:rPr lang="en-CA" smtClean="0"/>
              <a:pPr/>
              <a:t>‹#›</a:t>
            </a:fld>
            <a:endParaRPr lang="en-CA"/>
          </a:p>
        </p:txBody>
      </p:sp>
      <p:pic>
        <p:nvPicPr>
          <p:cNvPr id="3" name="Graphic 12">
            <a:extLst>
              <a:ext uri="{FF2B5EF4-FFF2-40B4-BE49-F238E27FC236}">
                <a16:creationId xmlns:a16="http://schemas.microsoft.com/office/drawing/2014/main" id="{EDD297B4-2B9B-004C-6299-CAA77A03160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black">
          <a:xfrm>
            <a:off x="466343" y="6243770"/>
            <a:ext cx="1662140" cy="249996"/>
          </a:xfrm>
          <a:prstGeom prst="rect">
            <a:avLst/>
          </a:prstGeom>
        </p:spPr>
      </p:pic>
    </p:spTree>
    <p:extLst>
      <p:ext uri="{BB962C8B-B14F-4D97-AF65-F5344CB8AC3E}">
        <p14:creationId xmlns:p14="http://schemas.microsoft.com/office/powerpoint/2010/main" val="1904082180"/>
      </p:ext>
    </p:extLst>
  </p:cSld>
  <p:clrMapOvr>
    <a:masterClrMapping/>
  </p:clrMapOvr>
  <p:transition>
    <p:fade/>
  </p:transition>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sv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66342" y="472437"/>
            <a:ext cx="11274553" cy="792167"/>
          </a:xfrm>
          <a:prstGeom prst="rect">
            <a:avLst/>
          </a:prstGeom>
        </p:spPr>
        <p:txBody>
          <a:bodyPr vert="horz" lIns="0" tIns="0" rIns="0" bIns="0" rtlCol="0" anchor="t">
            <a:noAutofit/>
          </a:bodyPr>
          <a:lstStyle/>
          <a:p>
            <a:r>
              <a:rPr lang="en-CA" noProof="0"/>
              <a:t>Slide title</a:t>
            </a:r>
          </a:p>
        </p:txBody>
      </p:sp>
      <p:pic>
        <p:nvPicPr>
          <p:cNvPr id="4" name="Graphic 12">
            <a:extLst>
              <a:ext uri="{FF2B5EF4-FFF2-40B4-BE49-F238E27FC236}">
                <a16:creationId xmlns:a16="http://schemas.microsoft.com/office/drawing/2014/main" id="{B374421E-247C-6292-EA3C-E3F959ABD581}"/>
              </a:ext>
            </a:extLst>
          </p:cNvPr>
          <p:cNvPicPr>
            <a:picLocks noChangeAspect="1"/>
          </p:cNvPicPr>
          <p:nvPr userDrawn="1"/>
        </p:nvPicPr>
        <p:blipFill>
          <a:blip r:embed="rId25">
            <a:extLst>
              <a:ext uri="{96DAC541-7B7A-43D3-8B79-37D633B846F1}">
                <asvg:svgBlip xmlns:asvg="http://schemas.microsoft.com/office/drawing/2016/SVG/main" r:embed="rId26"/>
              </a:ext>
            </a:extLst>
          </a:blip>
          <a:srcRect/>
          <a:stretch/>
        </p:blipFill>
        <p:spPr bwMode="black">
          <a:xfrm>
            <a:off x="466343" y="6243770"/>
            <a:ext cx="1662140" cy="249996"/>
          </a:xfrm>
          <a:prstGeom prst="rect">
            <a:avLst/>
          </a:prstGeom>
        </p:spPr>
      </p:pic>
      <p:sp>
        <p:nvSpPr>
          <p:cNvPr id="5" name="Slide Number Placeholder 5">
            <a:extLst>
              <a:ext uri="{FF2B5EF4-FFF2-40B4-BE49-F238E27FC236}">
                <a16:creationId xmlns:a16="http://schemas.microsoft.com/office/drawing/2014/main" id="{EAA9FC32-9C60-0F5F-ABA7-62F4C0139E65}"/>
              </a:ext>
            </a:extLst>
          </p:cNvPr>
          <p:cNvSpPr>
            <a:spLocks noGrp="1"/>
          </p:cNvSpPr>
          <p:nvPr>
            <p:ph type="sldNum" sz="quarter" idx="4"/>
          </p:nvPr>
        </p:nvSpPr>
        <p:spPr>
          <a:xfrm>
            <a:off x="11457676" y="6337639"/>
            <a:ext cx="283219" cy="175694"/>
          </a:xfrm>
          <a:prstGeom prst="rect">
            <a:avLst/>
          </a:prstGeom>
        </p:spPr>
        <p:txBody>
          <a:bodyPr vert="horz" lIns="0" tIns="0" rIns="0" bIns="0" rtlCol="0" anchor="b">
            <a:noAutofit/>
          </a:bodyPr>
          <a:lstStyle>
            <a:lvl1pPr algn="r">
              <a:defRPr sz="800">
                <a:solidFill>
                  <a:schemeClr val="tx1"/>
                </a:solidFill>
              </a:defRPr>
            </a:lvl1pPr>
          </a:lstStyle>
          <a:p>
            <a:fld id="{BB333B34-C87C-402E-ABB0-13B7C9DEBBC4}" type="slidenum">
              <a:rPr lang="en-CA" smtClean="0"/>
              <a:pPr/>
              <a:t>‹#›</a:t>
            </a:fld>
            <a:endParaRPr lang="en-CA"/>
          </a:p>
        </p:txBody>
      </p:sp>
      <p:sp>
        <p:nvSpPr>
          <p:cNvPr id="8" name="Rectangle 7">
            <a:extLst>
              <a:ext uri="{FF2B5EF4-FFF2-40B4-BE49-F238E27FC236}">
                <a16:creationId xmlns:a16="http://schemas.microsoft.com/office/drawing/2014/main" id="{9F9344BE-C95F-DABC-9F48-F536960CC90A}"/>
              </a:ext>
            </a:extLst>
          </p:cNvPr>
          <p:cNvSpPr>
            <a:spLocks noChangeAspect="1"/>
          </p:cNvSpPr>
          <p:nvPr userDrawn="1"/>
        </p:nvSpPr>
        <p:spPr>
          <a:xfrm>
            <a:off x="687256" y="6498000"/>
            <a:ext cx="360000" cy="3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US" err="1"/>
          </a:p>
        </p:txBody>
      </p:sp>
      <p:sp>
        <p:nvSpPr>
          <p:cNvPr id="9" name="Rectangle 8">
            <a:extLst>
              <a:ext uri="{FF2B5EF4-FFF2-40B4-BE49-F238E27FC236}">
                <a16:creationId xmlns:a16="http://schemas.microsoft.com/office/drawing/2014/main" id="{FBC92311-5854-FCBD-DDCA-45038365154B}"/>
              </a:ext>
            </a:extLst>
          </p:cNvPr>
          <p:cNvSpPr>
            <a:spLocks noChangeAspect="1"/>
          </p:cNvSpPr>
          <p:nvPr userDrawn="1"/>
        </p:nvSpPr>
        <p:spPr>
          <a:xfrm>
            <a:off x="687256" y="5914480"/>
            <a:ext cx="360000" cy="3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US" err="1"/>
          </a:p>
        </p:txBody>
      </p:sp>
      <p:sp>
        <p:nvSpPr>
          <p:cNvPr id="3" name="Text Placeholder 2"/>
          <p:cNvSpPr>
            <a:spLocks noGrp="1"/>
          </p:cNvSpPr>
          <p:nvPr>
            <p:ph type="body" idx="1"/>
          </p:nvPr>
        </p:nvSpPr>
        <p:spPr>
          <a:xfrm>
            <a:off x="466343" y="1434190"/>
            <a:ext cx="11274552" cy="4584842"/>
          </a:xfrm>
          <a:prstGeom prst="rect">
            <a:avLst/>
          </a:prstGeom>
        </p:spPr>
        <p:txBody>
          <a:bodyPr vert="horz" lIns="0" tIns="0" rIns="0" bIns="0" rtlCol="0">
            <a:noAutofit/>
          </a:bodyPr>
          <a:lstStyle/>
          <a:p>
            <a:pPr lvl="0"/>
            <a:r>
              <a:rPr lang="en-CA" noProof="0"/>
              <a:t>Click to add main bullet</a:t>
            </a:r>
          </a:p>
          <a:p>
            <a:pPr lvl="1"/>
            <a:r>
              <a:rPr lang="en-CA" noProof="0"/>
              <a:t>Second level</a:t>
            </a:r>
          </a:p>
          <a:p>
            <a:pPr lvl="2"/>
            <a:r>
              <a:rPr lang="en-CA" noProof="0"/>
              <a:t>Third level</a:t>
            </a:r>
          </a:p>
          <a:p>
            <a:pPr lvl="3"/>
            <a:r>
              <a:rPr lang="en-CA" noProof="0"/>
              <a:t>Fourth level</a:t>
            </a:r>
          </a:p>
          <a:p>
            <a:pPr lvl="4"/>
            <a:r>
              <a:rPr lang="en-CA" noProof="0"/>
              <a:t>Fifth level</a:t>
            </a:r>
          </a:p>
          <a:p>
            <a:pPr lvl="5"/>
            <a:r>
              <a:rPr lang="en-CA" noProof="0"/>
              <a:t>Sixth level</a:t>
            </a:r>
          </a:p>
          <a:p>
            <a:pPr lvl="6"/>
            <a:r>
              <a:rPr lang="en-CA" noProof="0"/>
              <a:t>Seventh level</a:t>
            </a:r>
          </a:p>
          <a:p>
            <a:pPr lvl="7"/>
            <a:r>
              <a:rPr lang="en-CA" noProof="0"/>
              <a:t>Eighth level</a:t>
            </a:r>
          </a:p>
          <a:p>
            <a:pPr lvl="8"/>
            <a:r>
              <a:rPr lang="en-CA" noProof="0"/>
              <a:t>Ninth level</a:t>
            </a:r>
          </a:p>
        </p:txBody>
      </p:sp>
      <p:sp>
        <p:nvSpPr>
          <p:cNvPr id="6" name="Rectangle 5">
            <a:extLst>
              <a:ext uri="{FF2B5EF4-FFF2-40B4-BE49-F238E27FC236}">
                <a16:creationId xmlns:a16="http://schemas.microsoft.com/office/drawing/2014/main" id="{8CC76AD6-593C-5054-69BB-F06DB32E3CD8}"/>
              </a:ext>
            </a:extLst>
          </p:cNvPr>
          <p:cNvSpPr>
            <a:spLocks noChangeAspect="1"/>
          </p:cNvSpPr>
          <p:nvPr userDrawn="1"/>
        </p:nvSpPr>
        <p:spPr>
          <a:xfrm>
            <a:off x="687256" y="5904214"/>
            <a:ext cx="360000" cy="3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US" err="1"/>
          </a:p>
        </p:txBody>
      </p:sp>
      <p:sp>
        <p:nvSpPr>
          <p:cNvPr id="7" name="Rectangle 6">
            <a:extLst>
              <a:ext uri="{FF2B5EF4-FFF2-40B4-BE49-F238E27FC236}">
                <a16:creationId xmlns:a16="http://schemas.microsoft.com/office/drawing/2014/main" id="{2605BF24-8627-21FA-4A85-7FAD6F8BA37C}"/>
              </a:ext>
            </a:extLst>
          </p:cNvPr>
          <p:cNvSpPr>
            <a:spLocks noChangeAspect="1"/>
          </p:cNvSpPr>
          <p:nvPr userDrawn="1"/>
        </p:nvSpPr>
        <p:spPr>
          <a:xfrm>
            <a:off x="90878" y="6181616"/>
            <a:ext cx="360000" cy="3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US" err="1"/>
          </a:p>
        </p:txBody>
      </p:sp>
    </p:spTree>
    <p:extLst>
      <p:ext uri="{BB962C8B-B14F-4D97-AF65-F5344CB8AC3E}">
        <p14:creationId xmlns:p14="http://schemas.microsoft.com/office/powerpoint/2010/main" val="3828481397"/>
      </p:ext>
    </p:extLst>
  </p:cSld>
  <p:clrMap bg1="lt1" tx1="dk1" bg2="lt2" tx2="dk2" accent1="accent1" accent2="accent2" accent3="accent3" accent4="accent4" accent5="accent5" accent6="accent6" hlink="hlink" folHlink="folHlink"/>
  <p:sldLayoutIdLst>
    <p:sldLayoutId id="2147483684" r:id="rId1"/>
    <p:sldLayoutId id="2147483650" r:id="rId2"/>
    <p:sldLayoutId id="2147483683" r:id="rId3"/>
    <p:sldLayoutId id="2147483690" r:id="rId4"/>
    <p:sldLayoutId id="2147483701" r:id="rId5"/>
    <p:sldLayoutId id="2147483691" r:id="rId6"/>
    <p:sldLayoutId id="2147483695" r:id="rId7"/>
    <p:sldLayoutId id="2147483696" r:id="rId8"/>
    <p:sldLayoutId id="2147483697" r:id="rId9"/>
    <p:sldLayoutId id="2147483700" r:id="rId10"/>
    <p:sldLayoutId id="2147483654" r:id="rId11"/>
    <p:sldLayoutId id="2147483698" r:id="rId12"/>
    <p:sldLayoutId id="2147483652" r:id="rId13"/>
    <p:sldLayoutId id="2147483653" r:id="rId14"/>
    <p:sldLayoutId id="2147483655" r:id="rId15"/>
    <p:sldLayoutId id="2147483668" r:id="rId16"/>
    <p:sldLayoutId id="2147483693" r:id="rId17"/>
    <p:sldLayoutId id="2147483694" r:id="rId18"/>
    <p:sldLayoutId id="2147483699" r:id="rId19"/>
    <p:sldLayoutId id="2147483723" r:id="rId20"/>
    <p:sldLayoutId id="2147483724" r:id="rId21"/>
    <p:sldLayoutId id="2147483725" r:id="rId22"/>
    <p:sldLayoutId id="2147483726" r:id="rId23"/>
  </p:sldLayoutIdLst>
  <p:transition>
    <p:fade/>
  </p:transition>
  <p:hf hdr="0" ftr="0" dt="0"/>
  <p:txStyles>
    <p:titleStyle>
      <a:lvl1pPr algn="l" defTabSz="914400" rtl="0" eaLnBrk="1" latinLnBrk="0" hangingPunct="1">
        <a:lnSpc>
          <a:spcPct val="95000"/>
        </a:lnSpc>
        <a:spcBef>
          <a:spcPct val="0"/>
        </a:spcBef>
        <a:buNone/>
        <a:defRPr sz="2400" b="1" kern="1200" baseline="0">
          <a:solidFill>
            <a:schemeClr val="tx1"/>
          </a:solidFill>
          <a:latin typeface="+mj-lt"/>
          <a:ea typeface="+mj-ea"/>
          <a:cs typeface="+mj-cs"/>
        </a:defRPr>
      </a:lvl1pPr>
    </p:titleStyle>
    <p:bodyStyle>
      <a:lvl1pPr marL="237744" indent="-237744" algn="l" defTabSz="914400" rtl="0" eaLnBrk="1" latinLnBrk="0" hangingPunct="1">
        <a:lnSpc>
          <a:spcPct val="95000"/>
        </a:lnSpc>
        <a:spcBef>
          <a:spcPts val="1200"/>
        </a:spcBef>
        <a:buClr>
          <a:schemeClr val="tx1"/>
        </a:buClr>
        <a:buSzPct val="115000"/>
        <a:buFont typeface="Arial" panose="020B0604020202020204" pitchFamily="34" charset="0"/>
        <a:buChar char="•"/>
        <a:defRPr sz="2000" kern="1200">
          <a:solidFill>
            <a:schemeClr val="tx1"/>
          </a:solidFill>
          <a:latin typeface="+mn-lt"/>
          <a:ea typeface="+mn-ea"/>
          <a:cs typeface="+mn-cs"/>
        </a:defRPr>
      </a:lvl1pPr>
      <a:lvl2pPr marL="576072" indent="-237744" algn="l" defTabSz="914400" rtl="0" eaLnBrk="1" latinLnBrk="0" hangingPunct="1">
        <a:lnSpc>
          <a:spcPct val="95000"/>
        </a:lnSpc>
        <a:spcBef>
          <a:spcPts val="900"/>
        </a:spcBef>
        <a:buClr>
          <a:schemeClr val="tx1"/>
        </a:buClr>
        <a:buSzPct val="115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5000"/>
        </a:lnSpc>
        <a:spcBef>
          <a:spcPts val="800"/>
        </a:spcBef>
        <a:buClr>
          <a:schemeClr val="tx1"/>
        </a:buClr>
        <a:buSzPct val="115000"/>
        <a:buFont typeface="Arial" panose="020B0604020202020204" pitchFamily="34" charset="0"/>
        <a:buChar char="•"/>
        <a:defRPr sz="1600" kern="1200">
          <a:solidFill>
            <a:schemeClr val="tx1"/>
          </a:solidFill>
          <a:latin typeface="+mn-lt"/>
          <a:ea typeface="+mn-ea"/>
          <a:cs typeface="+mn-cs"/>
        </a:defRPr>
      </a:lvl3pPr>
      <a:lvl4pPr marL="1252728" indent="-237744"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4pPr>
      <a:lvl5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5pPr>
      <a:lvl6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6pPr>
      <a:lvl7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7pPr>
      <a:lvl8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8pPr>
      <a:lvl9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287" userDrawn="1">
          <p15:clr>
            <a:srgbClr val="F26B43"/>
          </p15:clr>
        </p15:guide>
        <p15:guide id="4" pos="7391" userDrawn="1">
          <p15:clr>
            <a:srgbClr val="F26B43"/>
          </p15:clr>
        </p15:guide>
        <p15:guide id="5" orient="horz" pos="412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 Id="rId5" Type="http://schemas.openxmlformats.org/officeDocument/2006/relationships/image" Target="../media/image21.jpeg"/><Relationship Id="rId4" Type="http://schemas.openxmlformats.org/officeDocument/2006/relationships/image" Target="../media/image20.png"/></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1.xml"/><Relationship Id="rId1" Type="http://schemas.openxmlformats.org/officeDocument/2006/relationships/tags" Target="../tags/tag2.xml"/><Relationship Id="rId4" Type="http://schemas.openxmlformats.org/officeDocument/2006/relationships/image" Target="../media/image23.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0.xml"/><Relationship Id="rId1" Type="http://schemas.openxmlformats.org/officeDocument/2006/relationships/tags" Target="../tags/tag3.xml"/><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1.xml"/><Relationship Id="rId1" Type="http://schemas.openxmlformats.org/officeDocument/2006/relationships/tags" Target="../tags/tag4.xml"/><Relationship Id="rId4" Type="http://schemas.openxmlformats.org/officeDocument/2006/relationships/image" Target="../media/image26.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30.svg"/><Relationship Id="rId2" Type="http://schemas.openxmlformats.org/officeDocument/2006/relationships/slideLayout" Target="../slideLayouts/slideLayout11.xml"/><Relationship Id="rId1" Type="http://schemas.openxmlformats.org/officeDocument/2006/relationships/tags" Target="../tags/tag5.xml"/><Relationship Id="rId6" Type="http://schemas.openxmlformats.org/officeDocument/2006/relationships/image" Target="../media/image29.png"/><Relationship Id="rId5" Type="http://schemas.openxmlformats.org/officeDocument/2006/relationships/image" Target="../media/image28.sv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11.xml"/><Relationship Id="rId7" Type="http://schemas.openxmlformats.org/officeDocument/2006/relationships/diagramColors" Target="../diagrams/colors1.xml"/><Relationship Id="rId2" Type="http://schemas.openxmlformats.org/officeDocument/2006/relationships/slideLayout" Target="../slideLayouts/slideLayout20.xml"/><Relationship Id="rId1" Type="http://schemas.openxmlformats.org/officeDocument/2006/relationships/tags" Target="../tags/tag6.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1.xml"/><Relationship Id="rId1" Type="http://schemas.openxmlformats.org/officeDocument/2006/relationships/tags" Target="../tags/tag7.xml"/><Relationship Id="rId4" Type="http://schemas.openxmlformats.org/officeDocument/2006/relationships/image" Target="../media/image31.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34.png"/><Relationship Id="rId5" Type="http://schemas.openxmlformats.org/officeDocument/2006/relationships/image" Target="../media/image33.svg"/><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15.xml"/><Relationship Id="rId7" Type="http://schemas.openxmlformats.org/officeDocument/2006/relationships/diagramColors" Target="../diagrams/colors2.xml"/><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9.xml"/><Relationship Id="rId1" Type="http://schemas.openxmlformats.org/officeDocument/2006/relationships/tags" Target="../tags/tag1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2.xml"/><Relationship Id="rId1" Type="http://schemas.openxmlformats.org/officeDocument/2006/relationships/tags" Target="../tags/tag1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2.xml"/><Relationship Id="rId1" Type="http://schemas.openxmlformats.org/officeDocument/2006/relationships/tags" Target="../tags/tag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1.xml"/><Relationship Id="rId1" Type="http://schemas.openxmlformats.org/officeDocument/2006/relationships/tags" Target="../tags/tag16.xml"/><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0.xml"/><Relationship Id="rId1" Type="http://schemas.openxmlformats.org/officeDocument/2006/relationships/tags" Target="../tags/tag17.xml"/><Relationship Id="rId5" Type="http://schemas.openxmlformats.org/officeDocument/2006/relationships/image" Target="../media/image41.svg"/><Relationship Id="rId4" Type="http://schemas.openxmlformats.org/officeDocument/2006/relationships/image" Target="../media/image40.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27.png"/><Relationship Id="rId7" Type="http://schemas.openxmlformats.org/officeDocument/2006/relationships/image" Target="../media/image44.png"/><Relationship Id="rId2" Type="http://schemas.openxmlformats.org/officeDocument/2006/relationships/notesSlide" Target="../notesSlides/notesSlide36.xml"/><Relationship Id="rId1" Type="http://schemas.openxmlformats.org/officeDocument/2006/relationships/slideLayout" Target="../slideLayouts/slideLayout11.xml"/><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28.sv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1.xml"/><Relationship Id="rId1" Type="http://schemas.openxmlformats.org/officeDocument/2006/relationships/tags" Target="../tags/tag18.xml"/></Relationships>
</file>

<file path=ppt/slides/_rels/slide3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1.xml"/><Relationship Id="rId1" Type="http://schemas.openxmlformats.org/officeDocument/2006/relationships/tags" Target="../tags/tag19.xml"/></Relationships>
</file>

<file path=ppt/slides/_rels/slide4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1.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1.xml"/><Relationship Id="rId1" Type="http://schemas.openxmlformats.org/officeDocument/2006/relationships/tags" Target="../tags/tag2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12.xml"/><Relationship Id="rId1" Type="http://schemas.openxmlformats.org/officeDocument/2006/relationships/tags" Target="../tags/tag2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7.xml"/><Relationship Id="rId1" Type="http://schemas.openxmlformats.org/officeDocument/2006/relationships/slideLayout" Target="../slideLayouts/slideLayout23.xml"/><Relationship Id="rId4" Type="http://schemas.openxmlformats.org/officeDocument/2006/relationships/image" Target="../media/image50.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tags" Target="../tags/tag22.xml"/><Relationship Id="rId5" Type="http://schemas.openxmlformats.org/officeDocument/2006/relationships/image" Target="../media/image52.png"/><Relationship Id="rId4" Type="http://schemas.openxmlformats.org/officeDocument/2006/relationships/image" Target="../media/image51.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11.xml"/><Relationship Id="rId1" Type="http://schemas.openxmlformats.org/officeDocument/2006/relationships/tags" Target="../tags/tag23.xml"/><Relationship Id="rId4" Type="http://schemas.openxmlformats.org/officeDocument/2006/relationships/image" Target="../media/image47.png"/></Relationships>
</file>

<file path=ppt/slides/_rels/slide5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6.xml"/><Relationship Id="rId1" Type="http://schemas.openxmlformats.org/officeDocument/2006/relationships/slideLayout" Target="../slideLayouts/slideLayout11.xml"/><Relationship Id="rId4" Type="http://schemas.openxmlformats.org/officeDocument/2006/relationships/image" Target="../media/image53.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9.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16.xml"/><Relationship Id="rId1" Type="http://schemas.openxmlformats.org/officeDocument/2006/relationships/tags" Target="../tags/tag24.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0.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0.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11.xml"/><Relationship Id="rId1" Type="http://schemas.openxmlformats.org/officeDocument/2006/relationships/tags" Target="../tags/tag25.xml"/><Relationship Id="rId5" Type="http://schemas.openxmlformats.org/officeDocument/2006/relationships/image" Target="../media/image2.svg"/><Relationship Id="rId4" Type="http://schemas.openxmlformats.org/officeDocument/2006/relationships/image" Target="../media/image1.png"/></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16.xml"/><Relationship Id="rId1" Type="http://schemas.openxmlformats.org/officeDocument/2006/relationships/tags" Target="../tags/tag2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466343" y="1075482"/>
            <a:ext cx="6381665" cy="2491307"/>
          </a:xfrm>
        </p:spPr>
        <p:txBody>
          <a:bodyPr anchor="t">
            <a:noAutofit/>
          </a:bodyPr>
          <a:lstStyle/>
          <a:p>
            <a:r>
              <a:rPr lang="en-CA" sz="4800" dirty="0"/>
              <a:t>Understanding Medicare:</a:t>
            </a:r>
            <a:br>
              <a:rPr lang="en-CA" sz="6000" dirty="0"/>
            </a:br>
            <a:r>
              <a:rPr lang="en-US" sz="3800" dirty="0"/>
              <a:t>The ins and outs of Medicare coverage</a:t>
            </a:r>
          </a:p>
        </p:txBody>
      </p:sp>
      <p:sp>
        <p:nvSpPr>
          <p:cNvPr id="8" name="Subtitle 36">
            <a:extLst>
              <a:ext uri="{FF2B5EF4-FFF2-40B4-BE49-F238E27FC236}">
                <a16:creationId xmlns:a16="http://schemas.microsoft.com/office/drawing/2014/main" id="{CBE78771-6597-0748-D2D4-CCB502CE814D}"/>
              </a:ext>
            </a:extLst>
          </p:cNvPr>
          <p:cNvSpPr>
            <a:spLocks noGrp="1"/>
          </p:cNvSpPr>
          <p:nvPr>
            <p:ph type="subTitle" idx="1"/>
          </p:nvPr>
        </p:nvSpPr>
        <p:spPr>
          <a:xfrm>
            <a:off x="455613" y="4146970"/>
            <a:ext cx="6381665" cy="687821"/>
          </a:xfrm>
        </p:spPr>
        <p:txBody>
          <a:bodyPr/>
          <a:lstStyle/>
          <a:p>
            <a:r>
              <a:rPr lang="en-CA" sz="1400" b="1" dirty="0"/>
              <a:t>Presenter Name</a:t>
            </a:r>
          </a:p>
          <a:p>
            <a:r>
              <a:rPr lang="en-CA" sz="1400" dirty="0"/>
              <a:t>Date</a:t>
            </a:r>
            <a:endParaRPr lang="en-US" sz="1400" dirty="0"/>
          </a:p>
        </p:txBody>
      </p:sp>
      <p:pic>
        <p:nvPicPr>
          <p:cNvPr id="6" name="Graphic 12" descr="Manulife John Hancock Investments logo">
            <a:extLst>
              <a:ext uri="{FF2B5EF4-FFF2-40B4-BE49-F238E27FC236}">
                <a16:creationId xmlns:a16="http://schemas.microsoft.com/office/drawing/2014/main" id="{66B36559-5A72-B03C-D31F-8D4B5D2E3AE8}"/>
              </a:ext>
            </a:extLst>
          </p:cNvPr>
          <p:cNvPicPr>
            <a:picLocks noChangeAspect="1"/>
          </p:cNvPicPr>
          <p:nvPr/>
        </p:nvPicPr>
        <p:blipFill>
          <a:blip r:embed="rId4"/>
          <a:srcRect/>
          <a:stretch/>
        </p:blipFill>
        <p:spPr bwMode="black">
          <a:xfrm>
            <a:off x="466343" y="6242081"/>
            <a:ext cx="1662140" cy="253375"/>
          </a:xfrm>
          <a:prstGeom prst="rect">
            <a:avLst/>
          </a:prstGeom>
        </p:spPr>
      </p:pic>
      <p:pic>
        <p:nvPicPr>
          <p:cNvPr id="4" name="Picture 3" descr="A senior couple looking at a computer.">
            <a:extLst>
              <a:ext uri="{FF2B5EF4-FFF2-40B4-BE49-F238E27FC236}">
                <a16:creationId xmlns:a16="http://schemas.microsoft.com/office/drawing/2014/main" id="{062A03BC-2D31-B9C4-B4C1-7947C3A61A8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4163"/>
          <a:stretch/>
        </p:blipFill>
        <p:spPr>
          <a:xfrm>
            <a:off x="6837278" y="1"/>
            <a:ext cx="5354724" cy="6858000"/>
          </a:xfrm>
          <a:prstGeom prst="rect">
            <a:avLst/>
          </a:prstGeom>
        </p:spPr>
      </p:pic>
    </p:spTree>
    <p:custDataLst>
      <p:tags r:id="rId1"/>
    </p:custDataLst>
    <p:extLst>
      <p:ext uri="{BB962C8B-B14F-4D97-AF65-F5344CB8AC3E}">
        <p14:creationId xmlns:p14="http://schemas.microsoft.com/office/powerpoint/2010/main" val="1927955645"/>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396C157-0875-4238-B069-6ABC61AF077C}"/>
              </a:ext>
            </a:extLst>
          </p:cNvPr>
          <p:cNvSpPr>
            <a:spLocks noGrp="1"/>
          </p:cNvSpPr>
          <p:nvPr>
            <p:ph type="title"/>
          </p:nvPr>
        </p:nvSpPr>
        <p:spPr>
          <a:xfrm>
            <a:off x="466725" y="473075"/>
            <a:ext cx="11274425" cy="792163"/>
          </a:xfrm>
        </p:spPr>
        <p:txBody>
          <a:bodyPr/>
          <a:lstStyle/>
          <a:p>
            <a:r>
              <a:rPr lang="en-US"/>
              <a:t>Attribution</a:t>
            </a:r>
          </a:p>
        </p:txBody>
      </p:sp>
      <p:sp>
        <p:nvSpPr>
          <p:cNvPr id="5" name="Slide Number Placeholder 4">
            <a:extLst>
              <a:ext uri="{FF2B5EF4-FFF2-40B4-BE49-F238E27FC236}">
                <a16:creationId xmlns:a16="http://schemas.microsoft.com/office/drawing/2014/main" id="{7C3E1858-1B57-58DF-ED04-26BBA24ECAC3}"/>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a:lstStyle/>
          <a:p>
            <a:fld id="{BB333B34-C87C-402E-ABB0-13B7C9DEBBC4}" type="slidenum">
              <a:rPr lang="en-US" smtClean="0"/>
              <a:pPr/>
              <a:t>2</a:t>
            </a:fld>
            <a:endParaRPr lang="en-US"/>
          </a:p>
        </p:txBody>
      </p:sp>
      <p:sp>
        <p:nvSpPr>
          <p:cNvPr id="2" name="TextBox 1">
            <a:extLst>
              <a:ext uri="{FF2B5EF4-FFF2-40B4-BE49-F238E27FC236}">
                <a16:creationId xmlns:a16="http://schemas.microsoft.com/office/drawing/2014/main" id="{78627183-829E-4F00-8F91-9E88EA477383}"/>
              </a:ext>
            </a:extLst>
          </p:cNvPr>
          <p:cNvSpPr txBox="1"/>
          <p:nvPr/>
        </p:nvSpPr>
        <p:spPr>
          <a:xfrm>
            <a:off x="466725" y="1094762"/>
            <a:ext cx="10460104" cy="1151297"/>
          </a:xfrm>
          <a:prstGeom prst="rect">
            <a:avLst/>
          </a:prstGeom>
          <a:noFill/>
        </p:spPr>
        <p:txBody>
          <a:bodyPr wrap="square" lIns="0" tIns="0" rIns="0" bIns="0" rtlCol="0">
            <a:spAutoFit/>
          </a:bodyPr>
          <a:lstStyle/>
          <a:p>
            <a:pPr>
              <a:lnSpc>
                <a:spcPct val="105000"/>
              </a:lnSpc>
              <a:spcAft>
                <a:spcPts val="800"/>
              </a:spcAft>
            </a:pPr>
            <a:r>
              <a:rPr lang="en-US" sz="1799">
                <a:solidFill>
                  <a:srgbClr val="0070C0"/>
                </a:solidFill>
                <a:ea typeface="Calibri" panose="020F0502020204030204" pitchFamily="34" charset="0"/>
                <a:cs typeface="Times New Roman" panose="02020603050405020304" pitchFamily="18" charset="0"/>
              </a:rPr>
              <a:t>This presentation / whitepaper was developed by Boomer Benefits®, a leading national Medicare insurance agency. Manulife John Hancock Investments enlisted the expertise of Boomer Benefits </a:t>
            </a:r>
            <a:br>
              <a:rPr lang="en-US" sz="1799">
                <a:solidFill>
                  <a:srgbClr val="0070C0"/>
                </a:solidFill>
                <a:ea typeface="Calibri" panose="020F0502020204030204" pitchFamily="34" charset="0"/>
                <a:cs typeface="Times New Roman" panose="02020603050405020304" pitchFamily="18" charset="0"/>
              </a:rPr>
            </a:br>
            <a:r>
              <a:rPr lang="en-US" sz="1799">
                <a:solidFill>
                  <a:srgbClr val="0070C0"/>
                </a:solidFill>
                <a:ea typeface="Calibri" panose="020F0502020204030204" pitchFamily="34" charset="0"/>
                <a:cs typeface="Times New Roman" panose="02020603050405020304" pitchFamily="18" charset="0"/>
              </a:rPr>
              <a:t>co-founder, Danielle K. Roberts, to design and organize this content for the purpose of delivering it to Financial Advisors and their clients to help increase their knowledge and understanding of Medicare. </a:t>
            </a:r>
          </a:p>
        </p:txBody>
      </p:sp>
      <p:pic>
        <p:nvPicPr>
          <p:cNvPr id="23" name="Picture 22" descr="Logo. Boomer Benefits.">
            <a:extLst>
              <a:ext uri="{FF2B5EF4-FFF2-40B4-BE49-F238E27FC236}">
                <a16:creationId xmlns:a16="http://schemas.microsoft.com/office/drawing/2014/main" id="{BAADD343-A914-A51C-C60B-4AF6C680D3B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9048" y="3757482"/>
            <a:ext cx="2794134" cy="1712587"/>
          </a:xfrm>
          <a:prstGeom prst="rect">
            <a:avLst/>
          </a:prstGeom>
        </p:spPr>
      </p:pic>
      <p:sp>
        <p:nvSpPr>
          <p:cNvPr id="9" name="object 7">
            <a:extLst>
              <a:ext uri="{FF2B5EF4-FFF2-40B4-BE49-F238E27FC236}">
                <a16:creationId xmlns:a16="http://schemas.microsoft.com/office/drawing/2014/main" id="{41487E3B-91AA-0E4C-B0B5-92B4C40DFDBD}"/>
              </a:ext>
            </a:extLst>
          </p:cNvPr>
          <p:cNvSpPr txBox="1"/>
          <p:nvPr/>
        </p:nvSpPr>
        <p:spPr>
          <a:xfrm>
            <a:off x="4060580" y="3868701"/>
            <a:ext cx="7019402" cy="1601368"/>
          </a:xfrm>
          <a:prstGeom prst="rect">
            <a:avLst/>
          </a:prstGeom>
          <a:noFill/>
        </p:spPr>
        <p:txBody>
          <a:bodyPr vert="horz" wrap="square" lIns="0" tIns="30472" rIns="0" bIns="0" rtlCol="0">
            <a:spAutoFit/>
          </a:bodyPr>
          <a:lstStyle/>
          <a:p>
            <a:pPr>
              <a:lnSpc>
                <a:spcPct val="105000"/>
              </a:lnSpc>
              <a:spcAft>
                <a:spcPts val="800"/>
              </a:spcAft>
            </a:pPr>
            <a:r>
              <a:rPr lang="en-US" sz="1400">
                <a:latin typeface="Roboto" panose="02000000000000000000" pitchFamily="2" charset="0"/>
              </a:rPr>
              <a:t>Boomer Benefits</a:t>
            </a:r>
            <a:r>
              <a:rPr lang="en-US" sz="1400">
                <a:ea typeface="Calibri" panose="020F0502020204030204" pitchFamily="34" charset="0"/>
                <a:cs typeface="Times New Roman" panose="02020603050405020304" pitchFamily="18" charset="0"/>
              </a:rPr>
              <a:t>®</a:t>
            </a:r>
            <a:r>
              <a:rPr lang="en-US" sz="1400">
                <a:latin typeface="Roboto" panose="02000000000000000000" pitchFamily="2" charset="0"/>
              </a:rPr>
              <a:t> is a privately held insurance agency that started with a simple idea - to help seniors navigate the complex world of Medicare insurance without inviting a stranger into their home. Over the years, sibling duo and co-founders David Kunkle and Danielle Roberts have grown the company into a leading Medicare insurance broker in 49 states, serving tens of thousands of clients annually. </a:t>
            </a:r>
            <a:r>
              <a:rPr lang="en-US" sz="1400">
                <a:solidFill>
                  <a:srgbClr val="131313"/>
                </a:solidFill>
                <a:latin typeface="Roboto" panose="02000000000000000000" pitchFamily="2" charset="0"/>
              </a:rPr>
              <a:t>Boomer Benefits</a:t>
            </a:r>
            <a:r>
              <a:rPr lang="en-US" sz="1400">
                <a:ea typeface="Calibri" panose="020F0502020204030204" pitchFamily="34" charset="0"/>
                <a:cs typeface="Times New Roman" panose="02020603050405020304" pitchFamily="18" charset="0"/>
              </a:rPr>
              <a:t>®</a:t>
            </a:r>
            <a:r>
              <a:rPr lang="en-US" sz="1400">
                <a:solidFill>
                  <a:srgbClr val="131313"/>
                </a:solidFill>
                <a:latin typeface="Roboto" panose="02000000000000000000" pitchFamily="2" charset="0"/>
              </a:rPr>
              <a:t> is known for its exceptional customer service, and the company has earned a reputation for being one of the most recognizable and trusted brands in the Medicare insurance industry.</a:t>
            </a:r>
            <a:endParaRPr lang="en-US" sz="1400"/>
          </a:p>
        </p:txBody>
      </p:sp>
    </p:spTree>
    <p:extLst>
      <p:ext uri="{BB962C8B-B14F-4D97-AF65-F5344CB8AC3E}">
        <p14:creationId xmlns:p14="http://schemas.microsoft.com/office/powerpoint/2010/main" val="3561772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B129C-8082-4A56-AE1F-B3A74457FF24}"/>
              </a:ext>
            </a:extLst>
          </p:cNvPr>
          <p:cNvSpPr>
            <a:spLocks noGrp="1"/>
          </p:cNvSpPr>
          <p:nvPr>
            <p:ph type="title"/>
          </p:nvPr>
        </p:nvSpPr>
        <p:spPr>
          <a:xfrm>
            <a:off x="466342" y="472437"/>
            <a:ext cx="11274553" cy="792167"/>
          </a:xfrm>
        </p:spPr>
        <p:txBody>
          <a:bodyPr/>
          <a:lstStyle/>
          <a:p>
            <a:r>
              <a:rPr lang="en-US"/>
              <a:t>Is this how “understanding Medicare” makes you feel?</a:t>
            </a:r>
          </a:p>
        </p:txBody>
      </p:sp>
      <p:sp>
        <p:nvSpPr>
          <p:cNvPr id="4" name="Slide Number Placeholder 3">
            <a:extLst>
              <a:ext uri="{FF2B5EF4-FFF2-40B4-BE49-F238E27FC236}">
                <a16:creationId xmlns:a16="http://schemas.microsoft.com/office/drawing/2014/main" id="{07CD5BD1-8A20-4F34-96B1-AD85FF0C5A79}"/>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a:lstStyle/>
          <a:p>
            <a:fld id="{BB333B34-C87C-402E-ABB0-13B7C9DEBBC4}" type="slidenum">
              <a:rPr lang="en-US" smtClean="0"/>
              <a:pPr/>
              <a:t>3</a:t>
            </a:fld>
            <a:endParaRPr lang="en-US"/>
          </a:p>
        </p:txBody>
      </p:sp>
      <p:pic>
        <p:nvPicPr>
          <p:cNvPr id="3" name="Picture 2" descr="A senior couple looking at Medicare documents.">
            <a:extLst>
              <a:ext uri="{FF2B5EF4-FFF2-40B4-BE49-F238E27FC236}">
                <a16:creationId xmlns:a16="http://schemas.microsoft.com/office/drawing/2014/main" id="{60E870AB-60EC-7C6D-51BC-7642DD80A5E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00362" y="1148386"/>
            <a:ext cx="8391277" cy="4620384"/>
          </a:xfrm>
          <a:prstGeom prst="rect">
            <a:avLst/>
          </a:prstGeom>
        </p:spPr>
      </p:pic>
    </p:spTree>
    <p:custDataLst>
      <p:tags r:id="rId1"/>
    </p:custDataLst>
    <p:extLst>
      <p:ext uri="{BB962C8B-B14F-4D97-AF65-F5344CB8AC3E}">
        <p14:creationId xmlns:p14="http://schemas.microsoft.com/office/powerpoint/2010/main" val="372530702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675CDF6-6225-5880-D70D-BDCF36DB6F8B}"/>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a:lstStyle/>
          <a:p>
            <a:fld id="{BB333B34-C87C-402E-ABB0-13B7C9DEBBC4}" type="slidenum">
              <a:rPr lang="en-US" smtClean="0"/>
              <a:pPr/>
              <a:t>4</a:t>
            </a:fld>
            <a:endParaRPr lang="en-US"/>
          </a:p>
        </p:txBody>
      </p:sp>
      <p:sp>
        <p:nvSpPr>
          <p:cNvPr id="8" name="Title 2">
            <a:extLst>
              <a:ext uri="{FF2B5EF4-FFF2-40B4-BE49-F238E27FC236}">
                <a16:creationId xmlns:a16="http://schemas.microsoft.com/office/drawing/2014/main" id="{3418395E-F988-C3DE-AB13-4ED6EBD7542B}"/>
              </a:ext>
            </a:extLst>
          </p:cNvPr>
          <p:cNvSpPr>
            <a:spLocks noGrp="1"/>
          </p:cNvSpPr>
          <p:nvPr>
            <p:ph type="title"/>
          </p:nvPr>
        </p:nvSpPr>
        <p:spPr>
          <a:xfrm>
            <a:off x="531284" y="472438"/>
            <a:ext cx="11129435" cy="792167"/>
          </a:xfrm>
        </p:spPr>
        <p:txBody>
          <a:bodyPr vert="horz" lIns="91440" tIns="45720" rIns="91440" bIns="45720" rtlCol="0" anchor="t">
            <a:normAutofit/>
          </a:bodyPr>
          <a:lstStyle/>
          <a:p>
            <a:r>
              <a:rPr lang="en-US"/>
              <a:t>Agenda</a:t>
            </a:r>
          </a:p>
        </p:txBody>
      </p:sp>
      <p:sp>
        <p:nvSpPr>
          <p:cNvPr id="9" name="TextBox 8">
            <a:extLst>
              <a:ext uri="{FF2B5EF4-FFF2-40B4-BE49-F238E27FC236}">
                <a16:creationId xmlns:a16="http://schemas.microsoft.com/office/drawing/2014/main" id="{D712B3D8-048A-229E-3D79-E744970A879C}"/>
              </a:ext>
            </a:extLst>
          </p:cNvPr>
          <p:cNvSpPr txBox="1"/>
          <p:nvPr/>
        </p:nvSpPr>
        <p:spPr>
          <a:xfrm>
            <a:off x="2343299" y="981321"/>
            <a:ext cx="7713769" cy="4497991"/>
          </a:xfrm>
          <a:prstGeom prst="rect">
            <a:avLst/>
          </a:prstGeom>
        </p:spPr>
        <p:txBody>
          <a:bodyPr vert="horz" lIns="0" tIns="45720" rIns="0" bIns="45720" rtlCol="0">
            <a:normAutofit/>
          </a:bodyPr>
          <a:lstStyle/>
          <a:p>
            <a:pPr marL="457200" indent="-457200">
              <a:lnSpc>
                <a:spcPct val="200000"/>
              </a:lnSpc>
              <a:buClr>
                <a:schemeClr val="accent1"/>
              </a:buClr>
              <a:buFont typeface="Wingdings" panose="05000000000000000000" pitchFamily="2" charset="2"/>
              <a:buChar char="ü"/>
            </a:pPr>
            <a:r>
              <a:rPr lang="en-US" sz="2400" b="1" dirty="0"/>
              <a:t>History of Medicare</a:t>
            </a:r>
          </a:p>
          <a:p>
            <a:pPr marL="457200" indent="-457200">
              <a:lnSpc>
                <a:spcPct val="200000"/>
              </a:lnSpc>
              <a:buClr>
                <a:schemeClr val="accent1"/>
              </a:buClr>
              <a:buFont typeface="Wingdings" panose="05000000000000000000" pitchFamily="2" charset="2"/>
              <a:buChar char="ü"/>
            </a:pPr>
            <a:r>
              <a:rPr lang="en-US" sz="2400" b="1" dirty="0"/>
              <a:t>Medicare parts &amp; when to enroll</a:t>
            </a:r>
            <a:endParaRPr lang="en-US" sz="2400" b="1" i="1" dirty="0"/>
          </a:p>
          <a:p>
            <a:pPr marL="457200" indent="-457200">
              <a:lnSpc>
                <a:spcPct val="200000"/>
              </a:lnSpc>
              <a:buClr>
                <a:schemeClr val="accent1"/>
              </a:buClr>
              <a:buFont typeface="Wingdings" panose="05000000000000000000" pitchFamily="2" charset="2"/>
              <a:buChar char="ü"/>
            </a:pPr>
            <a:r>
              <a:rPr lang="en-US" sz="2400" b="1" dirty="0"/>
              <a:t>Medicare costs</a:t>
            </a:r>
            <a:endParaRPr lang="en-US" sz="2400" i="1" dirty="0"/>
          </a:p>
          <a:p>
            <a:pPr marL="457200" indent="-457200">
              <a:lnSpc>
                <a:spcPct val="200000"/>
              </a:lnSpc>
              <a:buClr>
                <a:schemeClr val="accent1"/>
              </a:buClr>
              <a:buFont typeface="Wingdings" panose="05000000000000000000" pitchFamily="2" charset="2"/>
              <a:buChar char="ü"/>
            </a:pPr>
            <a:r>
              <a:rPr lang="en-US" sz="2400" b="1" dirty="0"/>
              <a:t>Medigap</a:t>
            </a:r>
          </a:p>
          <a:p>
            <a:pPr marL="457200" indent="-457200">
              <a:lnSpc>
                <a:spcPct val="200000"/>
              </a:lnSpc>
              <a:buClr>
                <a:schemeClr val="accent1"/>
              </a:buClr>
              <a:buFont typeface="Wingdings" panose="05000000000000000000" pitchFamily="2" charset="2"/>
              <a:buChar char="ü"/>
            </a:pPr>
            <a:r>
              <a:rPr lang="en-US" sz="2400" b="1" dirty="0"/>
              <a:t>Medicare Advantage</a:t>
            </a:r>
          </a:p>
          <a:p>
            <a:pPr marL="457200" indent="-457200">
              <a:lnSpc>
                <a:spcPct val="200000"/>
              </a:lnSpc>
              <a:buClr>
                <a:schemeClr val="accent1"/>
              </a:buClr>
              <a:buFont typeface="Wingdings" panose="05000000000000000000" pitchFamily="2" charset="2"/>
              <a:buChar char="ü"/>
            </a:pPr>
            <a:r>
              <a:rPr lang="en-US" sz="2400" b="1" dirty="0"/>
              <a:t>Working past 65</a:t>
            </a:r>
            <a:endParaRPr lang="en-US" sz="2400" i="1" dirty="0"/>
          </a:p>
          <a:p>
            <a:pPr marL="457200" indent="-457200">
              <a:buClr>
                <a:schemeClr val="accent1"/>
              </a:buClr>
              <a:buFont typeface="+mj-lt"/>
              <a:buAutoNum type="arabicParenR"/>
            </a:pPr>
            <a:endParaRPr lang="en-US" sz="2400" i="1" dirty="0">
              <a:solidFill>
                <a:schemeClr val="tx1">
                  <a:lumMod val="75000"/>
                  <a:lumOff val="25000"/>
                </a:schemeClr>
              </a:solidFill>
            </a:endParaRPr>
          </a:p>
        </p:txBody>
      </p:sp>
    </p:spTree>
    <p:extLst>
      <p:ext uri="{BB962C8B-B14F-4D97-AF65-F5344CB8AC3E}">
        <p14:creationId xmlns:p14="http://schemas.microsoft.com/office/powerpoint/2010/main" val="1330467986"/>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63C67B5-BEB1-4E92-B3F8-CE9AE27DD292}"/>
              </a:ext>
            </a:extLst>
          </p:cNvPr>
          <p:cNvSpPr>
            <a:spLocks noGrp="1"/>
          </p:cNvSpPr>
          <p:nvPr>
            <p:ph type="title"/>
          </p:nvPr>
        </p:nvSpPr>
        <p:spPr>
          <a:xfrm>
            <a:off x="438912" y="780239"/>
            <a:ext cx="11280656" cy="4771958"/>
          </a:xfrm>
        </p:spPr>
        <p:txBody>
          <a:bodyPr>
            <a:normAutofit/>
          </a:bodyPr>
          <a:lstStyle/>
          <a:p>
            <a:r>
              <a:rPr lang="en-US"/>
              <a:t>History of Medicare</a:t>
            </a:r>
          </a:p>
        </p:txBody>
      </p:sp>
    </p:spTree>
    <p:extLst>
      <p:ext uri="{BB962C8B-B14F-4D97-AF65-F5344CB8AC3E}">
        <p14:creationId xmlns:p14="http://schemas.microsoft.com/office/powerpoint/2010/main" val="2906349921"/>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E8758E50-AC44-AC4E-9867-E81B9C6362DD}"/>
              </a:ext>
            </a:extLst>
          </p:cNvPr>
          <p:cNvSpPr>
            <a:spLocks noGrp="1"/>
          </p:cNvSpPr>
          <p:nvPr>
            <p:ph type="title"/>
          </p:nvPr>
        </p:nvSpPr>
        <p:spPr>
          <a:xfrm>
            <a:off x="466342" y="472437"/>
            <a:ext cx="11274553" cy="792167"/>
          </a:xfrm>
        </p:spPr>
        <p:txBody>
          <a:bodyPr/>
          <a:lstStyle/>
          <a:p>
            <a:r>
              <a:rPr lang="en-US"/>
              <a:t>The big day</a:t>
            </a:r>
            <a:br>
              <a:rPr lang="en-US"/>
            </a:br>
            <a:r>
              <a:rPr lang="en-US" sz="2400" b="0" i="1"/>
              <a:t>Medicare begins</a:t>
            </a:r>
            <a:endParaRPr lang="en-US"/>
          </a:p>
        </p:txBody>
      </p:sp>
      <p:pic>
        <p:nvPicPr>
          <p:cNvPr id="5" name="Picture 4" descr="President Lyndon Johnson signing Medicare into law on July 30, 1965.">
            <a:extLst>
              <a:ext uri="{FF2B5EF4-FFF2-40B4-BE49-F238E27FC236}">
                <a16:creationId xmlns:a16="http://schemas.microsoft.com/office/drawing/2014/main" id="{077E7A41-804C-44F7-8B64-B28FA8EBBB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78701" y="1500185"/>
            <a:ext cx="6238477" cy="4170140"/>
          </a:xfrm>
          <a:prstGeom prst="rect">
            <a:avLst/>
          </a:prstGeom>
        </p:spPr>
      </p:pic>
      <p:sp>
        <p:nvSpPr>
          <p:cNvPr id="17" name="Content Placeholder 8">
            <a:extLst>
              <a:ext uri="{FF2B5EF4-FFF2-40B4-BE49-F238E27FC236}">
                <a16:creationId xmlns:a16="http://schemas.microsoft.com/office/drawing/2014/main" id="{2589E0EF-C9E5-4665-AF3B-AAAEBBFED790}"/>
              </a:ext>
            </a:extLst>
          </p:cNvPr>
          <p:cNvSpPr txBox="1">
            <a:spLocks/>
          </p:cNvSpPr>
          <p:nvPr/>
        </p:nvSpPr>
        <p:spPr>
          <a:xfrm>
            <a:off x="1071649" y="1352841"/>
            <a:ext cx="4173537" cy="1271052"/>
          </a:xfrm>
          <a:prstGeom prst="rect">
            <a:avLst/>
          </a:prstGeom>
          <a:solidFill>
            <a:schemeClr val="accent1"/>
          </a:solidFill>
        </p:spPr>
        <p:txBody>
          <a:bodyPr vert="horz" lIns="182880" tIns="182880" rIns="182880" bIns="182880" rtlCol="0" anchor="ctr">
            <a:noAutofit/>
          </a:bodyPr>
          <a:lstStyle>
            <a:lvl1pPr marL="237744" indent="-237744" algn="l" defTabSz="914400" rtl="0" eaLnBrk="1" latinLnBrk="0" hangingPunct="1">
              <a:lnSpc>
                <a:spcPct val="95000"/>
              </a:lnSpc>
              <a:spcBef>
                <a:spcPts val="1200"/>
              </a:spcBef>
              <a:buClr>
                <a:schemeClr val="tx1"/>
              </a:buClr>
              <a:buSzPct val="115000"/>
              <a:buFont typeface="Arial" panose="020B0604020202020204" pitchFamily="34" charset="0"/>
              <a:buChar char="•"/>
              <a:defRPr sz="2000" kern="1200">
                <a:solidFill>
                  <a:schemeClr val="tx1"/>
                </a:solidFill>
                <a:latin typeface="+mn-lt"/>
                <a:ea typeface="+mn-ea"/>
                <a:cs typeface="+mn-cs"/>
              </a:defRPr>
            </a:lvl1pPr>
            <a:lvl2pPr marL="576072" indent="-237744" algn="l" defTabSz="914400" rtl="0" eaLnBrk="1" latinLnBrk="0" hangingPunct="1">
              <a:lnSpc>
                <a:spcPct val="95000"/>
              </a:lnSpc>
              <a:spcBef>
                <a:spcPts val="900"/>
              </a:spcBef>
              <a:buClr>
                <a:schemeClr val="tx1"/>
              </a:buClr>
              <a:buSzPct val="115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5000"/>
              </a:lnSpc>
              <a:spcBef>
                <a:spcPts val="800"/>
              </a:spcBef>
              <a:buClr>
                <a:schemeClr val="tx1"/>
              </a:buClr>
              <a:buSzPct val="115000"/>
              <a:buFont typeface="Arial" panose="020B0604020202020204" pitchFamily="34" charset="0"/>
              <a:buChar char="•"/>
              <a:defRPr sz="1600" kern="1200">
                <a:solidFill>
                  <a:schemeClr val="tx1"/>
                </a:solidFill>
                <a:latin typeface="+mn-lt"/>
                <a:ea typeface="+mn-ea"/>
                <a:cs typeface="+mn-cs"/>
              </a:defRPr>
            </a:lvl3pPr>
            <a:lvl4pPr marL="1252728" indent="-237744"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4pPr>
            <a:lvl5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5pPr>
            <a:lvl6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6pPr>
            <a:lvl7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7pPr>
            <a:lvl8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8pPr>
            <a:lvl9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9pPr>
          </a:lstStyle>
          <a:p>
            <a:pPr marL="0" indent="0">
              <a:buClr>
                <a:prstClr val="black"/>
              </a:buClr>
              <a:buNone/>
            </a:pPr>
            <a:r>
              <a:rPr lang="en-US" sz="2400" b="1" dirty="0">
                <a:solidFill>
                  <a:srgbClr val="FFFFFF"/>
                </a:solidFill>
                <a:latin typeface="Arial" panose="020B0604020202020204"/>
              </a:rPr>
              <a:t>July 30, 1965</a:t>
            </a:r>
            <a:r>
              <a:rPr lang="en-US" sz="2200" dirty="0">
                <a:solidFill>
                  <a:srgbClr val="FFFFFF"/>
                </a:solidFill>
                <a:latin typeface="Arial" panose="020B0604020202020204"/>
              </a:rPr>
              <a:t>: LBJ signed Medicare into law</a:t>
            </a:r>
          </a:p>
        </p:txBody>
      </p:sp>
      <p:sp>
        <p:nvSpPr>
          <p:cNvPr id="19" name="Content Placeholder 8">
            <a:extLst>
              <a:ext uri="{FF2B5EF4-FFF2-40B4-BE49-F238E27FC236}">
                <a16:creationId xmlns:a16="http://schemas.microsoft.com/office/drawing/2014/main" id="{0637ADEC-4335-4F24-AB1A-641C0E9A7C7E}"/>
              </a:ext>
            </a:extLst>
          </p:cNvPr>
          <p:cNvSpPr txBox="1">
            <a:spLocks/>
          </p:cNvSpPr>
          <p:nvPr/>
        </p:nvSpPr>
        <p:spPr>
          <a:xfrm>
            <a:off x="1071647" y="2952230"/>
            <a:ext cx="4173538" cy="1271052"/>
          </a:xfrm>
          <a:prstGeom prst="rect">
            <a:avLst/>
          </a:prstGeom>
          <a:solidFill>
            <a:schemeClr val="accent1"/>
          </a:solidFill>
        </p:spPr>
        <p:txBody>
          <a:bodyPr vert="horz" lIns="182880" tIns="182880" rIns="182880" bIns="182880" rtlCol="0" anchor="ctr">
            <a:noAutofit/>
          </a:bodyPr>
          <a:lstStyle>
            <a:lvl1pPr marL="237744" indent="-237744" algn="l" defTabSz="914400" rtl="0" eaLnBrk="1" latinLnBrk="0" hangingPunct="1">
              <a:lnSpc>
                <a:spcPct val="95000"/>
              </a:lnSpc>
              <a:spcBef>
                <a:spcPts val="1200"/>
              </a:spcBef>
              <a:buClr>
                <a:schemeClr val="tx1"/>
              </a:buClr>
              <a:buSzPct val="115000"/>
              <a:buFont typeface="Arial" panose="020B0604020202020204" pitchFamily="34" charset="0"/>
              <a:buChar char="•"/>
              <a:defRPr sz="2000" kern="1200">
                <a:solidFill>
                  <a:schemeClr val="tx1"/>
                </a:solidFill>
                <a:latin typeface="+mn-lt"/>
                <a:ea typeface="+mn-ea"/>
                <a:cs typeface="+mn-cs"/>
              </a:defRPr>
            </a:lvl1pPr>
            <a:lvl2pPr marL="576072" indent="-237744" algn="l" defTabSz="914400" rtl="0" eaLnBrk="1" latinLnBrk="0" hangingPunct="1">
              <a:lnSpc>
                <a:spcPct val="95000"/>
              </a:lnSpc>
              <a:spcBef>
                <a:spcPts val="900"/>
              </a:spcBef>
              <a:buClr>
                <a:schemeClr val="tx1"/>
              </a:buClr>
              <a:buSzPct val="115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5000"/>
              </a:lnSpc>
              <a:spcBef>
                <a:spcPts val="800"/>
              </a:spcBef>
              <a:buClr>
                <a:schemeClr val="tx1"/>
              </a:buClr>
              <a:buSzPct val="115000"/>
              <a:buFont typeface="Arial" panose="020B0604020202020204" pitchFamily="34" charset="0"/>
              <a:buChar char="•"/>
              <a:defRPr sz="1600" kern="1200">
                <a:solidFill>
                  <a:schemeClr val="tx1"/>
                </a:solidFill>
                <a:latin typeface="+mn-lt"/>
                <a:ea typeface="+mn-ea"/>
                <a:cs typeface="+mn-cs"/>
              </a:defRPr>
            </a:lvl3pPr>
            <a:lvl4pPr marL="1252728" indent="-237744"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4pPr>
            <a:lvl5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5pPr>
            <a:lvl6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6pPr>
            <a:lvl7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7pPr>
            <a:lvl8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8pPr>
            <a:lvl9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9pPr>
          </a:lstStyle>
          <a:p>
            <a:pPr marL="0" indent="0">
              <a:buClr>
                <a:prstClr val="black"/>
              </a:buClr>
              <a:buNone/>
            </a:pPr>
            <a:r>
              <a:rPr lang="en-US" sz="2200">
                <a:solidFill>
                  <a:srgbClr val="FFFFFF"/>
                </a:solidFill>
                <a:latin typeface="Arial" panose="020B0604020202020204"/>
              </a:rPr>
              <a:t>Truman was the first recipient, he and his wife Bess received </a:t>
            </a:r>
            <a:r>
              <a:rPr lang="en-US" sz="2200" b="1">
                <a:solidFill>
                  <a:srgbClr val="FFFFFF"/>
                </a:solidFill>
                <a:latin typeface="Arial" panose="020B0604020202020204"/>
              </a:rPr>
              <a:t>cards 1 and 2</a:t>
            </a:r>
          </a:p>
        </p:txBody>
      </p:sp>
      <p:sp>
        <p:nvSpPr>
          <p:cNvPr id="9" name="Content Placeholder 8">
            <a:extLst>
              <a:ext uri="{FF2B5EF4-FFF2-40B4-BE49-F238E27FC236}">
                <a16:creationId xmlns:a16="http://schemas.microsoft.com/office/drawing/2014/main" id="{4A6BC703-8925-4E72-8948-F42AF7E51609}"/>
              </a:ext>
            </a:extLst>
          </p:cNvPr>
          <p:cNvSpPr txBox="1">
            <a:spLocks/>
          </p:cNvSpPr>
          <p:nvPr/>
        </p:nvSpPr>
        <p:spPr>
          <a:xfrm>
            <a:off x="1071647" y="4550951"/>
            <a:ext cx="4173537" cy="1271052"/>
          </a:xfrm>
          <a:prstGeom prst="rect">
            <a:avLst/>
          </a:prstGeom>
          <a:solidFill>
            <a:schemeClr val="accent1"/>
          </a:solidFill>
        </p:spPr>
        <p:txBody>
          <a:bodyPr vert="horz" lIns="182880" tIns="182880" rIns="182880" bIns="182880" rtlCol="0" anchor="ctr">
            <a:noAutofit/>
          </a:bodyPr>
          <a:lstStyle>
            <a:lvl1pPr marL="237744" indent="-237744" algn="l" defTabSz="914400" rtl="0" eaLnBrk="1" latinLnBrk="0" hangingPunct="1">
              <a:lnSpc>
                <a:spcPct val="95000"/>
              </a:lnSpc>
              <a:spcBef>
                <a:spcPts val="1200"/>
              </a:spcBef>
              <a:buClr>
                <a:schemeClr val="tx1"/>
              </a:buClr>
              <a:buSzPct val="115000"/>
              <a:buFont typeface="Arial" panose="020B0604020202020204" pitchFamily="34" charset="0"/>
              <a:buChar char="•"/>
              <a:defRPr sz="2000" kern="1200">
                <a:solidFill>
                  <a:schemeClr val="tx1"/>
                </a:solidFill>
                <a:latin typeface="+mn-lt"/>
                <a:ea typeface="+mn-ea"/>
                <a:cs typeface="+mn-cs"/>
              </a:defRPr>
            </a:lvl1pPr>
            <a:lvl2pPr marL="576072" indent="-237744" algn="l" defTabSz="914400" rtl="0" eaLnBrk="1" latinLnBrk="0" hangingPunct="1">
              <a:lnSpc>
                <a:spcPct val="95000"/>
              </a:lnSpc>
              <a:spcBef>
                <a:spcPts val="900"/>
              </a:spcBef>
              <a:buClr>
                <a:schemeClr val="tx1"/>
              </a:buClr>
              <a:buSzPct val="115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5000"/>
              </a:lnSpc>
              <a:spcBef>
                <a:spcPts val="800"/>
              </a:spcBef>
              <a:buClr>
                <a:schemeClr val="tx1"/>
              </a:buClr>
              <a:buSzPct val="115000"/>
              <a:buFont typeface="Arial" panose="020B0604020202020204" pitchFamily="34" charset="0"/>
              <a:buChar char="•"/>
              <a:defRPr sz="1600" kern="1200">
                <a:solidFill>
                  <a:schemeClr val="tx1"/>
                </a:solidFill>
                <a:latin typeface="+mn-lt"/>
                <a:ea typeface="+mn-ea"/>
                <a:cs typeface="+mn-cs"/>
              </a:defRPr>
            </a:lvl3pPr>
            <a:lvl4pPr marL="1252728" indent="-237744"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4pPr>
            <a:lvl5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5pPr>
            <a:lvl6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6pPr>
            <a:lvl7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7pPr>
            <a:lvl8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8pPr>
            <a:lvl9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9pPr>
          </a:lstStyle>
          <a:p>
            <a:pPr marL="0" indent="0">
              <a:buClr>
                <a:prstClr val="black"/>
              </a:buClr>
              <a:buNone/>
            </a:pPr>
            <a:r>
              <a:rPr lang="en-US" sz="2400" b="1">
                <a:solidFill>
                  <a:srgbClr val="FFFFFF"/>
                </a:solidFill>
                <a:latin typeface="Arial" panose="020B0604020202020204"/>
              </a:rPr>
              <a:t>19 million </a:t>
            </a:r>
            <a:r>
              <a:rPr lang="en-US" sz="2200">
                <a:solidFill>
                  <a:srgbClr val="FFFFFF"/>
                </a:solidFill>
                <a:latin typeface="Arial" panose="020B0604020202020204"/>
              </a:rPr>
              <a:t>beneficiaries initially enrolled</a:t>
            </a:r>
          </a:p>
        </p:txBody>
      </p:sp>
      <p:sp>
        <p:nvSpPr>
          <p:cNvPr id="2" name="Slide Number Placeholder 1">
            <a:extLst>
              <a:ext uri="{FF2B5EF4-FFF2-40B4-BE49-F238E27FC236}">
                <a16:creationId xmlns:a16="http://schemas.microsoft.com/office/drawing/2014/main" id="{09F5C399-EF17-4F78-84C8-6D7A53702E8E}"/>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a:lstStyle/>
          <a:p>
            <a:fld id="{BB333B34-C87C-402E-ABB0-13B7C9DEBBC4}" type="slidenum">
              <a:rPr lang="en-US" smtClean="0"/>
              <a:pPr/>
              <a:t>6</a:t>
            </a:fld>
            <a:endParaRPr lang="en-US"/>
          </a:p>
        </p:txBody>
      </p:sp>
    </p:spTree>
    <p:extLst>
      <p:ext uri="{BB962C8B-B14F-4D97-AF65-F5344CB8AC3E}">
        <p14:creationId xmlns:p14="http://schemas.microsoft.com/office/powerpoint/2010/main" val="21347636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750"/>
                            </p:stCondLst>
                            <p:childTnLst>
                              <p:par>
                                <p:cTn id="9" presetID="10" presetClass="entr" presetSubtype="0" fill="hold" grpId="0" nodeType="afterEffect">
                                  <p:stCondLst>
                                    <p:cond delay="25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par>
                          <p:cTn id="12" fill="hold">
                            <p:stCondLst>
                              <p:cond delay="1500"/>
                            </p:stCondLst>
                            <p:childTnLst>
                              <p:par>
                                <p:cTn id="13" presetID="10" presetClass="entr" presetSubtype="0" fill="hold" grpId="0" nodeType="afterEffect">
                                  <p:stCondLst>
                                    <p:cond delay="25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917B3C-6CE9-411B-9D51-8CC4F5205CEF}"/>
              </a:ext>
            </a:extLst>
          </p:cNvPr>
          <p:cNvSpPr>
            <a:spLocks noGrp="1"/>
          </p:cNvSpPr>
          <p:nvPr>
            <p:ph type="title"/>
          </p:nvPr>
        </p:nvSpPr>
        <p:spPr>
          <a:xfrm>
            <a:off x="438912" y="780239"/>
            <a:ext cx="11280656" cy="4771958"/>
          </a:xfrm>
        </p:spPr>
        <p:txBody>
          <a:bodyPr/>
          <a:lstStyle/>
          <a:p>
            <a:r>
              <a:rPr lang="en-US"/>
              <a:t>Medicare starts </a:t>
            </a:r>
            <a:br>
              <a:rPr lang="en-US"/>
            </a:br>
            <a:r>
              <a:rPr lang="en-US"/>
              <a:t>with the parts</a:t>
            </a:r>
          </a:p>
        </p:txBody>
      </p:sp>
    </p:spTree>
    <p:extLst>
      <p:ext uri="{BB962C8B-B14F-4D97-AF65-F5344CB8AC3E}">
        <p14:creationId xmlns:p14="http://schemas.microsoft.com/office/powerpoint/2010/main" val="1264965063"/>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Slide Number Placeholder 2">
            <a:extLst>
              <a:ext uri="{FF2B5EF4-FFF2-40B4-BE49-F238E27FC236}">
                <a16:creationId xmlns:a16="http://schemas.microsoft.com/office/drawing/2014/main" id="{8AACEB59-5764-43FE-B868-9F2C0BE617F6}"/>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anchor="b">
            <a:normAutofit/>
          </a:bodyPr>
          <a:lstStyle/>
          <a:p>
            <a:fld id="{2DFAB803-8FD5-48B1-B403-195CE984C8BB}" type="slidenum">
              <a:rPr lang="en-US" smtClean="0"/>
              <a:pPr/>
              <a:t>8</a:t>
            </a:fld>
            <a:endParaRPr lang="en-US"/>
          </a:p>
        </p:txBody>
      </p:sp>
      <p:sp>
        <p:nvSpPr>
          <p:cNvPr id="2" name="Title 1" descr="black 5">
            <a:extLst>
              <a:ext uri="{FF2B5EF4-FFF2-40B4-BE49-F238E27FC236}">
                <a16:creationId xmlns:a16="http://schemas.microsoft.com/office/drawing/2014/main" id="{01AF609A-5D5F-4736-9348-67F5772686F4}"/>
              </a:ext>
            </a:extLst>
          </p:cNvPr>
          <p:cNvSpPr>
            <a:spLocks noGrp="1"/>
          </p:cNvSpPr>
          <p:nvPr>
            <p:ph type="title"/>
          </p:nvPr>
        </p:nvSpPr>
        <p:spPr>
          <a:xfrm>
            <a:off x="533957" y="463845"/>
            <a:ext cx="3289383" cy="3401475"/>
          </a:xfrm>
        </p:spPr>
        <p:txBody>
          <a:bodyPr anchor="t">
            <a:normAutofit/>
          </a:bodyPr>
          <a:lstStyle/>
          <a:p>
            <a:r>
              <a:rPr lang="en-US"/>
              <a:t>Part A:</a:t>
            </a:r>
            <a:br>
              <a:rPr lang="en-US"/>
            </a:br>
            <a:r>
              <a:rPr lang="en-US"/>
              <a:t>hospital coverage</a:t>
            </a:r>
          </a:p>
        </p:txBody>
      </p:sp>
      <p:sp>
        <p:nvSpPr>
          <p:cNvPr id="9" name="TextBox 8">
            <a:extLst>
              <a:ext uri="{FF2B5EF4-FFF2-40B4-BE49-F238E27FC236}">
                <a16:creationId xmlns:a16="http://schemas.microsoft.com/office/drawing/2014/main" id="{DED92006-4E52-1140-9ACD-D4D01C273B97}"/>
              </a:ext>
            </a:extLst>
          </p:cNvPr>
          <p:cNvSpPr txBox="1"/>
          <p:nvPr/>
        </p:nvSpPr>
        <p:spPr>
          <a:xfrm>
            <a:off x="4451695" y="463843"/>
            <a:ext cx="5605374" cy="3094849"/>
          </a:xfrm>
          <a:prstGeom prst="rect">
            <a:avLst/>
          </a:prstGeom>
        </p:spPr>
        <p:txBody>
          <a:bodyPr anchor="t">
            <a:noAutofit/>
          </a:bodyPr>
          <a:lstStyle/>
          <a:p>
            <a:pPr>
              <a:lnSpc>
                <a:spcPct val="90000"/>
              </a:lnSpc>
              <a:spcAft>
                <a:spcPts val="600"/>
              </a:spcAft>
            </a:pPr>
            <a:r>
              <a:rPr lang="en-US" sz="2800" b="1" dirty="0">
                <a:solidFill>
                  <a:srgbClr val="000000"/>
                </a:solidFill>
              </a:rPr>
              <a:t>Coverage for:</a:t>
            </a:r>
          </a:p>
          <a:p>
            <a:pPr marL="342900" indent="-342900">
              <a:spcAft>
                <a:spcPts val="600"/>
              </a:spcAft>
              <a:buFont typeface="Arial" panose="020B0604020202020204" pitchFamily="34" charset="0"/>
              <a:buChar char="•"/>
            </a:pPr>
            <a:r>
              <a:rPr lang="en-US" sz="2400" dirty="0">
                <a:solidFill>
                  <a:srgbClr val="000000"/>
                </a:solidFill>
              </a:rPr>
              <a:t>Inpatient hospital stay </a:t>
            </a:r>
          </a:p>
          <a:p>
            <a:pPr marL="342900" indent="-342900">
              <a:spcAft>
                <a:spcPts val="600"/>
              </a:spcAft>
              <a:buFont typeface="Arial" panose="020B0604020202020204" pitchFamily="34" charset="0"/>
              <a:buChar char="•"/>
            </a:pPr>
            <a:r>
              <a:rPr lang="en-US" sz="2400" dirty="0">
                <a:solidFill>
                  <a:srgbClr val="000000"/>
                </a:solidFill>
              </a:rPr>
              <a:t>Skilled nursing (up to 100 days)</a:t>
            </a:r>
          </a:p>
          <a:p>
            <a:pPr marL="342900" indent="-342900">
              <a:spcAft>
                <a:spcPts val="600"/>
              </a:spcAft>
              <a:buFont typeface="Arial" panose="020B0604020202020204" pitchFamily="34" charset="0"/>
              <a:buChar char="•"/>
            </a:pPr>
            <a:r>
              <a:rPr lang="en-US" sz="2400" dirty="0">
                <a:solidFill>
                  <a:srgbClr val="000000"/>
                </a:solidFill>
              </a:rPr>
              <a:t>Inpatient meds</a:t>
            </a:r>
          </a:p>
          <a:p>
            <a:pPr marL="342900" indent="-342900">
              <a:spcAft>
                <a:spcPts val="600"/>
              </a:spcAft>
              <a:buFont typeface="Arial" panose="020B0604020202020204" pitchFamily="34" charset="0"/>
              <a:buChar char="•"/>
            </a:pPr>
            <a:r>
              <a:rPr lang="en-US" sz="2400" dirty="0">
                <a:solidFill>
                  <a:srgbClr val="000000"/>
                </a:solidFill>
              </a:rPr>
              <a:t>Blood transfusions</a:t>
            </a:r>
          </a:p>
          <a:p>
            <a:pPr marL="342900" indent="-342900">
              <a:buFont typeface="Arial" panose="020B0604020202020204" pitchFamily="34" charset="0"/>
              <a:buChar char="•"/>
            </a:pPr>
            <a:r>
              <a:rPr lang="en-US" sz="2400" dirty="0">
                <a:solidFill>
                  <a:srgbClr val="000000"/>
                </a:solidFill>
              </a:rPr>
              <a:t>Hospice</a:t>
            </a:r>
          </a:p>
          <a:p>
            <a:pPr>
              <a:lnSpc>
                <a:spcPct val="90000"/>
              </a:lnSpc>
            </a:pPr>
            <a:endParaRPr lang="en-US" sz="2800" dirty="0">
              <a:solidFill>
                <a:srgbClr val="000000"/>
              </a:solidFill>
            </a:endParaRPr>
          </a:p>
          <a:p>
            <a:pPr>
              <a:lnSpc>
                <a:spcPct val="90000"/>
              </a:lnSpc>
            </a:pPr>
            <a:r>
              <a:rPr lang="en-US" sz="2800" dirty="0">
                <a:solidFill>
                  <a:srgbClr val="000000"/>
                </a:solidFill>
              </a:rPr>
              <a:t>Think of this as</a:t>
            </a:r>
          </a:p>
          <a:p>
            <a:pPr>
              <a:lnSpc>
                <a:spcPct val="90000"/>
              </a:lnSpc>
            </a:pPr>
            <a:r>
              <a:rPr lang="en-US" sz="2800" b="1" dirty="0">
                <a:solidFill>
                  <a:srgbClr val="000000"/>
                </a:solidFill>
              </a:rPr>
              <a:t>room and board</a:t>
            </a:r>
            <a:r>
              <a:rPr lang="en-US" sz="2800" dirty="0">
                <a:solidFill>
                  <a:srgbClr val="000000"/>
                </a:solidFill>
              </a:rPr>
              <a:t>.</a:t>
            </a:r>
          </a:p>
        </p:txBody>
      </p:sp>
      <p:pic>
        <p:nvPicPr>
          <p:cNvPr id="6" name="Picture 5" descr="A senior receiving meal assistance in a hospital bed.">
            <a:extLst>
              <a:ext uri="{FF2B5EF4-FFF2-40B4-BE49-F238E27FC236}">
                <a16:creationId xmlns:a16="http://schemas.microsoft.com/office/drawing/2014/main" id="{0EDB4530-A070-CC14-96FD-32AFD278C0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63031" y="3532503"/>
            <a:ext cx="4528377" cy="2624400"/>
          </a:xfrm>
          <a:prstGeom prst="rect">
            <a:avLst/>
          </a:prstGeom>
        </p:spPr>
      </p:pic>
      <p:cxnSp>
        <p:nvCxnSpPr>
          <p:cNvPr id="7" name="Straight Connector 6">
            <a:extLst>
              <a:ext uri="{FF2B5EF4-FFF2-40B4-BE49-F238E27FC236}">
                <a16:creationId xmlns:a16="http://schemas.microsoft.com/office/drawing/2014/main" id="{38314B0E-5098-0FD6-0B18-C27C3B942B59}"/>
              </a:ext>
              <a:ext uri="{C183D7F6-B498-43B3-948B-1728B52AA6E4}">
                <adec:decorative xmlns:adec="http://schemas.microsoft.com/office/drawing/2017/decorative" val="1"/>
              </a:ext>
            </a:extLst>
          </p:cNvPr>
          <p:cNvCxnSpPr>
            <a:cxnSpLocks/>
          </p:cNvCxnSpPr>
          <p:nvPr/>
        </p:nvCxnSpPr>
        <p:spPr>
          <a:xfrm>
            <a:off x="12181366" y="3523208"/>
            <a:ext cx="0" cy="2628000"/>
          </a:xfrm>
          <a:prstGeom prst="line">
            <a:avLst/>
          </a:prstGeom>
          <a:ln w="47625">
            <a:solidFill>
              <a:schemeClr val="accent2"/>
            </a:solidFill>
            <a:miter lim="800000"/>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569245289"/>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black 5">
            <a:extLst>
              <a:ext uri="{FF2B5EF4-FFF2-40B4-BE49-F238E27FC236}">
                <a16:creationId xmlns:a16="http://schemas.microsoft.com/office/drawing/2014/main" id="{01AF609A-5D5F-4736-9348-67F5772686F4}"/>
              </a:ext>
            </a:extLst>
          </p:cNvPr>
          <p:cNvSpPr>
            <a:spLocks noGrp="1"/>
          </p:cNvSpPr>
          <p:nvPr>
            <p:ph type="title"/>
          </p:nvPr>
        </p:nvSpPr>
        <p:spPr>
          <a:xfrm>
            <a:off x="531146" y="463845"/>
            <a:ext cx="3292192" cy="3401475"/>
          </a:xfrm>
        </p:spPr>
        <p:txBody>
          <a:bodyPr anchor="t">
            <a:normAutofit/>
          </a:bodyPr>
          <a:lstStyle/>
          <a:p>
            <a:r>
              <a:rPr lang="en-US"/>
              <a:t>Part B: outpatient coverage</a:t>
            </a:r>
          </a:p>
        </p:txBody>
      </p:sp>
      <p:sp>
        <p:nvSpPr>
          <p:cNvPr id="10" name="TextBox 9">
            <a:extLst>
              <a:ext uri="{FF2B5EF4-FFF2-40B4-BE49-F238E27FC236}">
                <a16:creationId xmlns:a16="http://schemas.microsoft.com/office/drawing/2014/main" id="{AC3A01BA-6B0E-C664-EE0C-B43CC62FB12B}"/>
              </a:ext>
            </a:extLst>
          </p:cNvPr>
          <p:cNvSpPr txBox="1"/>
          <p:nvPr/>
        </p:nvSpPr>
        <p:spPr>
          <a:xfrm>
            <a:off x="4451695" y="463843"/>
            <a:ext cx="5426689" cy="3245383"/>
          </a:xfrm>
          <a:prstGeom prst="rect">
            <a:avLst/>
          </a:prstGeom>
        </p:spPr>
        <p:txBody>
          <a:bodyPr anchor="t">
            <a:noAutofit/>
          </a:bodyPr>
          <a:lstStyle/>
          <a:p>
            <a:pPr>
              <a:lnSpc>
                <a:spcPct val="90000"/>
              </a:lnSpc>
              <a:spcAft>
                <a:spcPts val="600"/>
              </a:spcAft>
            </a:pPr>
            <a:r>
              <a:rPr lang="en-US" sz="2800" b="1" dirty="0"/>
              <a:t>Coverage for:</a:t>
            </a:r>
          </a:p>
          <a:p>
            <a:pPr marL="342900" indent="-342900">
              <a:spcAft>
                <a:spcPts val="600"/>
              </a:spcAft>
              <a:buFont typeface="Arial" panose="020B0604020202020204" pitchFamily="34" charset="0"/>
              <a:buChar char="•"/>
            </a:pPr>
            <a:r>
              <a:rPr lang="en-US" sz="2400" dirty="0">
                <a:solidFill>
                  <a:srgbClr val="080808"/>
                </a:solidFill>
              </a:rPr>
              <a:t>Doctor visits</a:t>
            </a:r>
          </a:p>
          <a:p>
            <a:pPr marL="342900" indent="-342900">
              <a:spcAft>
                <a:spcPts val="600"/>
              </a:spcAft>
              <a:buFont typeface="Arial" panose="020B0604020202020204" pitchFamily="34" charset="0"/>
              <a:buChar char="•"/>
            </a:pPr>
            <a:r>
              <a:rPr lang="en-US" sz="2400" dirty="0">
                <a:solidFill>
                  <a:srgbClr val="080808"/>
                </a:solidFill>
              </a:rPr>
              <a:t>Lab work</a:t>
            </a:r>
          </a:p>
          <a:p>
            <a:pPr marL="342900" indent="-342900">
              <a:spcAft>
                <a:spcPts val="600"/>
              </a:spcAft>
              <a:buFont typeface="Arial" panose="020B0604020202020204" pitchFamily="34" charset="0"/>
              <a:buChar char="•"/>
            </a:pPr>
            <a:r>
              <a:rPr lang="en-US" sz="2400" dirty="0">
                <a:solidFill>
                  <a:srgbClr val="080808"/>
                </a:solidFill>
              </a:rPr>
              <a:t>Preventive care</a:t>
            </a:r>
          </a:p>
          <a:p>
            <a:pPr marL="342900" indent="-342900">
              <a:spcAft>
                <a:spcPts val="600"/>
              </a:spcAft>
              <a:buFont typeface="Arial" panose="020B0604020202020204" pitchFamily="34" charset="0"/>
              <a:buChar char="•"/>
            </a:pPr>
            <a:r>
              <a:rPr lang="en-US" sz="2400" dirty="0">
                <a:solidFill>
                  <a:srgbClr val="080808"/>
                </a:solidFill>
              </a:rPr>
              <a:t>Outpatient surgeries</a:t>
            </a:r>
          </a:p>
          <a:p>
            <a:pPr marL="342900" indent="-342900">
              <a:spcAft>
                <a:spcPts val="600"/>
              </a:spcAft>
              <a:buFont typeface="Arial" panose="020B0604020202020204" pitchFamily="34" charset="0"/>
              <a:buChar char="•"/>
            </a:pPr>
            <a:r>
              <a:rPr lang="en-US" sz="2400" dirty="0">
                <a:solidFill>
                  <a:srgbClr val="080808"/>
                </a:solidFill>
              </a:rPr>
              <a:t>Physical therapy</a:t>
            </a:r>
          </a:p>
          <a:p>
            <a:pPr marL="342900" indent="-342900">
              <a:spcAft>
                <a:spcPts val="600"/>
              </a:spcAft>
              <a:buFont typeface="Arial" panose="020B0604020202020204" pitchFamily="34" charset="0"/>
              <a:buChar char="•"/>
            </a:pPr>
            <a:r>
              <a:rPr lang="en-US" sz="2400" dirty="0">
                <a:solidFill>
                  <a:srgbClr val="080808"/>
                </a:solidFill>
              </a:rPr>
              <a:t>Home health care</a:t>
            </a:r>
          </a:p>
          <a:p>
            <a:pPr marL="342900" indent="-342900">
              <a:spcAft>
                <a:spcPts val="600"/>
              </a:spcAft>
              <a:buFont typeface="Arial" panose="020B0604020202020204" pitchFamily="34" charset="0"/>
              <a:buChar char="•"/>
            </a:pPr>
            <a:r>
              <a:rPr lang="en-US" sz="2400" dirty="0">
                <a:solidFill>
                  <a:srgbClr val="080808"/>
                </a:solidFill>
              </a:rPr>
              <a:t>Durable medical equipment</a:t>
            </a:r>
          </a:p>
          <a:p>
            <a:pPr marL="342900" indent="-342900">
              <a:spcAft>
                <a:spcPts val="600"/>
              </a:spcAft>
              <a:buFont typeface="Arial" panose="020B0604020202020204" pitchFamily="34" charset="0"/>
              <a:buChar char="•"/>
            </a:pPr>
            <a:r>
              <a:rPr lang="en-US" sz="2400" dirty="0">
                <a:solidFill>
                  <a:srgbClr val="080808"/>
                </a:solidFill>
              </a:rPr>
              <a:t>Dialysis</a:t>
            </a:r>
          </a:p>
          <a:p>
            <a:pPr marL="342900" indent="-342900">
              <a:spcAft>
                <a:spcPts val="600"/>
              </a:spcAft>
              <a:buFont typeface="Arial" panose="020B0604020202020204" pitchFamily="34" charset="0"/>
              <a:buChar char="•"/>
            </a:pPr>
            <a:r>
              <a:rPr lang="en-US" sz="2400" dirty="0">
                <a:solidFill>
                  <a:srgbClr val="080808"/>
                </a:solidFill>
              </a:rPr>
              <a:t>Chemotherapy </a:t>
            </a:r>
            <a:endParaRPr lang="en-US" sz="2800" dirty="0">
              <a:solidFill>
                <a:srgbClr val="080808"/>
              </a:solidFill>
            </a:endParaRPr>
          </a:p>
        </p:txBody>
      </p:sp>
      <p:sp>
        <p:nvSpPr>
          <p:cNvPr id="19" name="TextBox 18">
            <a:extLst>
              <a:ext uri="{FF2B5EF4-FFF2-40B4-BE49-F238E27FC236}">
                <a16:creationId xmlns:a16="http://schemas.microsoft.com/office/drawing/2014/main" id="{091A9012-F800-46B7-A0E3-9613738C8108}"/>
              </a:ext>
            </a:extLst>
          </p:cNvPr>
          <p:cNvSpPr txBox="1"/>
          <p:nvPr/>
        </p:nvSpPr>
        <p:spPr>
          <a:xfrm>
            <a:off x="4360065" y="5110235"/>
            <a:ext cx="4471107" cy="1666730"/>
          </a:xfrm>
          <a:prstGeom prst="rect">
            <a:avLst/>
          </a:prstGeom>
        </p:spPr>
        <p:txBody>
          <a:bodyPr anchor="t">
            <a:normAutofit/>
          </a:bodyPr>
          <a:lstStyle/>
          <a:p>
            <a:pPr>
              <a:lnSpc>
                <a:spcPct val="90000"/>
              </a:lnSpc>
              <a:spcAft>
                <a:spcPts val="600"/>
              </a:spcAft>
            </a:pPr>
            <a:r>
              <a:rPr lang="en-US" sz="2000" dirty="0">
                <a:solidFill>
                  <a:prstClr val="black"/>
                </a:solidFill>
                <a:latin typeface="Arial" panose="020B0604020202020204"/>
              </a:rPr>
              <a:t>Part B covers </a:t>
            </a:r>
            <a:r>
              <a:rPr lang="en-US" sz="2000" b="1" dirty="0">
                <a:solidFill>
                  <a:prstClr val="black"/>
                </a:solidFill>
                <a:latin typeface="Arial" panose="020B0604020202020204"/>
              </a:rPr>
              <a:t>100% of some preventive care</a:t>
            </a:r>
            <a:r>
              <a:rPr lang="en-US" sz="2000" dirty="0">
                <a:solidFill>
                  <a:prstClr val="black"/>
                </a:solidFill>
                <a:latin typeface="Arial" panose="020B0604020202020204"/>
              </a:rPr>
              <a:t> and </a:t>
            </a:r>
            <a:r>
              <a:rPr lang="en-US" sz="2000" b="1" dirty="0">
                <a:solidFill>
                  <a:prstClr val="black"/>
                </a:solidFill>
                <a:latin typeface="Arial" panose="020B0604020202020204"/>
              </a:rPr>
              <a:t>80% of all other outpatient care</a:t>
            </a:r>
          </a:p>
        </p:txBody>
      </p:sp>
      <p:pic>
        <p:nvPicPr>
          <p:cNvPr id="7" name="Picture 6" descr="A smiling senior at a consultation with a doctor. ">
            <a:extLst>
              <a:ext uri="{FF2B5EF4-FFF2-40B4-BE49-F238E27FC236}">
                <a16:creationId xmlns:a16="http://schemas.microsoft.com/office/drawing/2014/main" id="{52A19607-B87A-DE4B-17A1-ECF982D8622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10652" y="3700430"/>
            <a:ext cx="2981348" cy="2442796"/>
          </a:xfrm>
          <a:prstGeom prst="rect">
            <a:avLst/>
          </a:prstGeom>
        </p:spPr>
      </p:pic>
      <p:sp>
        <p:nvSpPr>
          <p:cNvPr id="3" name="Slide Number Placeholder 2">
            <a:extLst>
              <a:ext uri="{FF2B5EF4-FFF2-40B4-BE49-F238E27FC236}">
                <a16:creationId xmlns:a16="http://schemas.microsoft.com/office/drawing/2014/main" id="{70589EDF-F710-40D0-B048-35242AE48589}"/>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a:lstStyle/>
          <a:p>
            <a:fld id="{BB333B34-C87C-402E-ABB0-13B7C9DEBBC4}" type="slidenum">
              <a:rPr lang="en-US"/>
              <a:pPr/>
              <a:t>9</a:t>
            </a:fld>
            <a:endParaRPr lang="en-US"/>
          </a:p>
        </p:txBody>
      </p:sp>
      <p:cxnSp>
        <p:nvCxnSpPr>
          <p:cNvPr id="8" name="Straight Connector 7">
            <a:extLst>
              <a:ext uri="{FF2B5EF4-FFF2-40B4-BE49-F238E27FC236}">
                <a16:creationId xmlns:a16="http://schemas.microsoft.com/office/drawing/2014/main" id="{18210955-2E8A-6EDF-A5FE-78188EE3915F}"/>
              </a:ext>
              <a:ext uri="{C183D7F6-B498-43B3-948B-1728B52AA6E4}">
                <adec:decorative xmlns:adec="http://schemas.microsoft.com/office/drawing/2017/decorative" val="1"/>
              </a:ext>
            </a:extLst>
          </p:cNvPr>
          <p:cNvCxnSpPr>
            <a:cxnSpLocks/>
          </p:cNvCxnSpPr>
          <p:nvPr/>
        </p:nvCxnSpPr>
        <p:spPr>
          <a:xfrm>
            <a:off x="12177896" y="3700430"/>
            <a:ext cx="0" cy="2442796"/>
          </a:xfrm>
          <a:prstGeom prst="line">
            <a:avLst/>
          </a:prstGeom>
          <a:ln w="47625">
            <a:solidFill>
              <a:schemeClr val="accent1"/>
            </a:solidFill>
            <a:miter lim="800000"/>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980644392"/>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32" name="Rectangle 24"/>
          <p:cNvSpPr>
            <a:spLocks noGrp="1" noChangeArrowheads="1"/>
          </p:cNvSpPr>
          <p:nvPr>
            <p:ph type="title"/>
          </p:nvPr>
        </p:nvSpPr>
        <p:spPr>
          <a:xfrm>
            <a:off x="466342" y="472437"/>
            <a:ext cx="7464000" cy="792167"/>
          </a:xfrm>
        </p:spPr>
        <p:txBody>
          <a:bodyPr/>
          <a:lstStyle/>
          <a:p>
            <a:r>
              <a:rPr lang="en-US" dirty="0"/>
              <a:t>Original Medicare</a:t>
            </a:r>
            <a:br>
              <a:rPr lang="en-US" dirty="0"/>
            </a:br>
            <a:r>
              <a:rPr lang="en-US" b="0" i="1" dirty="0"/>
              <a:t>Under Original Medicare, you get your benefits directly from the federal government. </a:t>
            </a:r>
            <a:endParaRPr lang="en-US" dirty="0"/>
          </a:p>
        </p:txBody>
      </p:sp>
      <p:sp>
        <p:nvSpPr>
          <p:cNvPr id="4" name="Rectangle 3">
            <a:extLst>
              <a:ext uri="{FF2B5EF4-FFF2-40B4-BE49-F238E27FC236}">
                <a16:creationId xmlns:a16="http://schemas.microsoft.com/office/drawing/2014/main" id="{74D57527-FBC5-A333-054C-019967B18E2C}"/>
              </a:ext>
            </a:extLst>
          </p:cNvPr>
          <p:cNvSpPr/>
          <p:nvPr/>
        </p:nvSpPr>
        <p:spPr>
          <a:xfrm>
            <a:off x="2767585" y="1962254"/>
            <a:ext cx="3279377" cy="38369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t" anchorCtr="0" forceAA="0" compatLnSpc="1">
            <a:prstTxWarp prst="textNoShape">
              <a:avLst/>
            </a:prstTxWarp>
            <a:noAutofit/>
          </a:bodyPr>
          <a:lstStyle/>
          <a:p>
            <a:pPr marL="73025" indent="-73025">
              <a:spcBef>
                <a:spcPts val="600"/>
              </a:spcBef>
              <a:tabLst>
                <a:tab pos="3149600" algn="l"/>
              </a:tabLst>
            </a:pPr>
            <a:r>
              <a:rPr lang="en-US" sz="3200" dirty="0"/>
              <a:t>Part A</a:t>
            </a:r>
          </a:p>
        </p:txBody>
      </p:sp>
      <p:sp>
        <p:nvSpPr>
          <p:cNvPr id="6" name="Rectangle 5">
            <a:extLst>
              <a:ext uri="{FF2B5EF4-FFF2-40B4-BE49-F238E27FC236}">
                <a16:creationId xmlns:a16="http://schemas.microsoft.com/office/drawing/2014/main" id="{006EC7D8-6DD8-3D1C-503C-42BA84337FE6}"/>
              </a:ext>
            </a:extLst>
          </p:cNvPr>
          <p:cNvSpPr/>
          <p:nvPr/>
        </p:nvSpPr>
        <p:spPr>
          <a:xfrm>
            <a:off x="6291073" y="1962254"/>
            <a:ext cx="3279377" cy="38369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t" anchorCtr="0" forceAA="0" compatLnSpc="1">
            <a:prstTxWarp prst="textNoShape">
              <a:avLst/>
            </a:prstTxWarp>
            <a:noAutofit/>
          </a:bodyPr>
          <a:lstStyle/>
          <a:p>
            <a:pPr marL="73025" indent="-73025">
              <a:spcBef>
                <a:spcPts val="600"/>
              </a:spcBef>
              <a:tabLst>
                <a:tab pos="3149600" algn="l"/>
              </a:tabLst>
            </a:pPr>
            <a:r>
              <a:rPr lang="en-US" sz="3200" dirty="0"/>
              <a:t>Part B</a:t>
            </a:r>
          </a:p>
        </p:txBody>
      </p:sp>
      <p:pic>
        <p:nvPicPr>
          <p:cNvPr id="7" name="Graphic 6">
            <a:extLst>
              <a:ext uri="{FF2B5EF4-FFF2-40B4-BE49-F238E27FC236}">
                <a16:creationId xmlns:a16="http://schemas.microsoft.com/office/drawing/2014/main" id="{425E3244-0BDD-DFE7-544D-408C1CD0770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751168" y="4431891"/>
            <a:ext cx="1427946" cy="1427946"/>
          </a:xfrm>
          <a:prstGeom prst="rect">
            <a:avLst/>
          </a:prstGeom>
        </p:spPr>
      </p:pic>
      <p:pic>
        <p:nvPicPr>
          <p:cNvPr id="8" name="Graphic 7">
            <a:extLst>
              <a:ext uri="{FF2B5EF4-FFF2-40B4-BE49-F238E27FC236}">
                <a16:creationId xmlns:a16="http://schemas.microsoft.com/office/drawing/2014/main" id="{30B9D492-83AF-B844-0F19-256414FC67B0}"/>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092464" y="4514287"/>
            <a:ext cx="1620712" cy="1620712"/>
          </a:xfrm>
          <a:prstGeom prst="rect">
            <a:avLst/>
          </a:prstGeom>
        </p:spPr>
      </p:pic>
      <p:sp>
        <p:nvSpPr>
          <p:cNvPr id="2" name="Slide Number Placeholder 1">
            <a:extLst>
              <a:ext uri="{FF2B5EF4-FFF2-40B4-BE49-F238E27FC236}">
                <a16:creationId xmlns:a16="http://schemas.microsoft.com/office/drawing/2014/main" id="{68F4899C-7CF5-49F4-B033-187219FC8D16}"/>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a:lstStyle/>
          <a:p>
            <a:fld id="{BB333B34-C87C-402E-ABB0-13B7C9DEBBC4}" type="slidenum">
              <a:rPr lang="en-US" smtClean="0"/>
              <a:pPr/>
              <a:t>10</a:t>
            </a:fld>
            <a:endParaRPr lang="en-US"/>
          </a:p>
        </p:txBody>
      </p:sp>
    </p:spTree>
    <p:custDataLst>
      <p:tags r:id="rId1"/>
    </p:custDataLst>
    <p:extLst>
      <p:ext uri="{BB962C8B-B14F-4D97-AF65-F5344CB8AC3E}">
        <p14:creationId xmlns:p14="http://schemas.microsoft.com/office/powerpoint/2010/main" val="3733364887"/>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black 5">
            <a:extLst>
              <a:ext uri="{FF2B5EF4-FFF2-40B4-BE49-F238E27FC236}">
                <a16:creationId xmlns:a16="http://schemas.microsoft.com/office/drawing/2014/main" id="{01AF609A-5D5F-4736-9348-67F5772686F4}"/>
              </a:ext>
            </a:extLst>
          </p:cNvPr>
          <p:cNvSpPr>
            <a:spLocks noGrp="1"/>
          </p:cNvSpPr>
          <p:nvPr>
            <p:ph type="title"/>
          </p:nvPr>
        </p:nvSpPr>
        <p:spPr>
          <a:xfrm>
            <a:off x="533957" y="463845"/>
            <a:ext cx="3289383" cy="3401475"/>
          </a:xfrm>
        </p:spPr>
        <p:txBody>
          <a:bodyPr anchor="t">
            <a:normAutofit/>
          </a:bodyPr>
          <a:lstStyle/>
          <a:p>
            <a:r>
              <a:rPr lang="en-US"/>
              <a:t>Part C:</a:t>
            </a:r>
            <a:br>
              <a:rPr lang="en-US"/>
            </a:br>
            <a:r>
              <a:rPr lang="en-US"/>
              <a:t>Medicare Advantage</a:t>
            </a:r>
          </a:p>
        </p:txBody>
      </p:sp>
      <p:sp>
        <p:nvSpPr>
          <p:cNvPr id="19" name="TextBox 18">
            <a:extLst>
              <a:ext uri="{FF2B5EF4-FFF2-40B4-BE49-F238E27FC236}">
                <a16:creationId xmlns:a16="http://schemas.microsoft.com/office/drawing/2014/main" id="{091A9012-F800-46B7-A0E3-9613738C8108}"/>
              </a:ext>
            </a:extLst>
          </p:cNvPr>
          <p:cNvSpPr txBox="1"/>
          <p:nvPr/>
        </p:nvSpPr>
        <p:spPr>
          <a:xfrm>
            <a:off x="5424013" y="559078"/>
            <a:ext cx="5275849" cy="906185"/>
          </a:xfrm>
          <a:prstGeom prst="rect">
            <a:avLst/>
          </a:prstGeom>
        </p:spPr>
        <p:txBody>
          <a:bodyPr anchor="t">
            <a:noAutofit/>
          </a:bodyPr>
          <a:lstStyle/>
          <a:p>
            <a:pPr>
              <a:lnSpc>
                <a:spcPct val="90000"/>
              </a:lnSpc>
              <a:spcAft>
                <a:spcPts val="600"/>
              </a:spcAft>
            </a:pPr>
            <a:r>
              <a:rPr lang="en-US" sz="2800" dirty="0">
                <a:solidFill>
                  <a:srgbClr val="000000"/>
                </a:solidFill>
                <a:latin typeface="Arial" panose="020B0604020202020204"/>
              </a:rPr>
              <a:t>Private insurance plans that pay instead of Medicare.</a:t>
            </a:r>
          </a:p>
        </p:txBody>
      </p:sp>
      <p:sp>
        <p:nvSpPr>
          <p:cNvPr id="12" name="TextBox 11">
            <a:extLst>
              <a:ext uri="{FF2B5EF4-FFF2-40B4-BE49-F238E27FC236}">
                <a16:creationId xmlns:a16="http://schemas.microsoft.com/office/drawing/2014/main" id="{6A1E772A-9116-93D5-B4DC-868038726750}"/>
              </a:ext>
            </a:extLst>
          </p:cNvPr>
          <p:cNvSpPr txBox="1"/>
          <p:nvPr/>
        </p:nvSpPr>
        <p:spPr>
          <a:xfrm>
            <a:off x="8056823" y="2129517"/>
            <a:ext cx="958241" cy="836126"/>
          </a:xfrm>
          <a:prstGeom prst="rect">
            <a:avLst/>
          </a:prstGeom>
          <a:noFill/>
        </p:spPr>
        <p:txBody>
          <a:bodyPr wrap="square">
            <a:spAutoFit/>
          </a:bodyPr>
          <a:lstStyle/>
          <a:p>
            <a:pPr lvl="0" algn="ctr">
              <a:lnSpc>
                <a:spcPts val="2900"/>
              </a:lnSpc>
            </a:pPr>
            <a:r>
              <a:rPr lang="en-US" sz="2800" dirty="0">
                <a:solidFill>
                  <a:schemeClr val="bg1"/>
                </a:solidFill>
              </a:rPr>
              <a:t>Part </a:t>
            </a:r>
          </a:p>
          <a:p>
            <a:pPr lvl="0" algn="ctr">
              <a:lnSpc>
                <a:spcPts val="2900"/>
              </a:lnSpc>
            </a:pPr>
            <a:r>
              <a:rPr lang="en-US" sz="2800" dirty="0">
                <a:solidFill>
                  <a:schemeClr val="bg1"/>
                </a:solidFill>
              </a:rPr>
              <a:t>A</a:t>
            </a:r>
          </a:p>
        </p:txBody>
      </p:sp>
      <p:sp>
        <p:nvSpPr>
          <p:cNvPr id="11" name="TextBox 10">
            <a:extLst>
              <a:ext uri="{FF2B5EF4-FFF2-40B4-BE49-F238E27FC236}">
                <a16:creationId xmlns:a16="http://schemas.microsoft.com/office/drawing/2014/main" id="{881759C1-9486-5691-B319-4679C41E045C}"/>
              </a:ext>
            </a:extLst>
          </p:cNvPr>
          <p:cNvSpPr txBox="1"/>
          <p:nvPr/>
        </p:nvSpPr>
        <p:spPr>
          <a:xfrm>
            <a:off x="6879376" y="2411353"/>
            <a:ext cx="958241" cy="836126"/>
          </a:xfrm>
          <a:prstGeom prst="rect">
            <a:avLst/>
          </a:prstGeom>
          <a:noFill/>
        </p:spPr>
        <p:txBody>
          <a:bodyPr wrap="square">
            <a:spAutoFit/>
          </a:bodyPr>
          <a:lstStyle/>
          <a:p>
            <a:pPr lvl="0" algn="ctr">
              <a:lnSpc>
                <a:spcPts val="2900"/>
              </a:lnSpc>
            </a:pPr>
            <a:r>
              <a:rPr lang="en-US" sz="2800" dirty="0">
                <a:solidFill>
                  <a:schemeClr val="bg1"/>
                </a:solidFill>
              </a:rPr>
              <a:t>Part </a:t>
            </a:r>
          </a:p>
          <a:p>
            <a:pPr lvl="0" algn="ctr">
              <a:lnSpc>
                <a:spcPts val="2900"/>
              </a:lnSpc>
            </a:pPr>
            <a:r>
              <a:rPr lang="en-US" sz="2800" dirty="0">
                <a:solidFill>
                  <a:schemeClr val="bg1"/>
                </a:solidFill>
              </a:rPr>
              <a:t>B</a:t>
            </a:r>
          </a:p>
        </p:txBody>
      </p:sp>
      <p:graphicFrame>
        <p:nvGraphicFramePr>
          <p:cNvPr id="9" name="Diagram 8">
            <a:extLst>
              <a:ext uri="{FF2B5EF4-FFF2-40B4-BE49-F238E27FC236}">
                <a16:creationId xmlns:a16="http://schemas.microsoft.com/office/drawing/2014/main" id="{78CE4C72-EE8E-4493-8C58-19793C9929F0}"/>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466336944"/>
              </p:ext>
            </p:extLst>
          </p:nvPr>
        </p:nvGraphicFramePr>
        <p:xfrm>
          <a:off x="5013938" y="1710691"/>
          <a:ext cx="6096000"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TextBox 9">
            <a:extLst>
              <a:ext uri="{FF2B5EF4-FFF2-40B4-BE49-F238E27FC236}">
                <a16:creationId xmlns:a16="http://schemas.microsoft.com/office/drawing/2014/main" id="{D685074E-15AE-1A34-7BD2-AB11D7C900A5}"/>
              </a:ext>
            </a:extLst>
          </p:cNvPr>
          <p:cNvSpPr txBox="1"/>
          <p:nvPr/>
        </p:nvSpPr>
        <p:spPr>
          <a:xfrm>
            <a:off x="7703506" y="3263123"/>
            <a:ext cx="958241" cy="836126"/>
          </a:xfrm>
          <a:prstGeom prst="rect">
            <a:avLst/>
          </a:prstGeom>
          <a:noFill/>
        </p:spPr>
        <p:txBody>
          <a:bodyPr wrap="square">
            <a:spAutoFit/>
          </a:bodyPr>
          <a:lstStyle/>
          <a:p>
            <a:pPr lvl="0" algn="ctr">
              <a:lnSpc>
                <a:spcPts val="2900"/>
              </a:lnSpc>
            </a:pPr>
            <a:r>
              <a:rPr lang="en-US" sz="2800" dirty="0">
                <a:solidFill>
                  <a:schemeClr val="bg1"/>
                </a:solidFill>
              </a:rPr>
              <a:t>Part </a:t>
            </a:r>
          </a:p>
          <a:p>
            <a:pPr lvl="0" algn="ctr">
              <a:lnSpc>
                <a:spcPts val="2900"/>
              </a:lnSpc>
            </a:pPr>
            <a:r>
              <a:rPr lang="en-US" sz="2800" dirty="0">
                <a:solidFill>
                  <a:schemeClr val="bg1"/>
                </a:solidFill>
              </a:rPr>
              <a:t>D</a:t>
            </a:r>
          </a:p>
        </p:txBody>
      </p:sp>
      <p:sp>
        <p:nvSpPr>
          <p:cNvPr id="6" name="TextBox 5">
            <a:extLst>
              <a:ext uri="{FF2B5EF4-FFF2-40B4-BE49-F238E27FC236}">
                <a16:creationId xmlns:a16="http://schemas.microsoft.com/office/drawing/2014/main" id="{495F7F9B-EB0B-C505-F06F-41579524A091}"/>
              </a:ext>
            </a:extLst>
          </p:cNvPr>
          <p:cNvSpPr txBox="1"/>
          <p:nvPr/>
        </p:nvSpPr>
        <p:spPr>
          <a:xfrm>
            <a:off x="5921679" y="5129501"/>
            <a:ext cx="4287033" cy="461665"/>
          </a:xfrm>
          <a:prstGeom prst="rect">
            <a:avLst/>
          </a:prstGeom>
          <a:noFill/>
        </p:spPr>
        <p:txBody>
          <a:bodyPr wrap="square">
            <a:spAutoFit/>
          </a:bodyPr>
          <a:lstStyle/>
          <a:p>
            <a:pPr lvl="0" algn="ctr"/>
            <a:r>
              <a:rPr lang="en-US" sz="2400" dirty="0"/>
              <a:t>Part C: Medicare Advantage</a:t>
            </a:r>
          </a:p>
        </p:txBody>
      </p:sp>
      <p:sp>
        <p:nvSpPr>
          <p:cNvPr id="3" name="Slide Number Placeholder 2">
            <a:extLst>
              <a:ext uri="{FF2B5EF4-FFF2-40B4-BE49-F238E27FC236}">
                <a16:creationId xmlns:a16="http://schemas.microsoft.com/office/drawing/2014/main" id="{E20C7536-C1A8-47D6-92E2-BAEF0CB9EE6A}"/>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a:lstStyle/>
          <a:p>
            <a:fld id="{BB333B34-C87C-402E-ABB0-13B7C9DEBBC4}" type="slidenum">
              <a:rPr lang="en-US"/>
              <a:pPr/>
              <a:t>11</a:t>
            </a:fld>
            <a:endParaRPr lang="en-US"/>
          </a:p>
        </p:txBody>
      </p:sp>
    </p:spTree>
    <p:custDataLst>
      <p:tags r:id="rId1"/>
    </p:custDataLst>
    <p:extLst>
      <p:ext uri="{BB962C8B-B14F-4D97-AF65-F5344CB8AC3E}">
        <p14:creationId xmlns:p14="http://schemas.microsoft.com/office/powerpoint/2010/main" val="2283024884"/>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2BB7E728-CA68-417F-95B5-F87594BF0435}"/>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a:lstStyle/>
          <a:p>
            <a:fld id="{BB333B34-C87C-402E-ABB0-13B7C9DEBBC4}" type="slidenum">
              <a:rPr lang="en-US"/>
              <a:pPr/>
              <a:t>12</a:t>
            </a:fld>
            <a:endParaRPr lang="en-US"/>
          </a:p>
        </p:txBody>
      </p:sp>
      <p:sp>
        <p:nvSpPr>
          <p:cNvPr id="2" name="Title 1" descr="black 5">
            <a:extLst>
              <a:ext uri="{FF2B5EF4-FFF2-40B4-BE49-F238E27FC236}">
                <a16:creationId xmlns:a16="http://schemas.microsoft.com/office/drawing/2014/main" id="{01AF609A-5D5F-4736-9348-67F5772686F4}"/>
              </a:ext>
            </a:extLst>
          </p:cNvPr>
          <p:cNvSpPr>
            <a:spLocks noGrp="1"/>
          </p:cNvSpPr>
          <p:nvPr>
            <p:ph type="title"/>
          </p:nvPr>
        </p:nvSpPr>
        <p:spPr>
          <a:xfrm>
            <a:off x="531146" y="463845"/>
            <a:ext cx="3292192" cy="3401475"/>
          </a:xfrm>
        </p:spPr>
        <p:txBody>
          <a:bodyPr anchor="t">
            <a:normAutofit/>
          </a:bodyPr>
          <a:lstStyle/>
          <a:p>
            <a:r>
              <a:rPr lang="en-US"/>
              <a:t>Part D:</a:t>
            </a:r>
            <a:br>
              <a:rPr lang="en-US"/>
            </a:br>
            <a:r>
              <a:rPr lang="en-US"/>
              <a:t>voluntary drug program</a:t>
            </a:r>
          </a:p>
        </p:txBody>
      </p:sp>
      <p:sp>
        <p:nvSpPr>
          <p:cNvPr id="3" name="TextBox 2">
            <a:extLst>
              <a:ext uri="{FF2B5EF4-FFF2-40B4-BE49-F238E27FC236}">
                <a16:creationId xmlns:a16="http://schemas.microsoft.com/office/drawing/2014/main" id="{C219781A-129C-1D6D-87D0-0DCE46D6CBDC}"/>
              </a:ext>
            </a:extLst>
          </p:cNvPr>
          <p:cNvSpPr txBox="1"/>
          <p:nvPr/>
        </p:nvSpPr>
        <p:spPr>
          <a:xfrm>
            <a:off x="4451695" y="463843"/>
            <a:ext cx="6653463" cy="906185"/>
          </a:xfrm>
          <a:prstGeom prst="rect">
            <a:avLst/>
          </a:prstGeom>
        </p:spPr>
        <p:txBody>
          <a:bodyPr anchor="t">
            <a:normAutofit/>
          </a:bodyPr>
          <a:lstStyle/>
          <a:p>
            <a:pPr>
              <a:lnSpc>
                <a:spcPct val="90000"/>
              </a:lnSpc>
              <a:spcAft>
                <a:spcPts val="600"/>
              </a:spcAft>
            </a:pPr>
            <a:r>
              <a:rPr lang="en-US" sz="2800" b="1" dirty="0"/>
              <a:t>Think of this as your pharmacy card.</a:t>
            </a:r>
          </a:p>
        </p:txBody>
      </p:sp>
      <p:sp>
        <p:nvSpPr>
          <p:cNvPr id="4" name="TextBox 3">
            <a:extLst>
              <a:ext uri="{FF2B5EF4-FFF2-40B4-BE49-F238E27FC236}">
                <a16:creationId xmlns:a16="http://schemas.microsoft.com/office/drawing/2014/main" id="{4391FC65-DC01-CA70-26A2-6240EC072682}"/>
              </a:ext>
            </a:extLst>
          </p:cNvPr>
          <p:cNvSpPr txBox="1"/>
          <p:nvPr/>
        </p:nvSpPr>
        <p:spPr>
          <a:xfrm>
            <a:off x="4451695" y="1119515"/>
            <a:ext cx="5083417" cy="3606959"/>
          </a:xfrm>
          <a:prstGeom prst="rect">
            <a:avLst/>
          </a:prstGeom>
        </p:spPr>
        <p:txBody>
          <a:bodyPr anchor="t">
            <a:noAutofit/>
          </a:bodyPr>
          <a:lstStyle/>
          <a:p>
            <a:pPr>
              <a:lnSpc>
                <a:spcPct val="90000"/>
              </a:lnSpc>
            </a:pPr>
            <a:r>
              <a:rPr lang="en-US" sz="2400" b="1"/>
              <a:t>How it works:</a:t>
            </a:r>
          </a:p>
          <a:p>
            <a:pPr>
              <a:lnSpc>
                <a:spcPct val="90000"/>
              </a:lnSpc>
            </a:pPr>
            <a:endParaRPr lang="en-US" sz="2400" b="1"/>
          </a:p>
          <a:p>
            <a:pPr marL="457200" indent="-457200">
              <a:spcAft>
                <a:spcPts val="1200"/>
              </a:spcAft>
              <a:buAutoNum type="arabicPeriod"/>
            </a:pPr>
            <a:r>
              <a:rPr lang="en-US" sz="2000">
                <a:solidFill>
                  <a:srgbClr val="000000"/>
                </a:solidFill>
              </a:rPr>
              <a:t>Pick your plan through a private insurance carrier in your area</a:t>
            </a:r>
          </a:p>
          <a:p>
            <a:pPr marL="457200" indent="-457200">
              <a:spcAft>
                <a:spcPts val="1200"/>
              </a:spcAft>
              <a:buAutoNum type="arabicPeriod"/>
            </a:pPr>
            <a:r>
              <a:rPr lang="en-US" sz="2000">
                <a:solidFill>
                  <a:srgbClr val="000000"/>
                </a:solidFill>
              </a:rPr>
              <a:t>Pick up your prescriptions from an in-network pharmacy</a:t>
            </a:r>
          </a:p>
          <a:p>
            <a:pPr marL="457200" indent="-457200">
              <a:spcAft>
                <a:spcPts val="1200"/>
              </a:spcAft>
              <a:buAutoNum type="arabicPeriod"/>
            </a:pPr>
            <a:r>
              <a:rPr lang="en-US" sz="2000">
                <a:solidFill>
                  <a:srgbClr val="000000"/>
                </a:solidFill>
              </a:rPr>
              <a:t>Shop your Part D plan each year during the fall open enrollment</a:t>
            </a:r>
            <a:endParaRPr lang="en-US" sz="2400">
              <a:solidFill>
                <a:srgbClr val="000000"/>
              </a:solidFill>
            </a:endParaRPr>
          </a:p>
        </p:txBody>
      </p:sp>
      <p:pic>
        <p:nvPicPr>
          <p:cNvPr id="10" name="Picture 9" descr="An individual researching their medication on a computer. ">
            <a:extLst>
              <a:ext uri="{FF2B5EF4-FFF2-40B4-BE49-F238E27FC236}">
                <a16:creationId xmlns:a16="http://schemas.microsoft.com/office/drawing/2014/main" id="{F8B476F2-7F26-073E-5A77-5489EBB265B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39029" y="3858999"/>
            <a:ext cx="3428769" cy="2285846"/>
          </a:xfrm>
          <a:prstGeom prst="rect">
            <a:avLst/>
          </a:prstGeom>
        </p:spPr>
      </p:pic>
      <p:cxnSp>
        <p:nvCxnSpPr>
          <p:cNvPr id="11" name="Straight Connector 10">
            <a:extLst>
              <a:ext uri="{FF2B5EF4-FFF2-40B4-BE49-F238E27FC236}">
                <a16:creationId xmlns:a16="http://schemas.microsoft.com/office/drawing/2014/main" id="{D86B423E-B061-8C3B-15EA-E6F1A5AB63C5}"/>
              </a:ext>
              <a:ext uri="{C183D7F6-B498-43B3-948B-1728B52AA6E4}">
                <adec:decorative xmlns:adec="http://schemas.microsoft.com/office/drawing/2017/decorative" val="1"/>
              </a:ext>
            </a:extLst>
          </p:cNvPr>
          <p:cNvCxnSpPr>
            <a:cxnSpLocks/>
          </p:cNvCxnSpPr>
          <p:nvPr/>
        </p:nvCxnSpPr>
        <p:spPr>
          <a:xfrm>
            <a:off x="12175301" y="3859000"/>
            <a:ext cx="0" cy="2285153"/>
          </a:xfrm>
          <a:prstGeom prst="line">
            <a:avLst/>
          </a:prstGeom>
          <a:ln w="47625">
            <a:solidFill>
              <a:schemeClr val="accent1"/>
            </a:solidFill>
            <a:miter lim="800000"/>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866862878"/>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16E636B-A842-4150-AD37-8030FD904CEE}"/>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vert="horz" lIns="0" tIns="0" rIns="0" bIns="0" rtlCol="0" anchor="b">
            <a:normAutofit/>
          </a:bodyPr>
          <a:lstStyle/>
          <a:p>
            <a:fld id="{BB333B34-C87C-402E-ABB0-13B7C9DEBBC4}" type="slidenum">
              <a:rPr lang="en-US" smtClean="0"/>
              <a:pPr/>
              <a:t>13</a:t>
            </a:fld>
            <a:endParaRPr lang="en-US"/>
          </a:p>
        </p:txBody>
      </p:sp>
      <p:sp>
        <p:nvSpPr>
          <p:cNvPr id="13" name="Rectangle 12">
            <a:extLst>
              <a:ext uri="{FF2B5EF4-FFF2-40B4-BE49-F238E27FC236}">
                <a16:creationId xmlns:a16="http://schemas.microsoft.com/office/drawing/2014/main" id="{8B42B2C4-5B62-33ED-D77A-810B70EA2439}"/>
              </a:ext>
              <a:ext uri="{C183D7F6-B498-43B3-948B-1728B52AA6E4}">
                <adec:decorative xmlns:adec="http://schemas.microsoft.com/office/drawing/2017/decorative" val="1"/>
              </a:ext>
            </a:extLst>
          </p:cNvPr>
          <p:cNvSpPr/>
          <p:nvPr/>
        </p:nvSpPr>
        <p:spPr>
          <a:xfrm>
            <a:off x="2406604" y="3565148"/>
            <a:ext cx="7378803" cy="16424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nSpc>
                <a:spcPct val="95000"/>
              </a:lnSpc>
              <a:spcBef>
                <a:spcPts val="1000"/>
              </a:spcBef>
              <a:buClr>
                <a:schemeClr val="tx1"/>
              </a:buClr>
              <a:buSzPct val="115000"/>
            </a:pPr>
            <a:endParaRPr lang="en-US" i="1"/>
          </a:p>
        </p:txBody>
      </p:sp>
      <p:sp>
        <p:nvSpPr>
          <p:cNvPr id="6" name="Rectangle 5">
            <a:extLst>
              <a:ext uri="{FF2B5EF4-FFF2-40B4-BE49-F238E27FC236}">
                <a16:creationId xmlns:a16="http://schemas.microsoft.com/office/drawing/2014/main" id="{86CE1397-94A6-667A-EAFE-4A7EAC921338}"/>
              </a:ext>
              <a:ext uri="{C183D7F6-B498-43B3-948B-1728B52AA6E4}">
                <adec:decorative xmlns:adec="http://schemas.microsoft.com/office/drawing/2017/decorative" val="1"/>
              </a:ext>
            </a:extLst>
          </p:cNvPr>
          <p:cNvSpPr/>
          <p:nvPr/>
        </p:nvSpPr>
        <p:spPr>
          <a:xfrm>
            <a:off x="2406604" y="1756611"/>
            <a:ext cx="7378801" cy="164241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endParaRPr lang="en-US" sz="1600" b="1"/>
          </a:p>
        </p:txBody>
      </p:sp>
      <p:sp>
        <p:nvSpPr>
          <p:cNvPr id="4" name="Title 3">
            <a:extLst>
              <a:ext uri="{FF2B5EF4-FFF2-40B4-BE49-F238E27FC236}">
                <a16:creationId xmlns:a16="http://schemas.microsoft.com/office/drawing/2014/main" id="{2B18CFFC-C816-B0B4-C7EC-C9FB78065E36}"/>
              </a:ext>
            </a:extLst>
          </p:cNvPr>
          <p:cNvSpPr>
            <a:spLocks noGrp="1"/>
          </p:cNvSpPr>
          <p:nvPr>
            <p:ph type="title"/>
          </p:nvPr>
        </p:nvSpPr>
        <p:spPr>
          <a:xfrm>
            <a:off x="466342" y="472437"/>
            <a:ext cx="11274553" cy="792167"/>
          </a:xfrm>
        </p:spPr>
        <p:txBody>
          <a:bodyPr/>
          <a:lstStyle/>
          <a:p>
            <a:r>
              <a:rPr lang="en-US"/>
              <a:t>Enrolling in original Medicare</a:t>
            </a:r>
            <a:br>
              <a:rPr lang="en-US"/>
            </a:br>
            <a:r>
              <a:rPr lang="en-US" b="0" i="1"/>
              <a:t>Parts A and B</a:t>
            </a:r>
            <a:endParaRPr lang="en-US"/>
          </a:p>
        </p:txBody>
      </p:sp>
      <p:sp>
        <p:nvSpPr>
          <p:cNvPr id="10" name="Rectangle 35">
            <a:extLst>
              <a:ext uri="{FF2B5EF4-FFF2-40B4-BE49-F238E27FC236}">
                <a16:creationId xmlns:a16="http://schemas.microsoft.com/office/drawing/2014/main" id="{E7CAFCB2-9251-FA82-2B83-F9241062CD84}"/>
              </a:ext>
            </a:extLst>
          </p:cNvPr>
          <p:cNvSpPr>
            <a:spLocks noChangeArrowheads="1"/>
          </p:cNvSpPr>
          <p:nvPr/>
        </p:nvSpPr>
        <p:spPr bwMode="auto">
          <a:xfrm>
            <a:off x="2696508" y="2256192"/>
            <a:ext cx="579816" cy="643253"/>
          </a:xfrm>
          <a:prstGeom prst="rect">
            <a:avLst/>
          </a:prstGeom>
          <a:noFill/>
          <a:ln w="9525">
            <a:noFill/>
            <a:miter lim="800000"/>
            <a:headEnd/>
            <a:tailEnd/>
          </a:ln>
        </p:spPr>
        <p:txBody>
          <a:bodyPr lIns="0" tIns="0" rIns="0" bIns="0">
            <a:spAutoFit/>
          </a:bodyPr>
          <a:lstStyle/>
          <a:p>
            <a:pPr algn="ctr">
              <a:lnSpc>
                <a:spcPct val="95000"/>
              </a:lnSpc>
              <a:spcBef>
                <a:spcPct val="50000"/>
              </a:spcBef>
              <a:buClr>
                <a:srgbClr val="AFC068"/>
              </a:buClr>
              <a:buSzPct val="75000"/>
              <a:buFont typeface="Calibri" pitchFamily="34" charset="0"/>
              <a:buNone/>
            </a:pPr>
            <a:r>
              <a:rPr lang="en-US" sz="4400" dirty="0">
                <a:solidFill>
                  <a:schemeClr val="bg1"/>
                </a:solidFill>
                <a:cs typeface="Arial" panose="020B0604020202020204" pitchFamily="34" charset="0"/>
              </a:rPr>
              <a:t>1</a:t>
            </a:r>
          </a:p>
        </p:txBody>
      </p:sp>
      <p:sp>
        <p:nvSpPr>
          <p:cNvPr id="11" name="TextBox 10">
            <a:extLst>
              <a:ext uri="{FF2B5EF4-FFF2-40B4-BE49-F238E27FC236}">
                <a16:creationId xmlns:a16="http://schemas.microsoft.com/office/drawing/2014/main" id="{3DC0FBF8-2150-08BE-78AB-477031002BA6}"/>
              </a:ext>
            </a:extLst>
          </p:cNvPr>
          <p:cNvSpPr txBox="1"/>
          <p:nvPr/>
        </p:nvSpPr>
        <p:spPr>
          <a:xfrm>
            <a:off x="3400720" y="2223876"/>
            <a:ext cx="6094770" cy="707886"/>
          </a:xfrm>
          <a:prstGeom prst="rect">
            <a:avLst/>
          </a:prstGeom>
          <a:noFill/>
        </p:spPr>
        <p:txBody>
          <a:bodyPr wrap="square">
            <a:spAutoFit/>
          </a:bodyPr>
          <a:lstStyle/>
          <a:p>
            <a:r>
              <a:rPr lang="en-US" sz="2000" b="1" dirty="0">
                <a:solidFill>
                  <a:schemeClr val="bg1"/>
                </a:solidFill>
              </a:rPr>
              <a:t>You enroll for Parts A and B through Social </a:t>
            </a:r>
            <a:br>
              <a:rPr lang="en-US" sz="2000" b="1" dirty="0">
                <a:solidFill>
                  <a:schemeClr val="bg1"/>
                </a:solidFill>
              </a:rPr>
            </a:br>
            <a:r>
              <a:rPr lang="en-US" sz="2000" b="1" dirty="0">
                <a:solidFill>
                  <a:schemeClr val="bg1"/>
                </a:solidFill>
              </a:rPr>
              <a:t>Security or Railroad Retirement Board (RRB)</a:t>
            </a:r>
            <a:endParaRPr lang="en-US" sz="2000" dirty="0">
              <a:solidFill>
                <a:schemeClr val="bg1"/>
              </a:solidFill>
            </a:endParaRPr>
          </a:p>
        </p:txBody>
      </p:sp>
      <p:sp>
        <p:nvSpPr>
          <p:cNvPr id="14" name="Rectangle 35">
            <a:extLst>
              <a:ext uri="{FF2B5EF4-FFF2-40B4-BE49-F238E27FC236}">
                <a16:creationId xmlns:a16="http://schemas.microsoft.com/office/drawing/2014/main" id="{DFFC3D3B-E174-4512-6E85-0D2DE95DACE3}"/>
              </a:ext>
            </a:extLst>
          </p:cNvPr>
          <p:cNvSpPr>
            <a:spLocks noChangeArrowheads="1"/>
          </p:cNvSpPr>
          <p:nvPr/>
        </p:nvSpPr>
        <p:spPr bwMode="auto">
          <a:xfrm>
            <a:off x="2696508" y="4064730"/>
            <a:ext cx="579816" cy="643253"/>
          </a:xfrm>
          <a:prstGeom prst="rect">
            <a:avLst/>
          </a:prstGeom>
          <a:noFill/>
          <a:ln w="9525">
            <a:noFill/>
            <a:miter lim="800000"/>
            <a:headEnd/>
            <a:tailEnd/>
          </a:ln>
        </p:spPr>
        <p:txBody>
          <a:bodyPr lIns="0" tIns="0" rIns="0" bIns="0">
            <a:spAutoFit/>
          </a:bodyPr>
          <a:lstStyle/>
          <a:p>
            <a:pPr algn="ctr">
              <a:lnSpc>
                <a:spcPct val="95000"/>
              </a:lnSpc>
              <a:spcBef>
                <a:spcPct val="50000"/>
              </a:spcBef>
              <a:buClr>
                <a:srgbClr val="AFC068"/>
              </a:buClr>
              <a:buSzPct val="75000"/>
              <a:buFont typeface="Calibri" pitchFamily="34" charset="0"/>
              <a:buNone/>
            </a:pPr>
            <a:r>
              <a:rPr lang="en-US" sz="4400" dirty="0">
                <a:solidFill>
                  <a:schemeClr val="bg1"/>
                </a:solidFill>
                <a:cs typeface="Arial" panose="020B0604020202020204" pitchFamily="34" charset="0"/>
              </a:rPr>
              <a:t>2</a:t>
            </a:r>
          </a:p>
        </p:txBody>
      </p:sp>
      <p:sp>
        <p:nvSpPr>
          <p:cNvPr id="15" name="TextBox 14">
            <a:extLst>
              <a:ext uri="{FF2B5EF4-FFF2-40B4-BE49-F238E27FC236}">
                <a16:creationId xmlns:a16="http://schemas.microsoft.com/office/drawing/2014/main" id="{25DC789A-DEF0-A768-6DD0-2299682DFD5D}"/>
              </a:ext>
            </a:extLst>
          </p:cNvPr>
          <p:cNvSpPr txBox="1"/>
          <p:nvPr/>
        </p:nvSpPr>
        <p:spPr>
          <a:xfrm>
            <a:off x="3400720" y="4032414"/>
            <a:ext cx="6094770" cy="707886"/>
          </a:xfrm>
          <a:prstGeom prst="rect">
            <a:avLst/>
          </a:prstGeom>
          <a:noFill/>
        </p:spPr>
        <p:txBody>
          <a:bodyPr wrap="square">
            <a:spAutoFit/>
          </a:bodyPr>
          <a:lstStyle/>
          <a:p>
            <a:pPr>
              <a:buClr>
                <a:schemeClr val="tx1"/>
              </a:buClr>
              <a:buSzPct val="115000"/>
            </a:pPr>
            <a:r>
              <a:rPr lang="en-US" sz="2000" b="1">
                <a:solidFill>
                  <a:schemeClr val="bg1"/>
                </a:solidFill>
              </a:rPr>
              <a:t>If already receiving Social Security benefits: </a:t>
            </a:r>
            <a:r>
              <a:rPr lang="en-US" sz="2000">
                <a:solidFill>
                  <a:schemeClr val="bg1"/>
                </a:solidFill>
              </a:rPr>
              <a:t>your</a:t>
            </a:r>
            <a:br>
              <a:rPr lang="en-US" sz="2000">
                <a:solidFill>
                  <a:schemeClr val="bg1"/>
                </a:solidFill>
              </a:rPr>
            </a:br>
            <a:r>
              <a:rPr lang="en-US" sz="2000" b="1">
                <a:solidFill>
                  <a:schemeClr val="bg1"/>
                </a:solidFill>
              </a:rPr>
              <a:t>enrollment is </a:t>
            </a:r>
            <a:r>
              <a:rPr lang="en-US" sz="2000" b="1" i="1">
                <a:solidFill>
                  <a:schemeClr val="bg1"/>
                </a:solidFill>
              </a:rPr>
              <a:t>automatic</a:t>
            </a:r>
            <a:r>
              <a:rPr lang="en-US" sz="2000" i="1">
                <a:solidFill>
                  <a:schemeClr val="bg1"/>
                </a:solidFill>
              </a:rPr>
              <a:t> </a:t>
            </a:r>
            <a:r>
              <a:rPr lang="en-US" sz="2000">
                <a:solidFill>
                  <a:schemeClr val="bg1"/>
                </a:solidFill>
              </a:rPr>
              <a:t>                 </a:t>
            </a:r>
            <a:endParaRPr lang="en-US" sz="2000" i="1">
              <a:solidFill>
                <a:schemeClr val="bg1"/>
              </a:solidFill>
            </a:endParaRPr>
          </a:p>
        </p:txBody>
      </p:sp>
    </p:spTree>
    <p:custDataLst>
      <p:tags r:id="rId1"/>
    </p:custDataLst>
    <p:extLst>
      <p:ext uri="{BB962C8B-B14F-4D97-AF65-F5344CB8AC3E}">
        <p14:creationId xmlns:p14="http://schemas.microsoft.com/office/powerpoint/2010/main" val="36926331"/>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AC44561-CC98-3347-B5DE-5727C27D7661}"/>
              </a:ext>
            </a:extLst>
          </p:cNvPr>
          <p:cNvSpPr>
            <a:spLocks noGrp="1"/>
          </p:cNvSpPr>
          <p:nvPr>
            <p:ph type="title"/>
          </p:nvPr>
        </p:nvSpPr>
        <p:spPr>
          <a:xfrm>
            <a:off x="466342" y="472437"/>
            <a:ext cx="11274553" cy="792167"/>
          </a:xfrm>
        </p:spPr>
        <p:txBody>
          <a:bodyPr/>
          <a:lstStyle/>
          <a:p>
            <a:r>
              <a:rPr lang="en-US"/>
              <a:t>Initial enrollment period (IEP) </a:t>
            </a:r>
            <a:br>
              <a:rPr lang="en-US"/>
            </a:br>
            <a:r>
              <a:rPr lang="en-US" b="0" i="1"/>
              <a:t>7-month window</a:t>
            </a:r>
            <a:endParaRPr lang="en-US"/>
          </a:p>
        </p:txBody>
      </p:sp>
      <p:sp>
        <p:nvSpPr>
          <p:cNvPr id="2" name="Slide Number Placeholder 1">
            <a:extLst>
              <a:ext uri="{FF2B5EF4-FFF2-40B4-BE49-F238E27FC236}">
                <a16:creationId xmlns:a16="http://schemas.microsoft.com/office/drawing/2014/main" id="{116E636B-A842-4150-AD37-8030FD904CEE}"/>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vert="horz" lIns="0" tIns="0" rIns="0" bIns="0" rtlCol="0" anchor="b">
            <a:normAutofit/>
          </a:bodyPr>
          <a:lstStyle/>
          <a:p>
            <a:fld id="{BB333B34-C87C-402E-ABB0-13B7C9DEBBC4}" type="slidenum">
              <a:rPr lang="en-US"/>
              <a:pPr/>
              <a:t>14</a:t>
            </a:fld>
            <a:endParaRPr lang="en-US"/>
          </a:p>
        </p:txBody>
      </p:sp>
      <p:sp>
        <p:nvSpPr>
          <p:cNvPr id="16" name="TextBox 15">
            <a:extLst>
              <a:ext uri="{FF2B5EF4-FFF2-40B4-BE49-F238E27FC236}">
                <a16:creationId xmlns:a16="http://schemas.microsoft.com/office/drawing/2014/main" id="{1B92DEEE-3F9C-49E8-936B-DF9AB8316390}"/>
              </a:ext>
            </a:extLst>
          </p:cNvPr>
          <p:cNvSpPr txBox="1"/>
          <p:nvPr/>
        </p:nvSpPr>
        <p:spPr>
          <a:xfrm>
            <a:off x="2336526" y="1596884"/>
            <a:ext cx="7515772" cy="830997"/>
          </a:xfrm>
          <a:prstGeom prst="rect">
            <a:avLst/>
          </a:prstGeom>
          <a:noFill/>
        </p:spPr>
        <p:txBody>
          <a:bodyPr wrap="square">
            <a:spAutoFit/>
          </a:bodyPr>
          <a:lstStyle/>
          <a:p>
            <a:pPr algn="ctr"/>
            <a:r>
              <a:rPr lang="en-US" sz="2400" dirty="0">
                <a:solidFill>
                  <a:prstClr val="black">
                    <a:lumMod val="95000"/>
                    <a:lumOff val="5000"/>
                  </a:prstClr>
                </a:solidFill>
                <a:latin typeface="Arial" panose="020B0604020202020204"/>
              </a:rPr>
              <a:t>Begins </a:t>
            </a:r>
            <a:r>
              <a:rPr lang="en-US" sz="2400" b="1" dirty="0">
                <a:solidFill>
                  <a:prstClr val="black">
                    <a:lumMod val="95000"/>
                    <a:lumOff val="5000"/>
                  </a:prstClr>
                </a:solidFill>
                <a:latin typeface="Arial" panose="020B0604020202020204"/>
              </a:rPr>
              <a:t>3 months before </a:t>
            </a:r>
            <a:r>
              <a:rPr lang="en-US" sz="2400" dirty="0">
                <a:solidFill>
                  <a:prstClr val="black">
                    <a:lumMod val="95000"/>
                    <a:lumOff val="5000"/>
                  </a:prstClr>
                </a:solidFill>
                <a:latin typeface="Arial" panose="020B0604020202020204"/>
              </a:rPr>
              <a:t>and ends </a:t>
            </a:r>
            <a:r>
              <a:rPr lang="en-US" sz="2400" b="1" dirty="0">
                <a:solidFill>
                  <a:prstClr val="black">
                    <a:lumMod val="95000"/>
                    <a:lumOff val="5000"/>
                  </a:prstClr>
                </a:solidFill>
                <a:latin typeface="Arial" panose="020B0604020202020204"/>
              </a:rPr>
              <a:t>3 months after </a:t>
            </a:r>
            <a:r>
              <a:rPr lang="en-US" sz="2400" dirty="0">
                <a:solidFill>
                  <a:prstClr val="black">
                    <a:lumMod val="95000"/>
                    <a:lumOff val="5000"/>
                  </a:prstClr>
                </a:solidFill>
                <a:latin typeface="Arial" panose="020B0604020202020204"/>
              </a:rPr>
              <a:t>your 65</a:t>
            </a:r>
            <a:r>
              <a:rPr lang="en-US" sz="2400" baseline="30000" dirty="0">
                <a:solidFill>
                  <a:prstClr val="black">
                    <a:lumMod val="95000"/>
                    <a:lumOff val="5000"/>
                  </a:prstClr>
                </a:solidFill>
                <a:latin typeface="Arial" panose="020B0604020202020204"/>
              </a:rPr>
              <a:t>th</a:t>
            </a:r>
            <a:r>
              <a:rPr lang="en-US" sz="2400" dirty="0">
                <a:solidFill>
                  <a:prstClr val="black">
                    <a:lumMod val="95000"/>
                    <a:lumOff val="5000"/>
                  </a:prstClr>
                </a:solidFill>
                <a:latin typeface="Arial" panose="020B0604020202020204"/>
              </a:rPr>
              <a:t> birth month for a total of 7 months</a:t>
            </a:r>
          </a:p>
        </p:txBody>
      </p:sp>
      <p:sp>
        <p:nvSpPr>
          <p:cNvPr id="23" name="TextBox 22">
            <a:extLst>
              <a:ext uri="{FF2B5EF4-FFF2-40B4-BE49-F238E27FC236}">
                <a16:creationId xmlns:a16="http://schemas.microsoft.com/office/drawing/2014/main" id="{AD6C884D-E951-464A-A4F0-CF79EE5BC60E}"/>
              </a:ext>
            </a:extLst>
          </p:cNvPr>
          <p:cNvSpPr txBox="1"/>
          <p:nvPr/>
        </p:nvSpPr>
        <p:spPr>
          <a:xfrm>
            <a:off x="2197768" y="4562604"/>
            <a:ext cx="7756358" cy="1143903"/>
          </a:xfrm>
          <a:prstGeom prst="rect">
            <a:avLst/>
          </a:prstGeom>
          <a:solidFill>
            <a:schemeClr val="bg1">
              <a:lumMod val="95000"/>
            </a:schemeClr>
          </a:solidFill>
        </p:spPr>
        <p:txBody>
          <a:bodyPr wrap="square">
            <a:spAutoFit/>
          </a:bodyPr>
          <a:lstStyle/>
          <a:p>
            <a:pPr>
              <a:spcBef>
                <a:spcPts val="1000"/>
              </a:spcBef>
              <a:buClr>
                <a:prstClr val="black"/>
              </a:buClr>
              <a:buSzPct val="115000"/>
            </a:pPr>
            <a:r>
              <a:rPr lang="en-US" sz="2000">
                <a:solidFill>
                  <a:prstClr val="black"/>
                </a:solidFill>
                <a:latin typeface="Arial" panose="020B0604020202020204"/>
              </a:rPr>
              <a:t>EXAMPLE: </a:t>
            </a:r>
          </a:p>
          <a:p>
            <a:pPr algn="ctr">
              <a:spcBef>
                <a:spcPts val="1000"/>
              </a:spcBef>
              <a:buClr>
                <a:prstClr val="black"/>
              </a:buClr>
              <a:buSzPct val="115000"/>
            </a:pPr>
            <a:r>
              <a:rPr lang="en-US" sz="2000" b="1">
                <a:solidFill>
                  <a:prstClr val="black">
                    <a:lumMod val="95000"/>
                    <a:lumOff val="5000"/>
                  </a:prstClr>
                </a:solidFill>
                <a:latin typeface="Arial" panose="020B0604020202020204"/>
              </a:rPr>
              <a:t>If you turn 65 on </a:t>
            </a:r>
            <a:r>
              <a:rPr lang="en-US" sz="2000" b="1" u="sng">
                <a:solidFill>
                  <a:prstClr val="black">
                    <a:lumMod val="95000"/>
                    <a:lumOff val="5000"/>
                  </a:prstClr>
                </a:solidFill>
                <a:latin typeface="Arial" panose="020B0604020202020204"/>
              </a:rPr>
              <a:t>May 20</a:t>
            </a:r>
            <a:r>
              <a:rPr lang="en-US" sz="2000" b="1">
                <a:solidFill>
                  <a:prstClr val="black">
                    <a:lumMod val="95000"/>
                    <a:lumOff val="5000"/>
                  </a:prstClr>
                </a:solidFill>
                <a:latin typeface="Arial" panose="020B0604020202020204"/>
              </a:rPr>
              <a:t>, your Medicare IEP would run</a:t>
            </a:r>
            <a:br>
              <a:rPr lang="en-US" sz="2000" b="1">
                <a:solidFill>
                  <a:prstClr val="black">
                    <a:lumMod val="95000"/>
                    <a:lumOff val="5000"/>
                  </a:prstClr>
                </a:solidFill>
                <a:latin typeface="Arial" panose="020B0604020202020204"/>
              </a:rPr>
            </a:br>
            <a:r>
              <a:rPr lang="en-US" sz="2000" b="1">
                <a:solidFill>
                  <a:prstClr val="black">
                    <a:lumMod val="95000"/>
                    <a:lumOff val="5000"/>
                  </a:prstClr>
                </a:solidFill>
                <a:latin typeface="Arial" panose="020B0604020202020204"/>
              </a:rPr>
              <a:t>from February 1 to August 31.</a:t>
            </a:r>
          </a:p>
        </p:txBody>
      </p:sp>
      <p:grpSp>
        <p:nvGrpSpPr>
          <p:cNvPr id="3" name="Group 2">
            <a:extLst>
              <a:ext uri="{FF2B5EF4-FFF2-40B4-BE49-F238E27FC236}">
                <a16:creationId xmlns:a16="http://schemas.microsoft.com/office/drawing/2014/main" id="{64B2D4F4-DFB0-5ABA-4DE1-F98ECF9449B2}"/>
              </a:ext>
              <a:ext uri="{C183D7F6-B498-43B3-948B-1728B52AA6E4}">
                <adec:decorative xmlns:adec="http://schemas.microsoft.com/office/drawing/2017/decorative" val="1"/>
              </a:ext>
            </a:extLst>
          </p:cNvPr>
          <p:cNvGrpSpPr/>
          <p:nvPr/>
        </p:nvGrpSpPr>
        <p:grpSpPr>
          <a:xfrm>
            <a:off x="2022685" y="2558293"/>
            <a:ext cx="8139029" cy="1801219"/>
            <a:chOff x="2022685" y="2558293"/>
            <a:chExt cx="8139029" cy="1801219"/>
          </a:xfrm>
        </p:grpSpPr>
        <p:pic>
          <p:nvPicPr>
            <p:cNvPr id="7" name="Graphic 6" descr="Monthly calendar">
              <a:extLst>
                <a:ext uri="{FF2B5EF4-FFF2-40B4-BE49-F238E27FC236}">
                  <a16:creationId xmlns:a16="http://schemas.microsoft.com/office/drawing/2014/main" id="{784D8344-8330-4AE4-A942-5130EE5AE94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022685" y="2558293"/>
              <a:ext cx="1308268" cy="1308268"/>
            </a:xfrm>
            <a:prstGeom prst="rect">
              <a:avLst/>
            </a:prstGeom>
          </p:spPr>
        </p:pic>
        <p:pic>
          <p:nvPicPr>
            <p:cNvPr id="8" name="Graphic 7" descr="Monthly calendar">
              <a:extLst>
                <a:ext uri="{FF2B5EF4-FFF2-40B4-BE49-F238E27FC236}">
                  <a16:creationId xmlns:a16="http://schemas.microsoft.com/office/drawing/2014/main" id="{6E6E8343-382E-4AA1-8B02-4DCAD4442B2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111529" y="2558293"/>
              <a:ext cx="1308268" cy="1308268"/>
            </a:xfrm>
            <a:prstGeom prst="rect">
              <a:avLst/>
            </a:prstGeom>
          </p:spPr>
        </p:pic>
        <p:pic>
          <p:nvPicPr>
            <p:cNvPr id="9" name="Graphic 8" descr="Monthly calendar">
              <a:extLst>
                <a:ext uri="{FF2B5EF4-FFF2-40B4-BE49-F238E27FC236}">
                  <a16:creationId xmlns:a16="http://schemas.microsoft.com/office/drawing/2014/main" id="{0D764826-35B9-4F70-865E-49BD4C7BD6C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203729" y="2558293"/>
              <a:ext cx="1308268" cy="1308268"/>
            </a:xfrm>
            <a:prstGeom prst="rect">
              <a:avLst/>
            </a:prstGeom>
          </p:spPr>
        </p:pic>
        <p:pic>
          <p:nvPicPr>
            <p:cNvPr id="10" name="Graphic 9" descr="Monthly calendar">
              <a:extLst>
                <a:ext uri="{FF2B5EF4-FFF2-40B4-BE49-F238E27FC236}">
                  <a16:creationId xmlns:a16="http://schemas.microsoft.com/office/drawing/2014/main" id="{BDF6BB46-D03B-45A9-A9AE-F0F5CFE2D9E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676873" y="2558293"/>
              <a:ext cx="1308268" cy="1308268"/>
            </a:xfrm>
            <a:prstGeom prst="rect">
              <a:avLst/>
            </a:prstGeom>
          </p:spPr>
        </p:pic>
        <p:pic>
          <p:nvPicPr>
            <p:cNvPr id="11" name="Graphic 10" descr="Monthly calendar">
              <a:extLst>
                <a:ext uri="{FF2B5EF4-FFF2-40B4-BE49-F238E27FC236}">
                  <a16:creationId xmlns:a16="http://schemas.microsoft.com/office/drawing/2014/main" id="{1EC2CFE5-E379-4893-A62F-D998BE03588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769073" y="2560947"/>
              <a:ext cx="1308268" cy="1308268"/>
            </a:xfrm>
            <a:prstGeom prst="rect">
              <a:avLst/>
            </a:prstGeom>
          </p:spPr>
        </p:pic>
        <p:pic>
          <p:nvPicPr>
            <p:cNvPr id="12" name="Graphic 11" descr="Monthly calendar">
              <a:extLst>
                <a:ext uri="{FF2B5EF4-FFF2-40B4-BE49-F238E27FC236}">
                  <a16:creationId xmlns:a16="http://schemas.microsoft.com/office/drawing/2014/main" id="{8704F0AB-F50F-4E5D-AB65-A88E8661C49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853446" y="2558293"/>
              <a:ext cx="1308268" cy="1308268"/>
            </a:xfrm>
            <a:prstGeom prst="rect">
              <a:avLst/>
            </a:prstGeom>
          </p:spPr>
        </p:pic>
        <p:sp>
          <p:nvSpPr>
            <p:cNvPr id="14" name="TextBox 13">
              <a:extLst>
                <a:ext uri="{FF2B5EF4-FFF2-40B4-BE49-F238E27FC236}">
                  <a16:creationId xmlns:a16="http://schemas.microsoft.com/office/drawing/2014/main" id="{D0D1B497-6E7B-4D3E-B816-AF51433CD20A}"/>
                </a:ext>
              </a:extLst>
            </p:cNvPr>
            <p:cNvSpPr txBox="1"/>
            <p:nvPr/>
          </p:nvSpPr>
          <p:spPr>
            <a:xfrm>
              <a:off x="4780975" y="3897847"/>
              <a:ext cx="2597659" cy="461665"/>
            </a:xfrm>
            <a:prstGeom prst="rect">
              <a:avLst/>
            </a:prstGeom>
            <a:noFill/>
          </p:spPr>
          <p:txBody>
            <a:bodyPr wrap="square">
              <a:spAutoFit/>
            </a:bodyPr>
            <a:lstStyle/>
            <a:p>
              <a:pPr algn="ctr"/>
              <a:r>
                <a:rPr lang="en-US" sz="2400">
                  <a:solidFill>
                    <a:srgbClr val="282B3E"/>
                  </a:solidFill>
                  <a:latin typeface="Arial" panose="020B0604020202020204"/>
                </a:rPr>
                <a:t>65</a:t>
              </a:r>
              <a:r>
                <a:rPr lang="en-US" sz="2400" baseline="30000">
                  <a:solidFill>
                    <a:srgbClr val="282B3E"/>
                  </a:solidFill>
                  <a:latin typeface="Arial" panose="020B0604020202020204"/>
                </a:rPr>
                <a:t>th</a:t>
              </a:r>
              <a:r>
                <a:rPr lang="en-US" sz="2400">
                  <a:solidFill>
                    <a:srgbClr val="282B3E"/>
                  </a:solidFill>
                  <a:latin typeface="Arial" panose="020B0604020202020204"/>
                </a:rPr>
                <a:t> Birthday</a:t>
              </a:r>
              <a:endParaRPr lang="en-US" sz="2400">
                <a:solidFill>
                  <a:prstClr val="black"/>
                </a:solidFill>
                <a:latin typeface="Arial" panose="020B0604020202020204"/>
              </a:endParaRPr>
            </a:p>
          </p:txBody>
        </p:sp>
        <p:pic>
          <p:nvPicPr>
            <p:cNvPr id="4" name="Picture 3">
              <a:extLst>
                <a:ext uri="{FF2B5EF4-FFF2-40B4-BE49-F238E27FC236}">
                  <a16:creationId xmlns:a16="http://schemas.microsoft.com/office/drawing/2014/main" id="{87E7AE84-18A9-3A4B-AF11-5B83F9DDCB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08767" y="2723467"/>
              <a:ext cx="971288" cy="971288"/>
            </a:xfrm>
            <a:prstGeom prst="rect">
              <a:avLst/>
            </a:prstGeom>
          </p:spPr>
        </p:pic>
      </p:grpSp>
    </p:spTree>
    <p:custDataLst>
      <p:tags r:id="rId1"/>
    </p:custDataLst>
    <p:extLst>
      <p:ext uri="{BB962C8B-B14F-4D97-AF65-F5344CB8AC3E}">
        <p14:creationId xmlns:p14="http://schemas.microsoft.com/office/powerpoint/2010/main" val="2029015899"/>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3ECCC83-9804-4341-92FA-D59099C8ABAF}"/>
              </a:ext>
            </a:extLst>
          </p:cNvPr>
          <p:cNvSpPr>
            <a:spLocks noGrp="1"/>
          </p:cNvSpPr>
          <p:nvPr>
            <p:ph type="title"/>
          </p:nvPr>
        </p:nvSpPr>
        <p:spPr>
          <a:xfrm>
            <a:off x="466342" y="472437"/>
            <a:ext cx="11274553" cy="792167"/>
          </a:xfrm>
        </p:spPr>
        <p:txBody>
          <a:bodyPr/>
          <a:lstStyle/>
          <a:p>
            <a:r>
              <a:rPr lang="en-US"/>
              <a:t>Medicare start date</a:t>
            </a:r>
            <a:br>
              <a:rPr lang="en-US"/>
            </a:br>
            <a:r>
              <a:rPr lang="en-US" b="0" i="1"/>
              <a:t>Depends on when you enroll</a:t>
            </a:r>
            <a:endParaRPr lang="en-US"/>
          </a:p>
        </p:txBody>
      </p:sp>
      <p:sp>
        <p:nvSpPr>
          <p:cNvPr id="2" name="Slide Number Placeholder 1">
            <a:extLst>
              <a:ext uri="{FF2B5EF4-FFF2-40B4-BE49-F238E27FC236}">
                <a16:creationId xmlns:a16="http://schemas.microsoft.com/office/drawing/2014/main" id="{9FDA618B-F880-4F86-A01F-4617AD2497C8}"/>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a:lstStyle/>
          <a:p>
            <a:fld id="{BB333B34-C87C-402E-ABB0-13B7C9DEBBC4}" type="slidenum">
              <a:rPr lang="en-US"/>
              <a:pPr/>
              <a:t>15</a:t>
            </a:fld>
            <a:endParaRPr lang="en-US"/>
          </a:p>
        </p:txBody>
      </p:sp>
      <p:graphicFrame>
        <p:nvGraphicFramePr>
          <p:cNvPr id="6" name="Diagram 5">
            <a:extLst>
              <a:ext uri="{FF2B5EF4-FFF2-40B4-BE49-F238E27FC236}">
                <a16:creationId xmlns:a16="http://schemas.microsoft.com/office/drawing/2014/main" id="{A0F12DF7-0E54-481F-8C40-1B749B05D8CB}"/>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317576691"/>
              </p:ext>
            </p:extLst>
          </p:nvPr>
        </p:nvGraphicFramePr>
        <p:xfrm>
          <a:off x="1494984" y="1343480"/>
          <a:ext cx="9198856" cy="417104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extBox 4">
            <a:extLst>
              <a:ext uri="{FF2B5EF4-FFF2-40B4-BE49-F238E27FC236}">
                <a16:creationId xmlns:a16="http://schemas.microsoft.com/office/drawing/2014/main" id="{88F8AFAB-FB99-141A-55A4-9F6B2500FA47}"/>
              </a:ext>
            </a:extLst>
          </p:cNvPr>
          <p:cNvSpPr txBox="1"/>
          <p:nvPr/>
        </p:nvSpPr>
        <p:spPr>
          <a:xfrm>
            <a:off x="1644041" y="2298619"/>
            <a:ext cx="3172217" cy="759182"/>
          </a:xfrm>
          <a:prstGeom prst="rect">
            <a:avLst/>
          </a:prstGeom>
          <a:noFill/>
        </p:spPr>
        <p:txBody>
          <a:bodyPr wrap="square">
            <a:spAutoFit/>
          </a:bodyPr>
          <a:lstStyle/>
          <a:p>
            <a:pPr lvl="0" algn="ctr">
              <a:lnSpc>
                <a:spcPts val="2600"/>
              </a:lnSpc>
            </a:pPr>
            <a:r>
              <a:rPr lang="en-US" sz="2400" b="0" dirty="0">
                <a:solidFill>
                  <a:schemeClr val="bg1"/>
                </a:solidFill>
              </a:rPr>
              <a:t>Enroll </a:t>
            </a:r>
            <a:r>
              <a:rPr lang="en-US" sz="2400" b="0" u="sng" dirty="0">
                <a:solidFill>
                  <a:schemeClr val="bg1"/>
                </a:solidFill>
              </a:rPr>
              <a:t>prior to</a:t>
            </a:r>
            <a:r>
              <a:rPr lang="en-US" sz="2400" b="0" dirty="0">
                <a:solidFill>
                  <a:schemeClr val="bg1"/>
                </a:solidFill>
              </a:rPr>
              <a:t> birthday month: </a:t>
            </a:r>
          </a:p>
        </p:txBody>
      </p:sp>
      <p:sp>
        <p:nvSpPr>
          <p:cNvPr id="8" name="TextBox 7">
            <a:extLst>
              <a:ext uri="{FF2B5EF4-FFF2-40B4-BE49-F238E27FC236}">
                <a16:creationId xmlns:a16="http://schemas.microsoft.com/office/drawing/2014/main" id="{AC5992C2-B149-F11B-E0BC-2E90DE96CCC2}"/>
              </a:ext>
            </a:extLst>
          </p:cNvPr>
          <p:cNvSpPr txBox="1"/>
          <p:nvPr/>
        </p:nvSpPr>
        <p:spPr>
          <a:xfrm>
            <a:off x="5661764" y="1559583"/>
            <a:ext cx="5022937" cy="759182"/>
          </a:xfrm>
          <a:prstGeom prst="rect">
            <a:avLst/>
          </a:prstGeom>
          <a:noFill/>
        </p:spPr>
        <p:txBody>
          <a:bodyPr wrap="square">
            <a:spAutoFit/>
          </a:bodyPr>
          <a:lstStyle/>
          <a:p>
            <a:pPr marL="0" marR="0" lvl="0" indent="0" algn="ctr" defTabSz="914400" eaLnBrk="1" fontAlgn="auto" latinLnBrk="0" hangingPunct="1">
              <a:lnSpc>
                <a:spcPts val="2600"/>
              </a:lnSpc>
              <a:spcBef>
                <a:spcPts val="0"/>
              </a:spcBef>
              <a:spcAft>
                <a:spcPts val="0"/>
              </a:spcAft>
              <a:buClrTx/>
              <a:buSzTx/>
              <a:buFontTx/>
              <a:buNone/>
              <a:tabLst/>
              <a:defRPr/>
            </a:pPr>
            <a:r>
              <a:rPr kumimoji="0" lang="en-US" sz="2400" b="0" i="0" u="none" strike="noStrike" kern="0" cap="none" spc="0" normalizeH="0" baseline="0" noProof="0" dirty="0">
                <a:ln>
                  <a:noFill/>
                </a:ln>
                <a:solidFill>
                  <a:schemeClr val="bg1"/>
                </a:solidFill>
                <a:effectLst/>
                <a:uLnTx/>
                <a:uFillTx/>
              </a:rPr>
              <a:t>Medicare starts 1</a:t>
            </a:r>
            <a:r>
              <a:rPr kumimoji="0" lang="en-US" sz="2400" b="0" i="0" u="none" strike="noStrike" kern="0" cap="none" spc="0" normalizeH="0" baseline="30000" noProof="0" dirty="0">
                <a:ln>
                  <a:noFill/>
                </a:ln>
                <a:solidFill>
                  <a:schemeClr val="bg1"/>
                </a:solidFill>
                <a:effectLst/>
                <a:uLnTx/>
                <a:uFillTx/>
              </a:rPr>
              <a:t>st</a:t>
            </a:r>
            <a:r>
              <a:rPr kumimoji="0" lang="en-US" sz="2400" b="0" i="0" u="none" strike="noStrike" kern="0" cap="none" spc="0" normalizeH="0" baseline="0" noProof="0" dirty="0">
                <a:ln>
                  <a:noFill/>
                </a:ln>
                <a:solidFill>
                  <a:schemeClr val="bg1"/>
                </a:solidFill>
                <a:effectLst/>
                <a:uLnTx/>
                <a:uFillTx/>
              </a:rPr>
              <a:t> of the month of your 65</a:t>
            </a:r>
            <a:r>
              <a:rPr kumimoji="0" lang="en-US" sz="2400" b="0" i="0" u="none" strike="noStrike" kern="0" cap="none" spc="0" normalizeH="0" baseline="30000" noProof="0" dirty="0">
                <a:ln>
                  <a:noFill/>
                </a:ln>
                <a:solidFill>
                  <a:schemeClr val="bg1"/>
                </a:solidFill>
                <a:effectLst/>
                <a:uLnTx/>
                <a:uFillTx/>
              </a:rPr>
              <a:t>th</a:t>
            </a:r>
            <a:r>
              <a:rPr kumimoji="0" lang="en-US" sz="2400" b="0" i="0" u="none" strike="noStrike" kern="0" cap="none" spc="0" normalizeH="0" baseline="0" noProof="0" dirty="0">
                <a:ln>
                  <a:noFill/>
                </a:ln>
                <a:solidFill>
                  <a:schemeClr val="bg1"/>
                </a:solidFill>
                <a:effectLst/>
                <a:uLnTx/>
                <a:uFillTx/>
              </a:rPr>
              <a:t> birthday</a:t>
            </a:r>
          </a:p>
        </p:txBody>
      </p:sp>
      <p:sp>
        <p:nvSpPr>
          <p:cNvPr id="9" name="TextBox 8">
            <a:extLst>
              <a:ext uri="{FF2B5EF4-FFF2-40B4-BE49-F238E27FC236}">
                <a16:creationId xmlns:a16="http://schemas.microsoft.com/office/drawing/2014/main" id="{D317A3A6-0096-4E57-115E-B31F7FC9B715}"/>
              </a:ext>
            </a:extLst>
          </p:cNvPr>
          <p:cNvSpPr txBox="1"/>
          <p:nvPr/>
        </p:nvSpPr>
        <p:spPr>
          <a:xfrm>
            <a:off x="5661764" y="3181611"/>
            <a:ext cx="5022937" cy="461665"/>
          </a:xfrm>
          <a:prstGeom prst="rect">
            <a:avLst/>
          </a:prstGeom>
          <a:noFill/>
        </p:spPr>
        <p:txBody>
          <a:bodyPr wrap="square">
            <a:spAutoFit/>
          </a:bodyPr>
          <a:lstStyle/>
          <a:p>
            <a:pPr lvl="0" algn="ctr"/>
            <a:r>
              <a:rPr lang="en-US" sz="2400" dirty="0">
                <a:solidFill>
                  <a:schemeClr val="bg1"/>
                </a:solidFill>
              </a:rPr>
              <a:t>Unless you’re born on the 1</a:t>
            </a:r>
            <a:r>
              <a:rPr lang="en-US" sz="2400" baseline="30000" dirty="0">
                <a:solidFill>
                  <a:schemeClr val="bg1"/>
                </a:solidFill>
              </a:rPr>
              <a:t>st</a:t>
            </a:r>
            <a:endParaRPr lang="en-US" sz="2400" dirty="0">
              <a:solidFill>
                <a:schemeClr val="bg1"/>
              </a:solidFill>
            </a:endParaRPr>
          </a:p>
        </p:txBody>
      </p:sp>
      <p:sp>
        <p:nvSpPr>
          <p:cNvPr id="7" name="TextBox 6">
            <a:extLst>
              <a:ext uri="{FF2B5EF4-FFF2-40B4-BE49-F238E27FC236}">
                <a16:creationId xmlns:a16="http://schemas.microsoft.com/office/drawing/2014/main" id="{F250D15A-FB44-8A35-9F9A-2F0DAB2D32F7}"/>
              </a:ext>
            </a:extLst>
          </p:cNvPr>
          <p:cNvSpPr txBox="1"/>
          <p:nvPr/>
        </p:nvSpPr>
        <p:spPr>
          <a:xfrm>
            <a:off x="1644041" y="4541729"/>
            <a:ext cx="3172217" cy="759182"/>
          </a:xfrm>
          <a:prstGeom prst="rect">
            <a:avLst/>
          </a:prstGeom>
          <a:noFill/>
        </p:spPr>
        <p:txBody>
          <a:bodyPr wrap="square">
            <a:spAutoFit/>
          </a:bodyPr>
          <a:lstStyle/>
          <a:p>
            <a:pPr lvl="0" algn="ctr">
              <a:lnSpc>
                <a:spcPts val="2600"/>
              </a:lnSpc>
            </a:pPr>
            <a:r>
              <a:rPr lang="en-US" sz="2400" b="0" dirty="0">
                <a:solidFill>
                  <a:schemeClr val="bg1"/>
                </a:solidFill>
              </a:rPr>
              <a:t>Enroll </a:t>
            </a:r>
            <a:r>
              <a:rPr lang="en-US" sz="2400" b="0" u="sng" dirty="0">
                <a:solidFill>
                  <a:schemeClr val="bg1"/>
                </a:solidFill>
              </a:rPr>
              <a:t>in or after</a:t>
            </a:r>
            <a:r>
              <a:rPr lang="en-US" sz="2400" b="0" dirty="0">
                <a:solidFill>
                  <a:schemeClr val="bg1"/>
                </a:solidFill>
              </a:rPr>
              <a:t> your birthday month: </a:t>
            </a:r>
          </a:p>
        </p:txBody>
      </p:sp>
      <p:sp>
        <p:nvSpPr>
          <p:cNvPr id="10" name="TextBox 9">
            <a:extLst>
              <a:ext uri="{FF2B5EF4-FFF2-40B4-BE49-F238E27FC236}">
                <a16:creationId xmlns:a16="http://schemas.microsoft.com/office/drawing/2014/main" id="{4327E940-0474-5643-8C43-730C53E55AA2}"/>
              </a:ext>
            </a:extLst>
          </p:cNvPr>
          <p:cNvSpPr txBox="1"/>
          <p:nvPr/>
        </p:nvSpPr>
        <p:spPr>
          <a:xfrm>
            <a:off x="5661764" y="4673252"/>
            <a:ext cx="5022937" cy="461665"/>
          </a:xfrm>
          <a:prstGeom prst="rect">
            <a:avLst/>
          </a:prstGeom>
          <a:noFill/>
        </p:spPr>
        <p:txBody>
          <a:bodyPr wrap="square">
            <a:spAutoFit/>
          </a:bodyPr>
          <a:lstStyle/>
          <a:p>
            <a:pPr lvl="0" algn="ctr"/>
            <a:r>
              <a:rPr lang="en-US" sz="2400" dirty="0">
                <a:solidFill>
                  <a:schemeClr val="bg1"/>
                </a:solidFill>
              </a:rPr>
              <a:t>Medicare start date is delayed</a:t>
            </a:r>
          </a:p>
        </p:txBody>
      </p:sp>
    </p:spTree>
    <p:custDataLst>
      <p:tags r:id="rId1"/>
    </p:custDataLst>
    <p:extLst>
      <p:ext uri="{BB962C8B-B14F-4D97-AF65-F5344CB8AC3E}">
        <p14:creationId xmlns:p14="http://schemas.microsoft.com/office/powerpoint/2010/main" val="1763771889"/>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52BAE49-0667-45EB-B01D-3E8B46ADCA9E}"/>
              </a:ext>
            </a:extLst>
          </p:cNvPr>
          <p:cNvSpPr>
            <a:spLocks noGrp="1"/>
          </p:cNvSpPr>
          <p:nvPr>
            <p:ph type="title"/>
          </p:nvPr>
        </p:nvSpPr>
        <p:spPr>
          <a:xfrm>
            <a:off x="438912" y="780239"/>
            <a:ext cx="11280656" cy="4771958"/>
          </a:xfrm>
        </p:spPr>
        <p:txBody>
          <a:bodyPr/>
          <a:lstStyle/>
          <a:p>
            <a:r>
              <a:rPr lang="en-US"/>
              <a:t>Medicare cost sharing</a:t>
            </a:r>
          </a:p>
        </p:txBody>
      </p:sp>
    </p:spTree>
    <p:custDataLst>
      <p:tags r:id="rId1"/>
    </p:custDataLst>
    <p:extLst>
      <p:ext uri="{BB962C8B-B14F-4D97-AF65-F5344CB8AC3E}">
        <p14:creationId xmlns:p14="http://schemas.microsoft.com/office/powerpoint/2010/main" val="2699760516"/>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D50386-EF6B-4BD8-8735-FE115DB6A333}"/>
              </a:ext>
            </a:extLst>
          </p:cNvPr>
          <p:cNvSpPr>
            <a:spLocks noGrp="1"/>
          </p:cNvSpPr>
          <p:nvPr>
            <p:ph type="title"/>
          </p:nvPr>
        </p:nvSpPr>
        <p:spPr>
          <a:xfrm>
            <a:off x="533957" y="463845"/>
            <a:ext cx="3289383" cy="3401475"/>
          </a:xfrm>
        </p:spPr>
        <p:txBody>
          <a:bodyPr vert="horz" lIns="0" tIns="0" rIns="0" bIns="0" rtlCol="0" anchor="t">
            <a:normAutofit/>
          </a:bodyPr>
          <a:lstStyle/>
          <a:p>
            <a:r>
              <a:rPr lang="en-US"/>
              <a:t>Think about</a:t>
            </a:r>
            <a:br>
              <a:rPr lang="en-US"/>
            </a:br>
            <a:r>
              <a:rPr lang="en-US"/>
              <a:t>your current insurance</a:t>
            </a:r>
          </a:p>
        </p:txBody>
      </p:sp>
      <p:sp>
        <p:nvSpPr>
          <p:cNvPr id="2" name="Slide Number Placeholder 1">
            <a:extLst>
              <a:ext uri="{FF2B5EF4-FFF2-40B4-BE49-F238E27FC236}">
                <a16:creationId xmlns:a16="http://schemas.microsoft.com/office/drawing/2014/main" id="{EAE3E983-3748-4985-8C4F-4643F601AD38}"/>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vert="horz" lIns="0" tIns="0" rIns="0" bIns="0" rtlCol="0" anchor="b">
            <a:normAutofit/>
          </a:bodyPr>
          <a:lstStyle/>
          <a:p>
            <a:fld id="{BB333B34-C87C-402E-ABB0-13B7C9DEBBC4}" type="slidenum">
              <a:rPr lang="en-US"/>
              <a:pPr/>
              <a:t>17</a:t>
            </a:fld>
            <a:endParaRPr lang="en-US"/>
          </a:p>
        </p:txBody>
      </p:sp>
      <p:sp>
        <p:nvSpPr>
          <p:cNvPr id="11" name="TextBox 9">
            <a:extLst>
              <a:ext uri="{FF2B5EF4-FFF2-40B4-BE49-F238E27FC236}">
                <a16:creationId xmlns:a16="http://schemas.microsoft.com/office/drawing/2014/main" id="{7D1A7883-3F85-509C-6B78-2602607F3E55}"/>
              </a:ext>
            </a:extLst>
          </p:cNvPr>
          <p:cNvSpPr txBox="1"/>
          <p:nvPr/>
        </p:nvSpPr>
        <p:spPr>
          <a:xfrm>
            <a:off x="4862355" y="1495109"/>
            <a:ext cx="6423266" cy="3868443"/>
          </a:xfrm>
          <a:prstGeom prst="rect">
            <a:avLst/>
          </a:prstGeom>
        </p:spPr>
        <p:txBody>
          <a:bodyPr vert="horz" lIns="0" tIns="0" rIns="0" bIns="0" rtlCol="0">
            <a:normAutofit lnSpcReduction="10000"/>
          </a:bodyPr>
          <a:lstStyle/>
          <a:p>
            <a:pPr>
              <a:lnSpc>
                <a:spcPct val="95000"/>
              </a:lnSpc>
              <a:spcBef>
                <a:spcPts val="600"/>
              </a:spcBef>
              <a:spcAft>
                <a:spcPts val="600"/>
              </a:spcAft>
              <a:buClr>
                <a:prstClr val="black"/>
              </a:buClr>
              <a:buSzPct val="115000"/>
            </a:pPr>
            <a:r>
              <a:rPr lang="en-US" sz="2400" dirty="0">
                <a:solidFill>
                  <a:srgbClr val="000000"/>
                </a:solidFill>
                <a:latin typeface="Arial" panose="020B0604020202020204"/>
              </a:rPr>
              <a:t>You pay a premium, often through paycheck deduction</a:t>
            </a:r>
          </a:p>
          <a:p>
            <a:pPr marL="457200" indent="-457200">
              <a:lnSpc>
                <a:spcPct val="95000"/>
              </a:lnSpc>
              <a:spcBef>
                <a:spcPts val="600"/>
              </a:spcBef>
              <a:spcAft>
                <a:spcPts val="600"/>
              </a:spcAft>
              <a:buClr>
                <a:prstClr val="black"/>
              </a:buClr>
              <a:buSzPct val="115000"/>
              <a:buFont typeface="Arial" panose="020B0604020202020204" pitchFamily="34" charset="0"/>
              <a:buChar char="•"/>
            </a:pPr>
            <a:r>
              <a:rPr lang="en-US" sz="2400" dirty="0">
                <a:solidFill>
                  <a:srgbClr val="000000"/>
                </a:solidFill>
                <a:latin typeface="Arial" panose="020B0604020202020204"/>
              </a:rPr>
              <a:t>This is the cost of the insurance</a:t>
            </a:r>
          </a:p>
          <a:p>
            <a:pPr marL="457200" indent="-457200">
              <a:lnSpc>
                <a:spcPct val="95000"/>
              </a:lnSpc>
              <a:spcBef>
                <a:spcPts val="600"/>
              </a:spcBef>
              <a:spcAft>
                <a:spcPts val="600"/>
              </a:spcAft>
              <a:buClr>
                <a:prstClr val="black"/>
              </a:buClr>
              <a:buSzPct val="115000"/>
              <a:buFont typeface="Arial" panose="020B0604020202020204" pitchFamily="34" charset="0"/>
              <a:buChar char="•"/>
            </a:pPr>
            <a:r>
              <a:rPr lang="en-US" sz="2400" dirty="0">
                <a:solidFill>
                  <a:srgbClr val="000000"/>
                </a:solidFill>
                <a:latin typeface="Arial" panose="020B0604020202020204"/>
              </a:rPr>
              <a:t>We call it a monthly </a:t>
            </a:r>
            <a:r>
              <a:rPr lang="en-US" sz="2400" u="sng" dirty="0">
                <a:solidFill>
                  <a:srgbClr val="000000"/>
                </a:solidFill>
                <a:latin typeface="Arial" panose="020B0604020202020204"/>
              </a:rPr>
              <a:t>premium</a:t>
            </a:r>
          </a:p>
          <a:p>
            <a:pPr>
              <a:lnSpc>
                <a:spcPct val="95000"/>
              </a:lnSpc>
              <a:spcBef>
                <a:spcPts val="600"/>
              </a:spcBef>
              <a:spcAft>
                <a:spcPts val="600"/>
              </a:spcAft>
              <a:buClr>
                <a:prstClr val="black"/>
              </a:buClr>
              <a:buSzPct val="115000"/>
            </a:pPr>
            <a:endParaRPr lang="en-US" sz="2400" dirty="0">
              <a:solidFill>
                <a:srgbClr val="000000"/>
              </a:solidFill>
              <a:latin typeface="Arial" panose="020B0604020202020204"/>
            </a:endParaRPr>
          </a:p>
          <a:p>
            <a:pPr>
              <a:lnSpc>
                <a:spcPct val="95000"/>
              </a:lnSpc>
              <a:spcBef>
                <a:spcPts val="600"/>
              </a:spcBef>
              <a:spcAft>
                <a:spcPts val="600"/>
              </a:spcAft>
              <a:buClr>
                <a:prstClr val="black"/>
              </a:buClr>
              <a:buSzPct val="115000"/>
            </a:pPr>
            <a:r>
              <a:rPr lang="en-US" sz="2400" dirty="0">
                <a:solidFill>
                  <a:srgbClr val="000000"/>
                </a:solidFill>
                <a:latin typeface="Arial" panose="020B0604020202020204"/>
              </a:rPr>
              <a:t>You pay co-pays and/or co-insurance when you use medical services, and you likely have an annual deductible</a:t>
            </a:r>
          </a:p>
          <a:p>
            <a:pPr marL="457200" indent="-457200">
              <a:lnSpc>
                <a:spcPct val="95000"/>
              </a:lnSpc>
              <a:spcBef>
                <a:spcPts val="600"/>
              </a:spcBef>
              <a:spcAft>
                <a:spcPts val="600"/>
              </a:spcAft>
              <a:buClr>
                <a:prstClr val="black"/>
              </a:buClr>
              <a:buSzPct val="115000"/>
              <a:buFont typeface="Arial" panose="020B0604020202020204" pitchFamily="34" charset="0"/>
              <a:buChar char="•"/>
            </a:pPr>
            <a:r>
              <a:rPr lang="en-US" sz="2400" dirty="0">
                <a:solidFill>
                  <a:srgbClr val="000000"/>
                </a:solidFill>
                <a:latin typeface="Arial" panose="020B0604020202020204"/>
              </a:rPr>
              <a:t>This is the </a:t>
            </a:r>
            <a:r>
              <a:rPr lang="en-US" sz="2400" u="sng" dirty="0">
                <a:solidFill>
                  <a:srgbClr val="000000"/>
                </a:solidFill>
                <a:latin typeface="Arial" panose="020B0604020202020204"/>
              </a:rPr>
              <a:t>cost-sharing</a:t>
            </a:r>
            <a:endParaRPr lang="en-US" sz="2400" dirty="0">
              <a:solidFill>
                <a:srgbClr val="000000"/>
              </a:solidFill>
              <a:latin typeface="Arial" panose="020B0604020202020204"/>
            </a:endParaRPr>
          </a:p>
          <a:p>
            <a:pPr indent="-228600">
              <a:lnSpc>
                <a:spcPct val="95000"/>
              </a:lnSpc>
              <a:spcBef>
                <a:spcPts val="600"/>
              </a:spcBef>
              <a:spcAft>
                <a:spcPts val="600"/>
              </a:spcAft>
              <a:buClr>
                <a:prstClr val="black"/>
              </a:buClr>
              <a:buSzPct val="115000"/>
              <a:buFont typeface="Arial" panose="020B0604020202020204" pitchFamily="34" charset="0"/>
              <a:buChar char="•"/>
            </a:pPr>
            <a:endParaRPr lang="en-US" sz="1400" dirty="0">
              <a:solidFill>
                <a:prstClr val="black"/>
              </a:solidFill>
              <a:latin typeface="Arial" panose="020B0604020202020204"/>
            </a:endParaRPr>
          </a:p>
        </p:txBody>
      </p:sp>
    </p:spTree>
    <p:custDataLst>
      <p:tags r:id="rId1"/>
    </p:custDataLst>
    <p:extLst>
      <p:ext uri="{BB962C8B-B14F-4D97-AF65-F5344CB8AC3E}">
        <p14:creationId xmlns:p14="http://schemas.microsoft.com/office/powerpoint/2010/main" val="3987146921"/>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75C0013-21D5-DD5F-212F-838CAB2006E6}"/>
              </a:ext>
            </a:extLst>
          </p:cNvPr>
          <p:cNvSpPr>
            <a:spLocks noGrp="1"/>
          </p:cNvSpPr>
          <p:nvPr>
            <p:ph type="title"/>
          </p:nvPr>
        </p:nvSpPr>
        <p:spPr>
          <a:xfrm>
            <a:off x="466342" y="472437"/>
            <a:ext cx="11274553" cy="792167"/>
          </a:xfrm>
        </p:spPr>
        <p:txBody>
          <a:bodyPr/>
          <a:lstStyle/>
          <a:p>
            <a:r>
              <a:rPr lang="en-US"/>
              <a:t>Medicare’s costs</a:t>
            </a:r>
            <a:br>
              <a:rPr lang="en-US"/>
            </a:br>
            <a:r>
              <a:rPr lang="en-US" sz="2399" b="0" i="1"/>
              <a:t>Out-of-pocket expenses</a:t>
            </a:r>
            <a:endParaRPr lang="en-US"/>
          </a:p>
        </p:txBody>
      </p:sp>
      <p:sp>
        <p:nvSpPr>
          <p:cNvPr id="2" name="Slide Number Placeholder 1">
            <a:extLst>
              <a:ext uri="{FF2B5EF4-FFF2-40B4-BE49-F238E27FC236}">
                <a16:creationId xmlns:a16="http://schemas.microsoft.com/office/drawing/2014/main" id="{99F6E9AC-C911-46D7-A797-43B9299FC306}"/>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vert="horz" lIns="0" tIns="0" rIns="0" bIns="0" rtlCol="0" anchor="b">
            <a:normAutofit/>
          </a:bodyPr>
          <a:lstStyle/>
          <a:p>
            <a:fld id="{BB333B34-C87C-402E-ABB0-13B7C9DEBBC4}" type="slidenum">
              <a:rPr lang="en-US" smtClean="0"/>
              <a:pPr/>
              <a:t>18</a:t>
            </a:fld>
            <a:endParaRPr lang="en-US"/>
          </a:p>
        </p:txBody>
      </p:sp>
      <p:sp>
        <p:nvSpPr>
          <p:cNvPr id="5" name="TextBox 4">
            <a:extLst>
              <a:ext uri="{FF2B5EF4-FFF2-40B4-BE49-F238E27FC236}">
                <a16:creationId xmlns:a16="http://schemas.microsoft.com/office/drawing/2014/main" id="{6179D3FD-14DE-86BE-D1E8-BB010AEF53BA}"/>
              </a:ext>
            </a:extLst>
          </p:cNvPr>
          <p:cNvSpPr txBox="1"/>
          <p:nvPr/>
        </p:nvSpPr>
        <p:spPr>
          <a:xfrm>
            <a:off x="531284" y="1263552"/>
            <a:ext cx="10654167" cy="4755988"/>
          </a:xfrm>
          <a:prstGeom prst="rect">
            <a:avLst/>
          </a:prstGeom>
        </p:spPr>
        <p:txBody>
          <a:bodyPr vert="horz" lIns="0" tIns="0" rIns="0" bIns="0" rtlCol="0">
            <a:normAutofit/>
          </a:bodyPr>
          <a:lstStyle/>
          <a:p>
            <a:pPr>
              <a:lnSpc>
                <a:spcPct val="150000"/>
              </a:lnSpc>
              <a:spcAft>
                <a:spcPts val="600"/>
              </a:spcAft>
              <a:buClr>
                <a:schemeClr val="tx1"/>
              </a:buClr>
              <a:buSzPct val="115000"/>
            </a:pPr>
            <a:r>
              <a:rPr lang="en-US" sz="2000" b="1" dirty="0">
                <a:solidFill>
                  <a:schemeClr val="tx1">
                    <a:lumMod val="95000"/>
                    <a:lumOff val="5000"/>
                  </a:schemeClr>
                </a:solidFill>
              </a:rPr>
              <a:t>Part A hospital</a:t>
            </a:r>
            <a:endParaRPr lang="en-US" sz="2000" dirty="0">
              <a:solidFill>
                <a:schemeClr val="tx1">
                  <a:lumMod val="95000"/>
                  <a:lumOff val="5000"/>
                </a:schemeClr>
              </a:solidFill>
            </a:endParaRPr>
          </a:p>
          <a:p>
            <a:pPr marL="446088" lvl="1" indent="-446088">
              <a:lnSpc>
                <a:spcPct val="120000"/>
              </a:lnSpc>
              <a:spcAft>
                <a:spcPts val="1200"/>
              </a:spcAft>
              <a:buClr>
                <a:schemeClr val="tx1"/>
              </a:buClr>
              <a:buSzPct val="115000"/>
              <a:buFont typeface="Arial" panose="020B0604020202020204" pitchFamily="34" charset="0"/>
              <a:buChar char="•"/>
            </a:pPr>
            <a:r>
              <a:rPr lang="en-US" sz="1900" dirty="0">
                <a:solidFill>
                  <a:srgbClr val="000000"/>
                </a:solidFill>
              </a:rPr>
              <a:t>Part A costs nothing if you have worked and paid FICA taxes for at least 40 quarters (10 years.)</a:t>
            </a:r>
          </a:p>
          <a:p>
            <a:pPr marL="446088" lvl="1" indent="-446088">
              <a:lnSpc>
                <a:spcPct val="120000"/>
              </a:lnSpc>
              <a:spcAft>
                <a:spcPts val="1200"/>
              </a:spcAft>
              <a:buClr>
                <a:schemeClr val="tx1"/>
              </a:buClr>
              <a:buSzPct val="115000"/>
              <a:buFont typeface="Arial" panose="020B0604020202020204" pitchFamily="34" charset="0"/>
              <a:buChar char="•"/>
            </a:pPr>
            <a:r>
              <a:rPr lang="en-US" sz="1900" dirty="0">
                <a:solidFill>
                  <a:srgbClr val="000000"/>
                </a:solidFill>
              </a:rPr>
              <a:t>You’re considered “paid up” so Part A will cost $0. </a:t>
            </a:r>
          </a:p>
          <a:p>
            <a:pPr marL="446088" lvl="1" indent="-446088">
              <a:lnSpc>
                <a:spcPct val="120000"/>
              </a:lnSpc>
              <a:spcAft>
                <a:spcPts val="1200"/>
              </a:spcAft>
              <a:buClr>
                <a:schemeClr val="tx1"/>
              </a:buClr>
              <a:buSzPct val="115000"/>
              <a:buFont typeface="Arial" panose="020B0604020202020204" pitchFamily="34" charset="0"/>
              <a:buChar char="•"/>
            </a:pPr>
            <a:r>
              <a:rPr lang="en-US" sz="1900" dirty="0">
                <a:solidFill>
                  <a:srgbClr val="000000"/>
                </a:solidFill>
              </a:rPr>
              <a:t>You can qualify for this free Part A under your own work history or a spouse’s work history if you have been married at least 1 year. Spouse must be eligible for SS benefits.</a:t>
            </a:r>
          </a:p>
          <a:p>
            <a:pPr marL="446088" lvl="1" indent="-446088">
              <a:lnSpc>
                <a:spcPct val="120000"/>
              </a:lnSpc>
              <a:spcAft>
                <a:spcPts val="1200"/>
              </a:spcAft>
              <a:buClr>
                <a:schemeClr val="tx1"/>
              </a:buClr>
              <a:buSzPct val="115000"/>
              <a:buFont typeface="Arial" panose="020B0604020202020204" pitchFamily="34" charset="0"/>
              <a:buChar char="•"/>
            </a:pPr>
            <a:r>
              <a:rPr lang="en-US" sz="1900" dirty="0">
                <a:solidFill>
                  <a:srgbClr val="000000"/>
                </a:solidFill>
              </a:rPr>
              <a:t>You can qualify under a divorced spouse’s work history if married at least 10 years and spouse is eligible for SS and you are single.</a:t>
            </a:r>
          </a:p>
          <a:p>
            <a:pPr marL="446088" lvl="1" indent="-446088">
              <a:lnSpc>
                <a:spcPct val="120000"/>
              </a:lnSpc>
              <a:spcAft>
                <a:spcPts val="1200"/>
              </a:spcAft>
              <a:buClr>
                <a:schemeClr val="tx1"/>
              </a:buClr>
              <a:buSzPct val="115000"/>
              <a:buFont typeface="Arial" panose="020B0604020202020204" pitchFamily="34" charset="0"/>
              <a:buChar char="•"/>
            </a:pPr>
            <a:r>
              <a:rPr lang="en-US" sz="1900" dirty="0">
                <a:solidFill>
                  <a:srgbClr val="000000"/>
                </a:solidFill>
              </a:rPr>
              <a:t>You can qualify if you are widowed and were married for a least 9 months before spouse died and you are single.</a:t>
            </a:r>
          </a:p>
          <a:p>
            <a:pPr indent="-228600">
              <a:lnSpc>
                <a:spcPct val="95000"/>
              </a:lnSpc>
              <a:spcAft>
                <a:spcPts val="600"/>
              </a:spcAft>
              <a:buClr>
                <a:schemeClr val="tx1"/>
              </a:buClr>
              <a:buSzPct val="115000"/>
              <a:buFont typeface="Arial" panose="020B0604020202020204" pitchFamily="34" charset="0"/>
              <a:buChar char="•"/>
            </a:pPr>
            <a:endParaRPr lang="en-US" sz="2000" dirty="0"/>
          </a:p>
        </p:txBody>
      </p:sp>
    </p:spTree>
    <p:custDataLst>
      <p:tags r:id="rId1"/>
    </p:custDataLst>
    <p:extLst>
      <p:ext uri="{BB962C8B-B14F-4D97-AF65-F5344CB8AC3E}">
        <p14:creationId xmlns:p14="http://schemas.microsoft.com/office/powerpoint/2010/main" val="2648984191"/>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45C7094C-BBC4-C489-1D87-A4829F2EC2B4}"/>
              </a:ext>
            </a:extLst>
          </p:cNvPr>
          <p:cNvSpPr>
            <a:spLocks noGrp="1"/>
          </p:cNvSpPr>
          <p:nvPr>
            <p:ph type="title"/>
          </p:nvPr>
        </p:nvSpPr>
        <p:spPr>
          <a:xfrm>
            <a:off x="466725" y="473075"/>
            <a:ext cx="11274425" cy="792163"/>
          </a:xfrm>
        </p:spPr>
        <p:txBody>
          <a:bodyPr/>
          <a:lstStyle/>
          <a:p>
            <a:r>
              <a:rPr lang="en-US"/>
              <a:t>Medicare’s costs</a:t>
            </a:r>
            <a:br>
              <a:rPr lang="en-US"/>
            </a:br>
            <a:r>
              <a:rPr lang="en-US" b="0" i="1"/>
              <a:t>Out-of-pocket expenses</a:t>
            </a:r>
            <a:endParaRPr lang="en-US"/>
          </a:p>
        </p:txBody>
      </p:sp>
      <p:sp>
        <p:nvSpPr>
          <p:cNvPr id="2" name="Slide Number Placeholder 1">
            <a:extLst>
              <a:ext uri="{FF2B5EF4-FFF2-40B4-BE49-F238E27FC236}">
                <a16:creationId xmlns:a16="http://schemas.microsoft.com/office/drawing/2014/main" id="{99F6E9AC-C911-46D7-A797-43B9299FC306}"/>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vert="horz" lIns="0" tIns="0" rIns="0" bIns="0" rtlCol="0" anchor="b">
            <a:normAutofit/>
          </a:bodyPr>
          <a:lstStyle/>
          <a:p>
            <a:fld id="{BB333B34-C87C-402E-ABB0-13B7C9DEBBC4}" type="slidenum">
              <a:rPr lang="en-US"/>
              <a:pPr/>
              <a:t>19</a:t>
            </a:fld>
            <a:endParaRPr lang="en-US"/>
          </a:p>
        </p:txBody>
      </p:sp>
      <p:sp>
        <p:nvSpPr>
          <p:cNvPr id="10" name="TextBox 9"/>
          <p:cNvSpPr txBox="1"/>
          <p:nvPr/>
        </p:nvSpPr>
        <p:spPr>
          <a:xfrm>
            <a:off x="733809" y="1335997"/>
            <a:ext cx="8163057" cy="4653969"/>
          </a:xfrm>
          <a:prstGeom prst="rect">
            <a:avLst/>
          </a:prstGeom>
        </p:spPr>
        <p:txBody>
          <a:bodyPr vert="horz" lIns="0" tIns="0" rIns="0" bIns="0" rtlCol="0">
            <a:normAutofit/>
          </a:bodyPr>
          <a:lstStyle/>
          <a:p>
            <a:pPr>
              <a:lnSpc>
                <a:spcPct val="120000"/>
              </a:lnSpc>
              <a:spcAft>
                <a:spcPts val="600"/>
              </a:spcAft>
              <a:buClr>
                <a:schemeClr val="tx1"/>
              </a:buClr>
              <a:buSzPct val="115000"/>
            </a:pPr>
            <a:r>
              <a:rPr lang="en-US" sz="2000" b="1" dirty="0">
                <a:solidFill>
                  <a:schemeClr val="tx1">
                    <a:lumMod val="95000"/>
                    <a:lumOff val="5000"/>
                  </a:schemeClr>
                </a:solidFill>
              </a:rPr>
              <a:t>Part B and Part D</a:t>
            </a:r>
          </a:p>
          <a:p>
            <a:pPr lvl="1">
              <a:lnSpc>
                <a:spcPct val="120000"/>
              </a:lnSpc>
              <a:spcAft>
                <a:spcPts val="600"/>
              </a:spcAft>
              <a:buClr>
                <a:schemeClr val="tx1"/>
              </a:buClr>
              <a:buSzPct val="115000"/>
            </a:pPr>
            <a:r>
              <a:rPr lang="en-US" sz="2000" dirty="0"/>
              <a:t>You pay monthly premiums.</a:t>
            </a:r>
          </a:p>
          <a:p>
            <a:pPr>
              <a:lnSpc>
                <a:spcPct val="120000"/>
              </a:lnSpc>
              <a:spcAft>
                <a:spcPts val="600"/>
              </a:spcAft>
              <a:buClr>
                <a:schemeClr val="tx1"/>
              </a:buClr>
              <a:buSzPct val="115000"/>
            </a:pPr>
            <a:r>
              <a:rPr lang="en-US" sz="2000" b="1" dirty="0">
                <a:solidFill>
                  <a:schemeClr val="tx1">
                    <a:lumMod val="95000"/>
                    <a:lumOff val="5000"/>
                  </a:schemeClr>
                </a:solidFill>
              </a:rPr>
              <a:t>The Monthly Premiums</a:t>
            </a:r>
          </a:p>
          <a:p>
            <a:pPr lvl="1">
              <a:lnSpc>
                <a:spcPct val="120000"/>
              </a:lnSpc>
              <a:spcAft>
                <a:spcPts val="600"/>
              </a:spcAft>
              <a:buClr>
                <a:schemeClr val="tx1"/>
              </a:buClr>
              <a:buSzPct val="115000"/>
            </a:pPr>
            <a:r>
              <a:rPr lang="en-US" sz="2000" b="1" dirty="0"/>
              <a:t>Part B</a:t>
            </a:r>
          </a:p>
          <a:p>
            <a:pPr marL="923648" lvl="2" indent="-457063">
              <a:lnSpc>
                <a:spcPct val="120000"/>
              </a:lnSpc>
              <a:spcAft>
                <a:spcPts val="600"/>
              </a:spcAft>
              <a:buClr>
                <a:schemeClr val="tx1"/>
              </a:buClr>
              <a:buSzPct val="115000"/>
              <a:buFont typeface="Arial" panose="020B0604020202020204" pitchFamily="34" charset="0"/>
              <a:buChar char="•"/>
            </a:pPr>
            <a:r>
              <a:rPr lang="en-US" sz="2000" dirty="0"/>
              <a:t>Monthly premium is </a:t>
            </a:r>
            <a:r>
              <a:rPr lang="en-US" sz="2000" b="1" dirty="0"/>
              <a:t>$202.90/month</a:t>
            </a:r>
            <a:r>
              <a:rPr lang="en-US" sz="2000" dirty="0"/>
              <a:t> in 2026 for new enrollees</a:t>
            </a:r>
          </a:p>
          <a:p>
            <a:pPr marL="923648" lvl="2" indent="-457063">
              <a:lnSpc>
                <a:spcPct val="120000"/>
              </a:lnSpc>
              <a:spcAft>
                <a:spcPts val="600"/>
              </a:spcAft>
              <a:buClr>
                <a:schemeClr val="tx1"/>
              </a:buClr>
              <a:buSzPct val="115000"/>
              <a:buFont typeface="Arial" panose="020B0604020202020204" pitchFamily="34" charset="0"/>
              <a:buChar char="•"/>
            </a:pPr>
            <a:r>
              <a:rPr lang="en-US" sz="2000" dirty="0"/>
              <a:t>Deduction monthly from SS check, or billed quarterly if not taking SS yet</a:t>
            </a:r>
          </a:p>
          <a:p>
            <a:pPr lvl="1">
              <a:lnSpc>
                <a:spcPct val="120000"/>
              </a:lnSpc>
              <a:spcAft>
                <a:spcPts val="600"/>
              </a:spcAft>
              <a:buClr>
                <a:schemeClr val="tx1"/>
              </a:buClr>
              <a:buSzPct val="115000"/>
            </a:pPr>
            <a:r>
              <a:rPr lang="en-US" sz="2000" b="1" dirty="0"/>
              <a:t>IRMAA for high-earners</a:t>
            </a:r>
          </a:p>
          <a:p>
            <a:pPr marL="923648" lvl="2" indent="-457063">
              <a:lnSpc>
                <a:spcPct val="120000"/>
              </a:lnSpc>
              <a:spcAft>
                <a:spcPts val="600"/>
              </a:spcAft>
              <a:buClr>
                <a:schemeClr val="tx1"/>
              </a:buClr>
              <a:buSzPct val="115000"/>
              <a:buFont typeface="Arial" panose="020B0604020202020204" pitchFamily="34" charset="0"/>
              <a:buChar char="•"/>
            </a:pPr>
            <a:r>
              <a:rPr lang="en-US" sz="2000" dirty="0"/>
              <a:t>Individuals earning more than $109K (individual) $218K (joint) have a sliding scale for Parts B and D based on modified, adjusted gross income on your tax returns</a:t>
            </a:r>
          </a:p>
          <a:p>
            <a:pPr indent="-228531">
              <a:lnSpc>
                <a:spcPct val="95000"/>
              </a:lnSpc>
              <a:spcAft>
                <a:spcPts val="600"/>
              </a:spcAft>
              <a:buClr>
                <a:schemeClr val="tx1"/>
              </a:buClr>
              <a:buSzPct val="115000"/>
              <a:buFont typeface="Arial" panose="020B0604020202020204" pitchFamily="34" charset="0"/>
              <a:buChar char="•"/>
            </a:pPr>
            <a:endParaRPr lang="en-US" sz="2000" dirty="0"/>
          </a:p>
        </p:txBody>
      </p:sp>
      <p:pic>
        <p:nvPicPr>
          <p:cNvPr id="4" name="Picture 3" descr="A senior sitting with a laptop and paper files.">
            <a:extLst>
              <a:ext uri="{FF2B5EF4-FFF2-40B4-BE49-F238E27FC236}">
                <a16:creationId xmlns:a16="http://schemas.microsoft.com/office/drawing/2014/main" id="{1E122D2E-1CF7-A94B-81F1-6A9A59941D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86446" y="1231965"/>
            <a:ext cx="2802378" cy="4459078"/>
          </a:xfrm>
          <a:prstGeom prst="rect">
            <a:avLst/>
          </a:prstGeom>
        </p:spPr>
      </p:pic>
    </p:spTree>
    <p:extLst>
      <p:ext uri="{BB962C8B-B14F-4D97-AF65-F5344CB8AC3E}">
        <p14:creationId xmlns:p14="http://schemas.microsoft.com/office/powerpoint/2010/main" val="3457115913"/>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0418D936-B1E8-5F7A-0CE3-D8FE8F8754E4}"/>
              </a:ext>
            </a:extLst>
          </p:cNvPr>
          <p:cNvSpPr>
            <a:spLocks noGrp="1"/>
          </p:cNvSpPr>
          <p:nvPr>
            <p:ph type="title"/>
          </p:nvPr>
        </p:nvSpPr>
        <p:spPr>
          <a:xfrm>
            <a:off x="466342" y="472437"/>
            <a:ext cx="8893789" cy="792167"/>
          </a:xfrm>
        </p:spPr>
        <p:txBody>
          <a:bodyPr/>
          <a:lstStyle/>
          <a:p>
            <a:r>
              <a:rPr lang="en-US" dirty="0"/>
              <a:t>Monthly premiums for Part B new enrollees</a:t>
            </a:r>
            <a:br>
              <a:rPr lang="en-US" dirty="0"/>
            </a:br>
            <a:r>
              <a:rPr lang="en-US" b="0" i="1" dirty="0"/>
              <a:t>Based on your 2024 modified adjusted gross household income, your 2026 Part B premium will be (2-year lookback):</a:t>
            </a:r>
            <a:endParaRPr lang="en-US" dirty="0"/>
          </a:p>
        </p:txBody>
      </p:sp>
      <p:sp>
        <p:nvSpPr>
          <p:cNvPr id="5" name="Slide Number Placeholder 1">
            <a:extLst>
              <a:ext uri="{FF2B5EF4-FFF2-40B4-BE49-F238E27FC236}">
                <a16:creationId xmlns:a16="http://schemas.microsoft.com/office/drawing/2014/main" id="{AEAD9FD3-A84C-32CD-89C4-DD535994BBDE}"/>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vert="horz" lIns="0" tIns="0" rIns="0" bIns="0" rtlCol="0" anchor="b">
            <a:normAutofit/>
          </a:bodyPr>
          <a:lstStyle/>
          <a:p>
            <a:fld id="{BB333B34-C87C-402E-ABB0-13B7C9DEBBC4}" type="slidenum">
              <a:rPr lang="en-US" smtClean="0"/>
              <a:pPr/>
              <a:t>20</a:t>
            </a:fld>
            <a:endParaRPr lang="en-US"/>
          </a:p>
        </p:txBody>
      </p:sp>
      <p:graphicFrame>
        <p:nvGraphicFramePr>
          <p:cNvPr id="4" name="Table 3">
            <a:extLst>
              <a:ext uri="{FF2B5EF4-FFF2-40B4-BE49-F238E27FC236}">
                <a16:creationId xmlns:a16="http://schemas.microsoft.com/office/drawing/2014/main" id="{F00CFB9C-6C63-4717-A198-D979C2C227A1}"/>
              </a:ext>
            </a:extLst>
          </p:cNvPr>
          <p:cNvGraphicFramePr>
            <a:graphicFrameLocks noGrp="1"/>
          </p:cNvGraphicFramePr>
          <p:nvPr>
            <p:extLst>
              <p:ext uri="{D42A27DB-BD31-4B8C-83A1-F6EECF244321}">
                <p14:modId xmlns:p14="http://schemas.microsoft.com/office/powerpoint/2010/main" val="2210831619"/>
              </p:ext>
            </p:extLst>
          </p:nvPr>
        </p:nvGraphicFramePr>
        <p:xfrm>
          <a:off x="1151828" y="1893246"/>
          <a:ext cx="9567747" cy="3810040"/>
        </p:xfrm>
        <a:graphic>
          <a:graphicData uri="http://schemas.openxmlformats.org/drawingml/2006/table">
            <a:tbl>
              <a:tblPr firstRow="1" bandRow="1">
                <a:tableStyleId>{B301B821-A1FF-4177-AEE7-76D212191A09}</a:tableStyleId>
              </a:tblPr>
              <a:tblGrid>
                <a:gridCol w="2645596">
                  <a:extLst>
                    <a:ext uri="{9D8B030D-6E8A-4147-A177-3AD203B41FA5}">
                      <a16:colId xmlns:a16="http://schemas.microsoft.com/office/drawing/2014/main" val="3377062741"/>
                    </a:ext>
                  </a:extLst>
                </a:gridCol>
                <a:gridCol w="2346592">
                  <a:extLst>
                    <a:ext uri="{9D8B030D-6E8A-4147-A177-3AD203B41FA5}">
                      <a16:colId xmlns:a16="http://schemas.microsoft.com/office/drawing/2014/main" val="1796388358"/>
                    </a:ext>
                  </a:extLst>
                </a:gridCol>
                <a:gridCol w="2626435">
                  <a:extLst>
                    <a:ext uri="{9D8B030D-6E8A-4147-A177-3AD203B41FA5}">
                      <a16:colId xmlns:a16="http://schemas.microsoft.com/office/drawing/2014/main" val="3506002015"/>
                    </a:ext>
                  </a:extLst>
                </a:gridCol>
                <a:gridCol w="1949124">
                  <a:extLst>
                    <a:ext uri="{9D8B030D-6E8A-4147-A177-3AD203B41FA5}">
                      <a16:colId xmlns:a16="http://schemas.microsoft.com/office/drawing/2014/main" val="1701847508"/>
                    </a:ext>
                  </a:extLst>
                </a:gridCol>
              </a:tblGrid>
              <a:tr h="468052">
                <a:tc>
                  <a:txBody>
                    <a:bodyPr/>
                    <a:lstStyle/>
                    <a:p>
                      <a:pPr algn="ctr" fontAlgn="t"/>
                      <a:r>
                        <a:rPr lang="en-US" sz="1400" u="none" strike="noStrike">
                          <a:effectLst/>
                        </a:rPr>
                        <a:t>Individual tax return</a:t>
                      </a:r>
                      <a:endParaRPr lang="en-US" sz="1400" b="1" i="0" u="none" strike="noStrike">
                        <a:solidFill>
                          <a:srgbClr val="000000"/>
                        </a:solidFill>
                        <a:effectLst/>
                        <a:latin typeface="Calibri" panose="020F0502020204030204" pitchFamily="34" charset="0"/>
                      </a:endParaRPr>
                    </a:p>
                  </a:txBody>
                  <a:tcPr marL="8558" marR="8558" marT="8558" marB="0" anchor="ctr"/>
                </a:tc>
                <a:tc>
                  <a:txBody>
                    <a:bodyPr/>
                    <a:lstStyle/>
                    <a:p>
                      <a:pPr algn="ctr" fontAlgn="t"/>
                      <a:r>
                        <a:rPr lang="en-US" sz="1400" u="none" strike="noStrike">
                          <a:effectLst/>
                        </a:rPr>
                        <a:t>Joint tax return</a:t>
                      </a:r>
                      <a:endParaRPr lang="en-US" sz="1400" b="1" i="0" u="none" strike="noStrike">
                        <a:solidFill>
                          <a:srgbClr val="000000"/>
                        </a:solidFill>
                        <a:effectLst/>
                        <a:latin typeface="Calibri" panose="020F0502020204030204" pitchFamily="34" charset="0"/>
                      </a:endParaRPr>
                    </a:p>
                  </a:txBody>
                  <a:tcPr marL="8558" marR="8558" marT="8558" marB="0" anchor="ctr"/>
                </a:tc>
                <a:tc>
                  <a:txBody>
                    <a:bodyPr/>
                    <a:lstStyle/>
                    <a:p>
                      <a:pPr algn="ctr" fontAlgn="t"/>
                      <a:r>
                        <a:rPr lang="en-US" sz="1400" u="none" strike="noStrike">
                          <a:effectLst/>
                        </a:rPr>
                        <a:t>Married &amp; separate tax return</a:t>
                      </a:r>
                      <a:endParaRPr lang="en-US" sz="1400" b="1" i="0" u="none" strike="noStrike">
                        <a:solidFill>
                          <a:srgbClr val="000000"/>
                        </a:solidFill>
                        <a:effectLst/>
                        <a:latin typeface="Calibri" panose="020F0502020204030204" pitchFamily="34" charset="0"/>
                      </a:endParaRPr>
                    </a:p>
                  </a:txBody>
                  <a:tcPr marL="8558" marR="8558" marT="8558" marB="0" anchor="ctr"/>
                </a:tc>
                <a:tc>
                  <a:txBody>
                    <a:bodyPr/>
                    <a:lstStyle/>
                    <a:p>
                      <a:pPr algn="ctr" fontAlgn="t"/>
                      <a:r>
                        <a:rPr lang="en-US" sz="1400" u="none" strike="noStrike" dirty="0">
                          <a:effectLst/>
                        </a:rPr>
                        <a:t>You pay (in 2026)</a:t>
                      </a:r>
                      <a:endParaRPr lang="en-US" sz="1400" b="1" i="0" u="none" strike="noStrike" dirty="0">
                        <a:solidFill>
                          <a:srgbClr val="000000"/>
                        </a:solidFill>
                        <a:effectLst/>
                        <a:latin typeface="Calibri" panose="020F0502020204030204" pitchFamily="34" charset="0"/>
                      </a:endParaRPr>
                    </a:p>
                  </a:txBody>
                  <a:tcPr marL="8558" marR="8558" marT="8558" marB="0" anchor="ctr"/>
                </a:tc>
                <a:extLst>
                  <a:ext uri="{0D108BD9-81ED-4DB2-BD59-A6C34878D82A}">
                    <a16:rowId xmlns:a16="http://schemas.microsoft.com/office/drawing/2014/main" val="2802577706"/>
                  </a:ext>
                </a:extLst>
              </a:tr>
              <a:tr h="556998">
                <a:tc>
                  <a:txBody>
                    <a:bodyPr/>
                    <a:lstStyle/>
                    <a:p>
                      <a:pPr algn="ctr" fontAlgn="b"/>
                      <a:r>
                        <a:rPr lang="en-US" sz="1200" b="0" i="0" u="none" strike="noStrike" dirty="0">
                          <a:solidFill>
                            <a:srgbClr val="000000"/>
                          </a:solidFill>
                          <a:effectLst/>
                          <a:latin typeface="+mn-lt"/>
                        </a:rPr>
                        <a:t>Less than or equal to $109,000</a:t>
                      </a:r>
                    </a:p>
                  </a:txBody>
                  <a:tcPr marL="9523" marR="9523" marT="9523" marB="0" anchor="ctr"/>
                </a:tc>
                <a:tc>
                  <a:txBody>
                    <a:bodyPr/>
                    <a:lstStyle/>
                    <a:p>
                      <a:pPr algn="ctr" fontAlgn="b"/>
                      <a:r>
                        <a:rPr lang="en-US" sz="1200" b="0" i="0" u="none" strike="noStrike" dirty="0">
                          <a:solidFill>
                            <a:srgbClr val="000000"/>
                          </a:solidFill>
                          <a:effectLst/>
                          <a:latin typeface="+mn-lt"/>
                        </a:rPr>
                        <a:t>Less than or equal to $218,000</a:t>
                      </a:r>
                    </a:p>
                  </a:txBody>
                  <a:tcPr marL="9523" marR="9523" marT="9523" marB="0" anchor="ctr"/>
                </a:tc>
                <a:tc>
                  <a:txBody>
                    <a:bodyPr/>
                    <a:lstStyle/>
                    <a:p>
                      <a:pPr algn="ctr" fontAlgn="b"/>
                      <a:r>
                        <a:rPr lang="en-US" sz="1200" dirty="0"/>
                        <a:t>Less than or equal to $109,000</a:t>
                      </a:r>
                    </a:p>
                  </a:txBody>
                  <a:tcPr marL="8558" marR="8558" marT="8558" marB="0" anchor="ctr"/>
                </a:tc>
                <a:tc>
                  <a:txBody>
                    <a:bodyPr/>
                    <a:lstStyle/>
                    <a:p>
                      <a:pPr algn="ctr" fontAlgn="b"/>
                      <a:r>
                        <a:rPr lang="en-US" sz="1800" dirty="0"/>
                        <a:t>$202.90</a:t>
                      </a:r>
                    </a:p>
                  </a:txBody>
                  <a:tcPr marL="9523" marR="9523" marT="9523" marB="0" anchor="ctr"/>
                </a:tc>
                <a:extLst>
                  <a:ext uri="{0D108BD9-81ED-4DB2-BD59-A6C34878D82A}">
                    <a16:rowId xmlns:a16="http://schemas.microsoft.com/office/drawing/2014/main" val="3081985298"/>
                  </a:ext>
                </a:extLst>
              </a:tr>
              <a:tr h="556998">
                <a:tc>
                  <a:txBody>
                    <a:bodyPr/>
                    <a:lstStyle/>
                    <a:p>
                      <a:pPr algn="ctr" fontAlgn="b"/>
                      <a:r>
                        <a:rPr lang="en-US" sz="1200" b="0" i="0" u="none" strike="noStrike" dirty="0">
                          <a:solidFill>
                            <a:srgbClr val="000000"/>
                          </a:solidFill>
                          <a:effectLst/>
                          <a:latin typeface="+mn-lt"/>
                        </a:rPr>
                        <a:t>Greater than $109,000 and </a:t>
                      </a:r>
                    </a:p>
                    <a:p>
                      <a:pPr algn="ctr" fontAlgn="b"/>
                      <a:r>
                        <a:rPr lang="en-US" sz="1200" b="0" i="0" u="none" strike="noStrike" dirty="0">
                          <a:solidFill>
                            <a:srgbClr val="000000"/>
                          </a:solidFill>
                          <a:effectLst/>
                          <a:latin typeface="+mn-lt"/>
                        </a:rPr>
                        <a:t>less than or equal to $137,000</a:t>
                      </a:r>
                    </a:p>
                  </a:txBody>
                  <a:tcPr marL="9523" marR="9523" marT="9523" marB="0" anchor="ctr"/>
                </a:tc>
                <a:tc>
                  <a:txBody>
                    <a:bodyPr/>
                    <a:lstStyle/>
                    <a:p>
                      <a:pPr algn="ctr" fontAlgn="b"/>
                      <a:r>
                        <a:rPr lang="en-US" sz="1200" b="0" i="0" u="none" strike="noStrike" dirty="0">
                          <a:solidFill>
                            <a:srgbClr val="000000"/>
                          </a:solidFill>
                          <a:effectLst/>
                          <a:latin typeface="+mn-lt"/>
                        </a:rPr>
                        <a:t>Greater than $218,000 and </a:t>
                      </a:r>
                      <a:br>
                        <a:rPr lang="en-US" sz="1200" b="0" i="0" u="none" strike="noStrike" dirty="0">
                          <a:solidFill>
                            <a:srgbClr val="000000"/>
                          </a:solidFill>
                          <a:effectLst/>
                          <a:latin typeface="+mn-lt"/>
                        </a:rPr>
                      </a:br>
                      <a:r>
                        <a:rPr lang="en-US" sz="1200" b="0" i="0" u="none" strike="noStrike" dirty="0">
                          <a:solidFill>
                            <a:srgbClr val="000000"/>
                          </a:solidFill>
                          <a:effectLst/>
                          <a:latin typeface="+mn-lt"/>
                        </a:rPr>
                        <a:t>less than or equal to $274,000</a:t>
                      </a:r>
                    </a:p>
                  </a:txBody>
                  <a:tcPr marL="9523" marR="9523" marT="9523" marB="0" anchor="ctr"/>
                </a:tc>
                <a:tc>
                  <a:txBody>
                    <a:bodyPr/>
                    <a:lstStyle/>
                    <a:p>
                      <a:pPr algn="ctr" fontAlgn="b"/>
                      <a:r>
                        <a:rPr lang="en-US" sz="1200" u="none" strike="noStrike">
                          <a:effectLst/>
                        </a:rPr>
                        <a:t>not applicable</a:t>
                      </a:r>
                      <a:endParaRPr lang="en-US" sz="1200" b="1" i="0" u="none" strike="noStrike">
                        <a:solidFill>
                          <a:srgbClr val="000000"/>
                        </a:solidFill>
                        <a:effectLst/>
                        <a:latin typeface="Calibri" panose="020F0502020204030204" pitchFamily="34" charset="0"/>
                      </a:endParaRPr>
                    </a:p>
                  </a:txBody>
                  <a:tcPr marL="8558" marR="8558" marT="8558" marB="0" anchor="ctr"/>
                </a:tc>
                <a:tc>
                  <a:txBody>
                    <a:bodyPr/>
                    <a:lstStyle/>
                    <a:p>
                      <a:pPr algn="ctr" fontAlgn="b"/>
                      <a:r>
                        <a:rPr lang="en-US" sz="1800" dirty="0"/>
                        <a:t>$284.10</a:t>
                      </a:r>
                    </a:p>
                  </a:txBody>
                  <a:tcPr marL="9523" marR="9523" marT="9523" marB="0" anchor="ctr"/>
                </a:tc>
                <a:extLst>
                  <a:ext uri="{0D108BD9-81ED-4DB2-BD59-A6C34878D82A}">
                    <a16:rowId xmlns:a16="http://schemas.microsoft.com/office/drawing/2014/main" val="368874140"/>
                  </a:ext>
                </a:extLst>
              </a:tr>
              <a:tr h="556998">
                <a:tc>
                  <a:txBody>
                    <a:bodyPr/>
                    <a:lstStyle/>
                    <a:p>
                      <a:pPr algn="ctr" fontAlgn="b"/>
                      <a:r>
                        <a:rPr lang="en-US" sz="1200" b="0" i="0" u="none" strike="noStrike" dirty="0">
                          <a:solidFill>
                            <a:srgbClr val="000000"/>
                          </a:solidFill>
                          <a:effectLst/>
                          <a:latin typeface="+mn-lt"/>
                        </a:rPr>
                        <a:t>Greater than $137,000 and </a:t>
                      </a:r>
                    </a:p>
                    <a:p>
                      <a:pPr algn="ctr" fontAlgn="b"/>
                      <a:r>
                        <a:rPr lang="en-US" sz="1200" b="0" i="0" u="none" strike="noStrike" dirty="0">
                          <a:solidFill>
                            <a:srgbClr val="000000"/>
                          </a:solidFill>
                          <a:effectLst/>
                          <a:latin typeface="+mn-lt"/>
                        </a:rPr>
                        <a:t>less than or equal to $171,000</a:t>
                      </a:r>
                    </a:p>
                  </a:txBody>
                  <a:tcPr marL="9523" marR="9523" marT="9523" marB="0" anchor="ctr"/>
                </a:tc>
                <a:tc>
                  <a:txBody>
                    <a:bodyPr/>
                    <a:lstStyle/>
                    <a:p>
                      <a:pPr algn="ctr" fontAlgn="b"/>
                      <a:r>
                        <a:rPr lang="en-US" sz="1200" b="0" i="0" u="none" strike="noStrike" dirty="0">
                          <a:solidFill>
                            <a:srgbClr val="000000"/>
                          </a:solidFill>
                          <a:effectLst/>
                          <a:latin typeface="+mn-lt"/>
                        </a:rPr>
                        <a:t>Greater than $274,000 and </a:t>
                      </a:r>
                      <a:br>
                        <a:rPr lang="en-US" sz="1200" b="0" i="0" u="none" strike="noStrike" dirty="0">
                          <a:solidFill>
                            <a:srgbClr val="000000"/>
                          </a:solidFill>
                          <a:effectLst/>
                          <a:latin typeface="+mn-lt"/>
                        </a:rPr>
                      </a:br>
                      <a:r>
                        <a:rPr lang="en-US" sz="1200" b="0" i="0" u="none" strike="noStrike" dirty="0">
                          <a:solidFill>
                            <a:srgbClr val="000000"/>
                          </a:solidFill>
                          <a:effectLst/>
                          <a:latin typeface="+mn-lt"/>
                        </a:rPr>
                        <a:t>less than or equal to $342,000</a:t>
                      </a:r>
                    </a:p>
                  </a:txBody>
                  <a:tcPr marL="9523" marR="9523" marT="9523" marB="0" anchor="ctr"/>
                </a:tc>
                <a:tc>
                  <a:txBody>
                    <a:bodyPr/>
                    <a:lstStyle/>
                    <a:p>
                      <a:pPr algn="ctr" fontAlgn="b"/>
                      <a:r>
                        <a:rPr lang="en-US" sz="1200" u="none" strike="noStrike">
                          <a:effectLst/>
                        </a:rPr>
                        <a:t>not applicable</a:t>
                      </a:r>
                      <a:endParaRPr lang="en-US" sz="1200" b="1" i="0" u="none" strike="noStrike">
                        <a:solidFill>
                          <a:srgbClr val="000000"/>
                        </a:solidFill>
                        <a:effectLst/>
                        <a:latin typeface="Calibri" panose="020F0502020204030204" pitchFamily="34" charset="0"/>
                      </a:endParaRPr>
                    </a:p>
                  </a:txBody>
                  <a:tcPr marL="8558" marR="8558" marT="8558" marB="0" anchor="ctr"/>
                </a:tc>
                <a:tc>
                  <a:txBody>
                    <a:bodyPr/>
                    <a:lstStyle/>
                    <a:p>
                      <a:pPr algn="ctr" fontAlgn="b"/>
                      <a:r>
                        <a:rPr lang="en-US" sz="1800" dirty="0"/>
                        <a:t>$405.80</a:t>
                      </a:r>
                    </a:p>
                  </a:txBody>
                  <a:tcPr marL="9523" marR="9523" marT="9523" marB="0" anchor="ctr"/>
                </a:tc>
                <a:extLst>
                  <a:ext uri="{0D108BD9-81ED-4DB2-BD59-A6C34878D82A}">
                    <a16:rowId xmlns:a16="http://schemas.microsoft.com/office/drawing/2014/main" val="872120695"/>
                  </a:ext>
                </a:extLst>
              </a:tr>
              <a:tr h="556998">
                <a:tc>
                  <a:txBody>
                    <a:bodyPr/>
                    <a:lstStyle/>
                    <a:p>
                      <a:pPr algn="ctr" fontAlgn="b"/>
                      <a:r>
                        <a:rPr lang="en-US" sz="1200" b="0" i="0" u="none" strike="noStrike" dirty="0">
                          <a:solidFill>
                            <a:srgbClr val="000000"/>
                          </a:solidFill>
                          <a:effectLst/>
                          <a:latin typeface="+mn-lt"/>
                        </a:rPr>
                        <a:t>Greater than $171,000 and </a:t>
                      </a:r>
                    </a:p>
                    <a:p>
                      <a:pPr algn="ctr" fontAlgn="b"/>
                      <a:r>
                        <a:rPr lang="en-US" sz="1200" b="0" i="0" u="none" strike="noStrike" dirty="0">
                          <a:solidFill>
                            <a:srgbClr val="000000"/>
                          </a:solidFill>
                          <a:effectLst/>
                          <a:latin typeface="+mn-lt"/>
                        </a:rPr>
                        <a:t>less than or equal to $205,000</a:t>
                      </a:r>
                    </a:p>
                  </a:txBody>
                  <a:tcPr marL="9523" marR="9523" marT="9523" marB="0" anchor="ctr"/>
                </a:tc>
                <a:tc>
                  <a:txBody>
                    <a:bodyPr/>
                    <a:lstStyle/>
                    <a:p>
                      <a:pPr algn="ctr" fontAlgn="b"/>
                      <a:r>
                        <a:rPr lang="en-US" sz="1200" b="0" i="0" u="none" strike="noStrike" dirty="0">
                          <a:solidFill>
                            <a:srgbClr val="000000"/>
                          </a:solidFill>
                          <a:effectLst/>
                          <a:latin typeface="+mn-lt"/>
                        </a:rPr>
                        <a:t>Greater than $342,000 and </a:t>
                      </a:r>
                      <a:br>
                        <a:rPr lang="en-US" sz="1200" b="0" i="0" u="none" strike="noStrike" dirty="0">
                          <a:solidFill>
                            <a:srgbClr val="000000"/>
                          </a:solidFill>
                          <a:effectLst/>
                          <a:latin typeface="+mn-lt"/>
                        </a:rPr>
                      </a:br>
                      <a:r>
                        <a:rPr lang="en-US" sz="1200" b="0" i="0" u="none" strike="noStrike" dirty="0">
                          <a:solidFill>
                            <a:srgbClr val="000000"/>
                          </a:solidFill>
                          <a:effectLst/>
                          <a:latin typeface="+mn-lt"/>
                        </a:rPr>
                        <a:t>less than or equal to $410,000</a:t>
                      </a:r>
                    </a:p>
                  </a:txBody>
                  <a:tcPr marL="9523" marR="9523" marT="9523" marB="0" anchor="ctr"/>
                </a:tc>
                <a:tc>
                  <a:txBody>
                    <a:bodyPr/>
                    <a:lstStyle/>
                    <a:p>
                      <a:pPr algn="ctr" fontAlgn="b"/>
                      <a:r>
                        <a:rPr lang="en-US" sz="1200" u="none" strike="noStrike">
                          <a:effectLst/>
                        </a:rPr>
                        <a:t>not applicable</a:t>
                      </a:r>
                      <a:endParaRPr lang="en-US" sz="1200" b="1" i="0" u="none" strike="noStrike">
                        <a:solidFill>
                          <a:srgbClr val="000000"/>
                        </a:solidFill>
                        <a:effectLst/>
                        <a:latin typeface="Calibri" panose="020F0502020204030204" pitchFamily="34" charset="0"/>
                      </a:endParaRPr>
                    </a:p>
                  </a:txBody>
                  <a:tcPr marL="8558" marR="8558" marT="8558" marB="0" anchor="ctr"/>
                </a:tc>
                <a:tc>
                  <a:txBody>
                    <a:bodyPr/>
                    <a:lstStyle/>
                    <a:p>
                      <a:pPr algn="ctr" fontAlgn="b"/>
                      <a:r>
                        <a:rPr lang="en-US" sz="1800" dirty="0"/>
                        <a:t>$527.50</a:t>
                      </a:r>
                    </a:p>
                  </a:txBody>
                  <a:tcPr marL="9523" marR="9523" marT="9523" marB="0" anchor="ctr"/>
                </a:tc>
                <a:extLst>
                  <a:ext uri="{0D108BD9-81ED-4DB2-BD59-A6C34878D82A}">
                    <a16:rowId xmlns:a16="http://schemas.microsoft.com/office/drawing/2014/main" val="3188043199"/>
                  </a:ext>
                </a:extLst>
              </a:tr>
              <a:tr h="556998">
                <a:tc>
                  <a:txBody>
                    <a:bodyPr/>
                    <a:lstStyle/>
                    <a:p>
                      <a:pPr algn="ctr" fontAlgn="b"/>
                      <a:r>
                        <a:rPr lang="en-US" sz="1200" b="0" i="0" u="none" strike="noStrike" dirty="0">
                          <a:solidFill>
                            <a:srgbClr val="000000"/>
                          </a:solidFill>
                          <a:effectLst/>
                          <a:latin typeface="+mn-lt"/>
                        </a:rPr>
                        <a:t>Greater than $205,000 and </a:t>
                      </a:r>
                    </a:p>
                    <a:p>
                      <a:pPr algn="ctr" fontAlgn="b"/>
                      <a:r>
                        <a:rPr lang="en-US" sz="1200" b="0" i="0" u="none" strike="noStrike" dirty="0">
                          <a:solidFill>
                            <a:srgbClr val="000000"/>
                          </a:solidFill>
                          <a:effectLst/>
                          <a:latin typeface="+mn-lt"/>
                        </a:rPr>
                        <a:t>less than $500,000</a:t>
                      </a:r>
                    </a:p>
                  </a:txBody>
                  <a:tcPr marL="9523" marR="9523" marT="9523" marB="0" anchor="ctr"/>
                </a:tc>
                <a:tc>
                  <a:txBody>
                    <a:bodyPr/>
                    <a:lstStyle/>
                    <a:p>
                      <a:pPr algn="ctr" fontAlgn="b"/>
                      <a:r>
                        <a:rPr lang="en-US" sz="1200" b="0" i="0" u="none" strike="noStrike" dirty="0">
                          <a:solidFill>
                            <a:srgbClr val="000000"/>
                          </a:solidFill>
                          <a:effectLst/>
                          <a:latin typeface="+mn-lt"/>
                        </a:rPr>
                        <a:t>Greater than $410,000 and </a:t>
                      </a:r>
                      <a:br>
                        <a:rPr lang="en-US" sz="1200" b="0" i="0" u="none" strike="noStrike" dirty="0">
                          <a:solidFill>
                            <a:srgbClr val="000000"/>
                          </a:solidFill>
                          <a:effectLst/>
                          <a:latin typeface="+mn-lt"/>
                        </a:rPr>
                      </a:br>
                      <a:r>
                        <a:rPr lang="en-US" sz="1200" b="0" i="0" u="none" strike="noStrike" dirty="0">
                          <a:solidFill>
                            <a:srgbClr val="000000"/>
                          </a:solidFill>
                          <a:effectLst/>
                          <a:latin typeface="+mn-lt"/>
                        </a:rPr>
                        <a:t>less than $750,000</a:t>
                      </a:r>
                    </a:p>
                  </a:txBody>
                  <a:tcPr marL="9523" marR="9523" marT="9523" marB="0" anchor="ctr"/>
                </a:tc>
                <a:tc>
                  <a:txBody>
                    <a:bodyPr/>
                    <a:lstStyle/>
                    <a:p>
                      <a:pPr algn="ctr" fontAlgn="b"/>
                      <a:r>
                        <a:rPr lang="en-US" sz="1200" dirty="0"/>
                        <a:t>Greater than $109,000 and</a:t>
                      </a:r>
                    </a:p>
                    <a:p>
                      <a:pPr algn="ctr" fontAlgn="b"/>
                      <a:r>
                        <a:rPr lang="en-US" sz="1200" dirty="0"/>
                        <a:t>less than $391,000</a:t>
                      </a:r>
                    </a:p>
                  </a:txBody>
                  <a:tcPr marL="9523" marR="9523" marT="9523" marB="0" anchor="ctr"/>
                </a:tc>
                <a:tc>
                  <a:txBody>
                    <a:bodyPr/>
                    <a:lstStyle/>
                    <a:p>
                      <a:pPr algn="ctr" fontAlgn="b"/>
                      <a:r>
                        <a:rPr lang="en-US" sz="1800" dirty="0"/>
                        <a:t>$649.20</a:t>
                      </a:r>
                    </a:p>
                  </a:txBody>
                  <a:tcPr marL="9523" marR="9523" marT="9523" marB="0" anchor="ctr"/>
                </a:tc>
                <a:extLst>
                  <a:ext uri="{0D108BD9-81ED-4DB2-BD59-A6C34878D82A}">
                    <a16:rowId xmlns:a16="http://schemas.microsoft.com/office/drawing/2014/main" val="1180345998"/>
                  </a:ext>
                </a:extLst>
              </a:tr>
              <a:tr h="556998">
                <a:tc>
                  <a:txBody>
                    <a:bodyPr/>
                    <a:lstStyle/>
                    <a:p>
                      <a:pPr algn="ctr" fontAlgn="b"/>
                      <a:r>
                        <a:rPr lang="en-US" sz="1200" b="0" i="0" u="none" strike="noStrike">
                          <a:solidFill>
                            <a:srgbClr val="000000"/>
                          </a:solidFill>
                          <a:effectLst/>
                          <a:latin typeface="+mn-lt"/>
                        </a:rPr>
                        <a:t>Greater than or equal </a:t>
                      </a:r>
                      <a:br>
                        <a:rPr lang="en-US" sz="1200" b="0" i="0" u="none" strike="noStrike">
                          <a:solidFill>
                            <a:srgbClr val="000000"/>
                          </a:solidFill>
                          <a:effectLst/>
                          <a:latin typeface="+mn-lt"/>
                        </a:rPr>
                      </a:br>
                      <a:r>
                        <a:rPr lang="en-US" sz="1200" b="0" i="0" u="none" strike="noStrike">
                          <a:solidFill>
                            <a:srgbClr val="000000"/>
                          </a:solidFill>
                          <a:effectLst/>
                          <a:latin typeface="+mn-lt"/>
                        </a:rPr>
                        <a:t>to $500,000</a:t>
                      </a:r>
                    </a:p>
                  </a:txBody>
                  <a:tcPr marL="9523" marR="9523" marT="9523" marB="0" anchor="ctr"/>
                </a:tc>
                <a:tc>
                  <a:txBody>
                    <a:bodyPr/>
                    <a:lstStyle/>
                    <a:p>
                      <a:pPr algn="ctr" fontAlgn="b"/>
                      <a:r>
                        <a:rPr lang="en-US" sz="1200" b="0" i="0" u="none" strike="noStrike" dirty="0">
                          <a:solidFill>
                            <a:srgbClr val="000000"/>
                          </a:solidFill>
                          <a:effectLst/>
                          <a:latin typeface="+mn-lt"/>
                        </a:rPr>
                        <a:t>Greater than or equal </a:t>
                      </a:r>
                      <a:br>
                        <a:rPr lang="en-US" sz="1200" b="0" i="0" u="none" strike="noStrike" dirty="0">
                          <a:solidFill>
                            <a:srgbClr val="000000"/>
                          </a:solidFill>
                          <a:effectLst/>
                          <a:latin typeface="+mn-lt"/>
                        </a:rPr>
                      </a:br>
                      <a:r>
                        <a:rPr lang="en-US" sz="1200" b="0" i="0" u="none" strike="noStrike" dirty="0">
                          <a:solidFill>
                            <a:srgbClr val="000000"/>
                          </a:solidFill>
                          <a:effectLst/>
                          <a:latin typeface="+mn-lt"/>
                        </a:rPr>
                        <a:t>to $750,000</a:t>
                      </a:r>
                    </a:p>
                  </a:txBody>
                  <a:tcPr marL="9523" marR="9523" marT="9523" marB="0" anchor="ctr"/>
                </a:tc>
                <a:tc>
                  <a:txBody>
                    <a:bodyPr/>
                    <a:lstStyle/>
                    <a:p>
                      <a:pPr algn="ctr" fontAlgn="b"/>
                      <a:r>
                        <a:rPr lang="en-US" sz="1200" dirty="0"/>
                        <a:t>Greater than or equal </a:t>
                      </a:r>
                      <a:br>
                        <a:rPr lang="en-US" sz="1200" dirty="0"/>
                      </a:br>
                      <a:r>
                        <a:rPr lang="en-US" sz="1200" dirty="0"/>
                        <a:t>to $391,000</a:t>
                      </a:r>
                    </a:p>
                  </a:txBody>
                  <a:tcPr marL="9523" marR="9523" marT="9523" marB="0" anchor="ctr"/>
                </a:tc>
                <a:tc>
                  <a:txBody>
                    <a:bodyPr/>
                    <a:lstStyle/>
                    <a:p>
                      <a:pPr algn="ctr" fontAlgn="b"/>
                      <a:r>
                        <a:rPr lang="en-US" sz="1800" dirty="0"/>
                        <a:t>$689.90 </a:t>
                      </a:r>
                    </a:p>
                  </a:txBody>
                  <a:tcPr marL="9523" marR="9523" marT="9523" marB="0" anchor="ctr"/>
                </a:tc>
                <a:extLst>
                  <a:ext uri="{0D108BD9-81ED-4DB2-BD59-A6C34878D82A}">
                    <a16:rowId xmlns:a16="http://schemas.microsoft.com/office/drawing/2014/main" val="293253105"/>
                  </a:ext>
                </a:extLst>
              </a:tr>
            </a:tbl>
          </a:graphicData>
        </a:graphic>
      </p:graphicFrame>
      <p:sp>
        <p:nvSpPr>
          <p:cNvPr id="18" name="Callout: Line with Border and Accent Bar 17">
            <a:extLst>
              <a:ext uri="{FF2B5EF4-FFF2-40B4-BE49-F238E27FC236}">
                <a16:creationId xmlns:a16="http://schemas.microsoft.com/office/drawing/2014/main" id="{548B3E08-DB6B-4885-ADE4-B7A48FD380B6}"/>
              </a:ext>
              <a:ext uri="{C183D7F6-B498-43B3-948B-1728B52AA6E4}">
                <adec:decorative xmlns:adec="http://schemas.microsoft.com/office/drawing/2017/decorative" val="1"/>
              </a:ext>
            </a:extLst>
          </p:cNvPr>
          <p:cNvSpPr/>
          <p:nvPr/>
        </p:nvSpPr>
        <p:spPr>
          <a:xfrm>
            <a:off x="10725838" y="2911442"/>
            <a:ext cx="371244" cy="2802995"/>
          </a:xfrm>
          <a:prstGeom prst="rect">
            <a:avLst/>
          </a:prstGeom>
          <a:solidFill>
            <a:srgbClr val="EC645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 wrap="square" lIns="182832" tIns="45708" rIns="182832" bIns="45708" numCol="1" spcCol="0" rtlCol="0" fromWordArt="0" anchor="ctr" anchorCtr="0" forceAA="0" compatLnSpc="1">
            <a:prstTxWarp prst="textNoShape">
              <a:avLst/>
            </a:prstTxWarp>
            <a:noAutofit/>
          </a:bodyPr>
          <a:lstStyle/>
          <a:p>
            <a:pPr algn="l"/>
            <a:r>
              <a:rPr lang="en-US" sz="2399"/>
              <a:t>IRMAA</a:t>
            </a:r>
          </a:p>
        </p:txBody>
      </p:sp>
      <p:sp>
        <p:nvSpPr>
          <p:cNvPr id="3" name="TextBox 2"/>
          <p:cNvSpPr txBox="1"/>
          <p:nvPr/>
        </p:nvSpPr>
        <p:spPr>
          <a:xfrm>
            <a:off x="2293207" y="5878289"/>
            <a:ext cx="7601544" cy="307697"/>
          </a:xfrm>
          <a:prstGeom prst="rect">
            <a:avLst/>
          </a:prstGeom>
          <a:noFill/>
        </p:spPr>
        <p:txBody>
          <a:bodyPr wrap="square" rtlCol="0">
            <a:spAutoFit/>
          </a:bodyPr>
          <a:lstStyle/>
          <a:p>
            <a:pPr algn="ctr"/>
            <a:r>
              <a:rPr lang="en-US" sz="1400" i="1"/>
              <a:t>Medicare recalculates these rates annually based on your IRS tax returns.</a:t>
            </a:r>
          </a:p>
        </p:txBody>
      </p:sp>
    </p:spTree>
    <p:extLst>
      <p:ext uri="{BB962C8B-B14F-4D97-AF65-F5344CB8AC3E}">
        <p14:creationId xmlns:p14="http://schemas.microsoft.com/office/powerpoint/2010/main" val="3796368658"/>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60" name="Rectangle 20"/>
          <p:cNvSpPr>
            <a:spLocks noGrp="1" noChangeArrowheads="1"/>
          </p:cNvSpPr>
          <p:nvPr>
            <p:ph type="title"/>
          </p:nvPr>
        </p:nvSpPr>
        <p:spPr>
          <a:xfrm>
            <a:off x="466342" y="472437"/>
            <a:ext cx="11274553" cy="792167"/>
          </a:xfrm>
        </p:spPr>
        <p:txBody>
          <a:bodyPr/>
          <a:lstStyle/>
          <a:p>
            <a:r>
              <a:rPr lang="en-US"/>
              <a:t>Part D premiums</a:t>
            </a:r>
            <a:br>
              <a:rPr lang="en-US"/>
            </a:br>
            <a:r>
              <a:rPr lang="en-US" b="0" i="1"/>
              <a:t>What to expect</a:t>
            </a:r>
            <a:endParaRPr lang="en-US"/>
          </a:p>
        </p:txBody>
      </p:sp>
      <p:sp>
        <p:nvSpPr>
          <p:cNvPr id="3" name="Slide Number Placeholder 2">
            <a:extLst>
              <a:ext uri="{FF2B5EF4-FFF2-40B4-BE49-F238E27FC236}">
                <a16:creationId xmlns:a16="http://schemas.microsoft.com/office/drawing/2014/main" id="{5C70A266-CDEA-454F-BCDC-4EABEE17367D}"/>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a:lstStyle/>
          <a:p>
            <a:fld id="{BB333B34-C87C-402E-ABB0-13B7C9DEBBC4}" type="slidenum">
              <a:rPr lang="en-US" smtClean="0"/>
              <a:pPr/>
              <a:t>21</a:t>
            </a:fld>
            <a:endParaRPr lang="en-US"/>
          </a:p>
        </p:txBody>
      </p:sp>
      <p:sp>
        <p:nvSpPr>
          <p:cNvPr id="2" name="Rectangle 1">
            <a:extLst>
              <a:ext uri="{FF2B5EF4-FFF2-40B4-BE49-F238E27FC236}">
                <a16:creationId xmlns:a16="http://schemas.microsoft.com/office/drawing/2014/main" id="{519F28FC-B836-E642-1448-F550026C4104}"/>
              </a:ext>
            </a:extLst>
          </p:cNvPr>
          <p:cNvSpPr/>
          <p:nvPr/>
        </p:nvSpPr>
        <p:spPr>
          <a:xfrm>
            <a:off x="1676401" y="1765569"/>
            <a:ext cx="4342802" cy="17765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lvl="0"/>
            <a:r>
              <a:rPr lang="en-US" sz="2000" b="1"/>
              <a:t>Each insurance company sets its own premiums</a:t>
            </a:r>
            <a:r>
              <a:rPr lang="en-US" sz="2000"/>
              <a:t>, </a:t>
            </a:r>
            <a:r>
              <a:rPr lang="en-US"/>
              <a:t>which range from as low as $0/month to well over $100/month</a:t>
            </a:r>
            <a:endParaRPr lang="en-US" sz="2000"/>
          </a:p>
        </p:txBody>
      </p:sp>
      <p:sp>
        <p:nvSpPr>
          <p:cNvPr id="4" name="Rectangle 3">
            <a:extLst>
              <a:ext uri="{FF2B5EF4-FFF2-40B4-BE49-F238E27FC236}">
                <a16:creationId xmlns:a16="http://schemas.microsoft.com/office/drawing/2014/main" id="{5F5CDEE3-7FD4-A836-8546-3248484F0B2D}"/>
              </a:ext>
            </a:extLst>
          </p:cNvPr>
          <p:cNvSpPr/>
          <p:nvPr/>
        </p:nvSpPr>
        <p:spPr>
          <a:xfrm>
            <a:off x="6168617" y="1768528"/>
            <a:ext cx="4342802" cy="17765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lvl="0"/>
            <a:r>
              <a:rPr lang="en-US" sz="2400" dirty="0"/>
              <a:t>Average is </a:t>
            </a:r>
            <a:r>
              <a:rPr lang="en-US" sz="2400" b="1" dirty="0"/>
              <a:t>$34.50/month</a:t>
            </a:r>
          </a:p>
        </p:txBody>
      </p:sp>
      <p:sp>
        <p:nvSpPr>
          <p:cNvPr id="6" name="Rectangle 5">
            <a:extLst>
              <a:ext uri="{FF2B5EF4-FFF2-40B4-BE49-F238E27FC236}">
                <a16:creationId xmlns:a16="http://schemas.microsoft.com/office/drawing/2014/main" id="{36EA2907-4E98-E3DD-8FFA-5ABBD477772C}"/>
              </a:ext>
            </a:extLst>
          </p:cNvPr>
          <p:cNvSpPr/>
          <p:nvPr/>
        </p:nvSpPr>
        <p:spPr>
          <a:xfrm>
            <a:off x="1676401" y="3666223"/>
            <a:ext cx="4342802" cy="17765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r>
              <a:rPr lang="en-US"/>
              <a:t>People with </a:t>
            </a:r>
            <a:r>
              <a:rPr lang="en-US" sz="2000" b="1"/>
              <a:t>higher incomes </a:t>
            </a:r>
            <a:r>
              <a:rPr lang="en-US"/>
              <a:t>pay more on a sliding scale</a:t>
            </a:r>
          </a:p>
        </p:txBody>
      </p:sp>
      <p:sp>
        <p:nvSpPr>
          <p:cNvPr id="7" name="Rectangle 6">
            <a:extLst>
              <a:ext uri="{FF2B5EF4-FFF2-40B4-BE49-F238E27FC236}">
                <a16:creationId xmlns:a16="http://schemas.microsoft.com/office/drawing/2014/main" id="{71A4FCFF-2590-EDFB-7FE8-BC6470AB9413}"/>
              </a:ext>
            </a:extLst>
          </p:cNvPr>
          <p:cNvSpPr/>
          <p:nvPr/>
        </p:nvSpPr>
        <p:spPr>
          <a:xfrm>
            <a:off x="6168618" y="3666222"/>
            <a:ext cx="4342801" cy="17765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r>
              <a:rPr lang="en-US"/>
              <a:t>Medicare </a:t>
            </a:r>
            <a:r>
              <a:rPr lang="en-US" sz="2000" b="1"/>
              <a:t>tracks your enrollment</a:t>
            </a:r>
            <a:endParaRPr lang="en-US" b="1"/>
          </a:p>
        </p:txBody>
      </p:sp>
    </p:spTree>
    <p:custDataLst>
      <p:tags r:id="rId1"/>
    </p:custDataLst>
    <p:extLst>
      <p:ext uri="{BB962C8B-B14F-4D97-AF65-F5344CB8AC3E}">
        <p14:creationId xmlns:p14="http://schemas.microsoft.com/office/powerpoint/2010/main" val="15074865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6" grpId="0" animBg="1"/>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F3C60BD-76EE-853B-E8B0-C6451C50D812}"/>
              </a:ext>
            </a:extLst>
          </p:cNvPr>
          <p:cNvSpPr>
            <a:spLocks noGrp="1"/>
          </p:cNvSpPr>
          <p:nvPr>
            <p:ph type="title"/>
          </p:nvPr>
        </p:nvSpPr>
        <p:spPr>
          <a:xfrm>
            <a:off x="466343" y="472437"/>
            <a:ext cx="8860538" cy="792167"/>
          </a:xfrm>
        </p:spPr>
        <p:txBody>
          <a:bodyPr/>
          <a:lstStyle/>
          <a:p>
            <a:r>
              <a:rPr lang="en-US" dirty="0">
                <a:cs typeface="Arial" panose="020B0604020202020204" pitchFamily="34" charset="0"/>
              </a:rPr>
              <a:t>Monthly premiums for Part D new enrollees</a:t>
            </a:r>
            <a:br>
              <a:rPr lang="en-US" dirty="0">
                <a:cs typeface="Arial" panose="020B0604020202020204" pitchFamily="34" charset="0"/>
              </a:rPr>
            </a:br>
            <a:r>
              <a:rPr lang="en-US" b="0" i="1" dirty="0">
                <a:latin typeface="+mn-lt"/>
              </a:rPr>
              <a:t>Based on your 2024 modified adjusted gross household income, your 2026 Part D premium will be (2-year lookback):</a:t>
            </a:r>
            <a:endParaRPr lang="en-US" dirty="0"/>
          </a:p>
        </p:txBody>
      </p:sp>
      <p:sp>
        <p:nvSpPr>
          <p:cNvPr id="5" name="Slide Number Placeholder 4">
            <a:extLst>
              <a:ext uri="{FF2B5EF4-FFF2-40B4-BE49-F238E27FC236}">
                <a16:creationId xmlns:a16="http://schemas.microsoft.com/office/drawing/2014/main" id="{D64EC9AC-F34D-4186-A38F-6AC6CD81FB47}"/>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a:lstStyle/>
          <a:p>
            <a:fld id="{BB333B34-C87C-402E-ABB0-13B7C9DEBBC4}" type="slidenum">
              <a:rPr lang="en-US" smtClean="0"/>
              <a:pPr/>
              <a:t>22</a:t>
            </a:fld>
            <a:endParaRPr lang="en-US"/>
          </a:p>
        </p:txBody>
      </p:sp>
      <p:graphicFrame>
        <p:nvGraphicFramePr>
          <p:cNvPr id="4" name="Table 3">
            <a:extLst>
              <a:ext uri="{FF2B5EF4-FFF2-40B4-BE49-F238E27FC236}">
                <a16:creationId xmlns:a16="http://schemas.microsoft.com/office/drawing/2014/main" id="{F00CFB9C-6C63-4717-A198-D979C2C227A1}"/>
              </a:ext>
            </a:extLst>
          </p:cNvPr>
          <p:cNvGraphicFramePr>
            <a:graphicFrameLocks noGrp="1"/>
          </p:cNvGraphicFramePr>
          <p:nvPr>
            <p:extLst>
              <p:ext uri="{D42A27DB-BD31-4B8C-83A1-F6EECF244321}">
                <p14:modId xmlns:p14="http://schemas.microsoft.com/office/powerpoint/2010/main" val="2711338168"/>
              </p:ext>
            </p:extLst>
          </p:nvPr>
        </p:nvGraphicFramePr>
        <p:xfrm>
          <a:off x="822745" y="1843655"/>
          <a:ext cx="10213282" cy="3912023"/>
        </p:xfrm>
        <a:graphic>
          <a:graphicData uri="http://schemas.openxmlformats.org/drawingml/2006/table">
            <a:tbl>
              <a:tblPr firstRow="1" bandRow="1">
                <a:tableStyleId>{B301B821-A1FF-4177-AEE7-76D212191A09}</a:tableStyleId>
              </a:tblPr>
              <a:tblGrid>
                <a:gridCol w="2678738">
                  <a:extLst>
                    <a:ext uri="{9D8B030D-6E8A-4147-A177-3AD203B41FA5}">
                      <a16:colId xmlns:a16="http://schemas.microsoft.com/office/drawing/2014/main" val="3377062741"/>
                    </a:ext>
                  </a:extLst>
                </a:gridCol>
                <a:gridCol w="2531327">
                  <a:extLst>
                    <a:ext uri="{9D8B030D-6E8A-4147-A177-3AD203B41FA5}">
                      <a16:colId xmlns:a16="http://schemas.microsoft.com/office/drawing/2014/main" val="1796388358"/>
                    </a:ext>
                  </a:extLst>
                </a:gridCol>
                <a:gridCol w="2308302">
                  <a:extLst>
                    <a:ext uri="{9D8B030D-6E8A-4147-A177-3AD203B41FA5}">
                      <a16:colId xmlns:a16="http://schemas.microsoft.com/office/drawing/2014/main" val="3506002015"/>
                    </a:ext>
                  </a:extLst>
                </a:gridCol>
                <a:gridCol w="2694915">
                  <a:extLst>
                    <a:ext uri="{9D8B030D-6E8A-4147-A177-3AD203B41FA5}">
                      <a16:colId xmlns:a16="http://schemas.microsoft.com/office/drawing/2014/main" val="1701847508"/>
                    </a:ext>
                  </a:extLst>
                </a:gridCol>
              </a:tblGrid>
              <a:tr h="480581">
                <a:tc>
                  <a:txBody>
                    <a:bodyPr/>
                    <a:lstStyle/>
                    <a:p>
                      <a:pPr algn="ctr" fontAlgn="t"/>
                      <a:r>
                        <a:rPr lang="en-US" sz="1400" u="none" strike="noStrike">
                          <a:effectLst/>
                        </a:rPr>
                        <a:t>Individual Tax Return</a:t>
                      </a:r>
                      <a:endParaRPr lang="en-US" sz="1400" b="1" i="0" u="none" strike="noStrike">
                        <a:solidFill>
                          <a:srgbClr val="000000"/>
                        </a:solidFill>
                        <a:effectLst/>
                        <a:latin typeface="Calibri" panose="020F0502020204030204" pitchFamily="34" charset="0"/>
                      </a:endParaRPr>
                    </a:p>
                  </a:txBody>
                  <a:tcPr marL="8558" marR="8558" marT="8558" marB="0" anchor="ctr"/>
                </a:tc>
                <a:tc>
                  <a:txBody>
                    <a:bodyPr/>
                    <a:lstStyle/>
                    <a:p>
                      <a:pPr algn="ctr" fontAlgn="t"/>
                      <a:r>
                        <a:rPr lang="en-US" sz="1400" u="none" strike="noStrike">
                          <a:effectLst/>
                        </a:rPr>
                        <a:t>Joint Tax Return</a:t>
                      </a:r>
                      <a:endParaRPr lang="en-US" sz="1400" b="1" i="0" u="none" strike="noStrike">
                        <a:solidFill>
                          <a:srgbClr val="000000"/>
                        </a:solidFill>
                        <a:effectLst/>
                        <a:latin typeface="Calibri" panose="020F0502020204030204" pitchFamily="34" charset="0"/>
                      </a:endParaRPr>
                    </a:p>
                  </a:txBody>
                  <a:tcPr marL="8558" marR="8558" marT="8558" marB="0" anchor="ctr"/>
                </a:tc>
                <a:tc>
                  <a:txBody>
                    <a:bodyPr/>
                    <a:lstStyle/>
                    <a:p>
                      <a:pPr algn="ctr" fontAlgn="t"/>
                      <a:r>
                        <a:rPr lang="en-US" sz="1400" u="none" strike="noStrike">
                          <a:effectLst/>
                        </a:rPr>
                        <a:t>Married &amp; Separate Tax Return</a:t>
                      </a:r>
                      <a:endParaRPr lang="en-US" sz="1400" b="1" i="0" u="none" strike="noStrike">
                        <a:solidFill>
                          <a:srgbClr val="000000"/>
                        </a:solidFill>
                        <a:effectLst/>
                        <a:latin typeface="Calibri" panose="020F0502020204030204" pitchFamily="34" charset="0"/>
                      </a:endParaRPr>
                    </a:p>
                  </a:txBody>
                  <a:tcPr marL="8558" marR="8558" marT="8558" marB="0" anchor="ctr"/>
                </a:tc>
                <a:tc>
                  <a:txBody>
                    <a:bodyPr/>
                    <a:lstStyle/>
                    <a:p>
                      <a:pPr algn="ctr" fontAlgn="t"/>
                      <a:r>
                        <a:rPr lang="en-US" sz="1400" u="none" strike="noStrike" dirty="0">
                          <a:effectLst/>
                        </a:rPr>
                        <a:t>You Pay (in 2026)</a:t>
                      </a:r>
                      <a:endParaRPr lang="en-US" sz="1400" b="1" i="0" u="none" strike="noStrike" dirty="0">
                        <a:solidFill>
                          <a:srgbClr val="000000"/>
                        </a:solidFill>
                        <a:effectLst/>
                        <a:latin typeface="Calibri" panose="020F0502020204030204" pitchFamily="34" charset="0"/>
                      </a:endParaRPr>
                    </a:p>
                  </a:txBody>
                  <a:tcPr marL="8558" marR="8558" marT="8558" marB="0" anchor="ctr"/>
                </a:tc>
                <a:extLst>
                  <a:ext uri="{0D108BD9-81ED-4DB2-BD59-A6C34878D82A}">
                    <a16:rowId xmlns:a16="http://schemas.microsoft.com/office/drawing/2014/main" val="2802577706"/>
                  </a:ext>
                </a:extLst>
              </a:tr>
              <a:tr h="571907">
                <a:tc>
                  <a:txBody>
                    <a:bodyPr/>
                    <a:lstStyle/>
                    <a:p>
                      <a:pPr algn="ctr" fontAlgn="b"/>
                      <a:r>
                        <a:rPr lang="en-US" sz="1200" b="0" i="0" u="none" strike="noStrike" dirty="0">
                          <a:solidFill>
                            <a:srgbClr val="000000"/>
                          </a:solidFill>
                          <a:effectLst/>
                          <a:latin typeface="+mn-lt"/>
                        </a:rPr>
                        <a:t>Less than or equal to $109,000</a:t>
                      </a:r>
                    </a:p>
                  </a:txBody>
                  <a:tcPr marL="9523" marR="9523" marT="9523" marB="0" anchor="ctr"/>
                </a:tc>
                <a:tc>
                  <a:txBody>
                    <a:bodyPr/>
                    <a:lstStyle/>
                    <a:p>
                      <a:pPr algn="ctr" fontAlgn="b"/>
                      <a:r>
                        <a:rPr lang="en-US" sz="1200" b="0" i="0" u="none" strike="noStrike" dirty="0">
                          <a:solidFill>
                            <a:srgbClr val="000000"/>
                          </a:solidFill>
                          <a:effectLst/>
                          <a:latin typeface="+mn-lt"/>
                        </a:rPr>
                        <a:t>Less than or equal to $218,000</a:t>
                      </a:r>
                    </a:p>
                  </a:txBody>
                  <a:tcPr marL="9523" marR="9523" marT="9523" marB="0" anchor="ctr"/>
                </a:tc>
                <a:tc>
                  <a:txBody>
                    <a:bodyPr/>
                    <a:lstStyle/>
                    <a:p>
                      <a:pPr algn="ctr" fontAlgn="b"/>
                      <a:r>
                        <a:rPr lang="en-US" sz="1200" dirty="0"/>
                        <a:t>Less than or equal to $109,000</a:t>
                      </a:r>
                    </a:p>
                  </a:txBody>
                  <a:tcPr marL="8558" marR="8558" marT="8558" marB="0" anchor="ctr"/>
                </a:tc>
                <a:tc>
                  <a:txBody>
                    <a:bodyPr/>
                    <a:lstStyle/>
                    <a:p>
                      <a:pPr algn="ctr" fontAlgn="b"/>
                      <a:r>
                        <a:rPr lang="en-US" sz="1400" u="none" strike="noStrike">
                          <a:effectLst/>
                        </a:rPr>
                        <a:t>Just your plan premium</a:t>
                      </a:r>
                      <a:endParaRPr lang="en-US" sz="1400" b="1" i="0" u="none" strike="noStrike">
                        <a:solidFill>
                          <a:srgbClr val="000000"/>
                        </a:solidFill>
                        <a:effectLst/>
                        <a:latin typeface="Calibri" panose="020F0502020204030204" pitchFamily="34" charset="0"/>
                      </a:endParaRPr>
                    </a:p>
                  </a:txBody>
                  <a:tcPr marL="8558" marR="8558" marT="8558" marB="0" anchor="ctr"/>
                </a:tc>
                <a:extLst>
                  <a:ext uri="{0D108BD9-81ED-4DB2-BD59-A6C34878D82A}">
                    <a16:rowId xmlns:a16="http://schemas.microsoft.com/office/drawing/2014/main" val="3081985298"/>
                  </a:ext>
                </a:extLst>
              </a:tr>
              <a:tr h="571907">
                <a:tc>
                  <a:txBody>
                    <a:bodyPr/>
                    <a:lstStyle/>
                    <a:p>
                      <a:pPr algn="ctr" fontAlgn="b"/>
                      <a:r>
                        <a:rPr lang="en-US" sz="1200" b="0" i="0" u="none" strike="noStrike" dirty="0">
                          <a:solidFill>
                            <a:srgbClr val="000000"/>
                          </a:solidFill>
                          <a:effectLst/>
                          <a:latin typeface="+mn-lt"/>
                        </a:rPr>
                        <a:t>Greater than $109,000 and </a:t>
                      </a:r>
                    </a:p>
                    <a:p>
                      <a:pPr algn="ctr" fontAlgn="b"/>
                      <a:r>
                        <a:rPr lang="en-US" sz="1200" b="0" i="0" u="none" strike="noStrike" dirty="0">
                          <a:solidFill>
                            <a:srgbClr val="000000"/>
                          </a:solidFill>
                          <a:effectLst/>
                          <a:latin typeface="+mn-lt"/>
                        </a:rPr>
                        <a:t>less than or equal to $137,000</a:t>
                      </a:r>
                    </a:p>
                  </a:txBody>
                  <a:tcPr marL="9523" marR="9523" marT="9523" marB="0" anchor="ctr"/>
                </a:tc>
                <a:tc>
                  <a:txBody>
                    <a:bodyPr/>
                    <a:lstStyle/>
                    <a:p>
                      <a:pPr algn="ctr" fontAlgn="b"/>
                      <a:r>
                        <a:rPr lang="en-US" sz="1200" b="0" i="0" u="none" strike="noStrike" dirty="0">
                          <a:solidFill>
                            <a:srgbClr val="000000"/>
                          </a:solidFill>
                          <a:effectLst/>
                          <a:latin typeface="+mn-lt"/>
                        </a:rPr>
                        <a:t>Greater than $218,000 and </a:t>
                      </a:r>
                      <a:br>
                        <a:rPr lang="en-US" sz="1200" b="0" i="0" u="none" strike="noStrike" dirty="0">
                          <a:solidFill>
                            <a:srgbClr val="000000"/>
                          </a:solidFill>
                          <a:effectLst/>
                          <a:latin typeface="+mn-lt"/>
                        </a:rPr>
                      </a:br>
                      <a:r>
                        <a:rPr lang="en-US" sz="1200" b="0" i="0" u="none" strike="noStrike" dirty="0">
                          <a:solidFill>
                            <a:srgbClr val="000000"/>
                          </a:solidFill>
                          <a:effectLst/>
                          <a:latin typeface="+mn-lt"/>
                        </a:rPr>
                        <a:t>less than or equal to $274,000</a:t>
                      </a:r>
                    </a:p>
                  </a:txBody>
                  <a:tcPr marL="9523" marR="9523" marT="9523" marB="0" anchor="ctr"/>
                </a:tc>
                <a:tc>
                  <a:txBody>
                    <a:bodyPr/>
                    <a:lstStyle/>
                    <a:p>
                      <a:pPr algn="ctr" fontAlgn="b"/>
                      <a:r>
                        <a:rPr lang="en-US" sz="1200" u="none" strike="noStrike">
                          <a:effectLst/>
                        </a:rPr>
                        <a:t>not applicable</a:t>
                      </a:r>
                      <a:endParaRPr lang="en-US" sz="1200" b="1" i="0" u="none" strike="noStrike">
                        <a:solidFill>
                          <a:srgbClr val="000000"/>
                        </a:solidFill>
                        <a:effectLst/>
                        <a:latin typeface="Calibri" panose="020F0502020204030204" pitchFamily="34" charset="0"/>
                      </a:endParaRPr>
                    </a:p>
                  </a:txBody>
                  <a:tcPr marL="8558" marR="8558" marT="8558" marB="0" anchor="ctr"/>
                </a:tc>
                <a:tc>
                  <a:txBody>
                    <a:bodyPr/>
                    <a:lstStyle/>
                    <a:p>
                      <a:pPr algn="ctr" fontAlgn="b"/>
                      <a:r>
                        <a:rPr lang="en-US" sz="1400" u="none" strike="noStrike" dirty="0">
                          <a:effectLst/>
                        </a:rPr>
                        <a:t>Plan premium plus </a:t>
                      </a:r>
                      <a:r>
                        <a:rPr lang="en-US" sz="1400" b="1" u="none" strike="noStrike" dirty="0">
                          <a:effectLst/>
                        </a:rPr>
                        <a:t>$14.50</a:t>
                      </a:r>
                      <a:endParaRPr lang="en-US" sz="1400" b="1" i="0" u="none" strike="noStrike" dirty="0">
                        <a:solidFill>
                          <a:srgbClr val="000000"/>
                        </a:solidFill>
                        <a:effectLst/>
                        <a:latin typeface="Calibri" panose="020F0502020204030204" pitchFamily="34" charset="0"/>
                      </a:endParaRPr>
                    </a:p>
                  </a:txBody>
                  <a:tcPr marL="8558" marR="8558" marT="8558" marB="0" anchor="ctr"/>
                </a:tc>
                <a:extLst>
                  <a:ext uri="{0D108BD9-81ED-4DB2-BD59-A6C34878D82A}">
                    <a16:rowId xmlns:a16="http://schemas.microsoft.com/office/drawing/2014/main" val="368874140"/>
                  </a:ext>
                </a:extLst>
              </a:tr>
              <a:tr h="571907">
                <a:tc>
                  <a:txBody>
                    <a:bodyPr/>
                    <a:lstStyle/>
                    <a:p>
                      <a:pPr algn="ctr" fontAlgn="b"/>
                      <a:r>
                        <a:rPr lang="en-US" sz="1200" b="0" i="0" u="none" strike="noStrike" dirty="0">
                          <a:solidFill>
                            <a:srgbClr val="000000"/>
                          </a:solidFill>
                          <a:effectLst/>
                          <a:latin typeface="+mn-lt"/>
                        </a:rPr>
                        <a:t>Greater than $137,000 and </a:t>
                      </a:r>
                    </a:p>
                    <a:p>
                      <a:pPr algn="ctr" fontAlgn="b"/>
                      <a:r>
                        <a:rPr lang="en-US" sz="1200" b="0" i="0" u="none" strike="noStrike" dirty="0">
                          <a:solidFill>
                            <a:srgbClr val="000000"/>
                          </a:solidFill>
                          <a:effectLst/>
                          <a:latin typeface="+mn-lt"/>
                        </a:rPr>
                        <a:t>less than or equal to $171,000</a:t>
                      </a:r>
                    </a:p>
                  </a:txBody>
                  <a:tcPr marL="9523" marR="9523" marT="9523" marB="0" anchor="ctr"/>
                </a:tc>
                <a:tc>
                  <a:txBody>
                    <a:bodyPr/>
                    <a:lstStyle/>
                    <a:p>
                      <a:pPr algn="ctr" fontAlgn="b"/>
                      <a:r>
                        <a:rPr lang="en-US" sz="1200" b="0" i="0" u="none" strike="noStrike" dirty="0">
                          <a:solidFill>
                            <a:srgbClr val="000000"/>
                          </a:solidFill>
                          <a:effectLst/>
                          <a:latin typeface="+mn-lt"/>
                        </a:rPr>
                        <a:t>Greater than $274,000 and </a:t>
                      </a:r>
                      <a:br>
                        <a:rPr lang="en-US" sz="1200" b="0" i="0" u="none" strike="noStrike" dirty="0">
                          <a:solidFill>
                            <a:srgbClr val="000000"/>
                          </a:solidFill>
                          <a:effectLst/>
                          <a:latin typeface="+mn-lt"/>
                        </a:rPr>
                      </a:br>
                      <a:r>
                        <a:rPr lang="en-US" sz="1200" b="0" i="0" u="none" strike="noStrike" dirty="0">
                          <a:solidFill>
                            <a:srgbClr val="000000"/>
                          </a:solidFill>
                          <a:effectLst/>
                          <a:latin typeface="+mn-lt"/>
                        </a:rPr>
                        <a:t>less than or equal to $342,000</a:t>
                      </a:r>
                    </a:p>
                  </a:txBody>
                  <a:tcPr marL="9523" marR="9523" marT="9523" marB="0" anchor="ctr"/>
                </a:tc>
                <a:tc>
                  <a:txBody>
                    <a:bodyPr/>
                    <a:lstStyle/>
                    <a:p>
                      <a:pPr algn="ctr" fontAlgn="b"/>
                      <a:r>
                        <a:rPr lang="en-US" sz="1200" u="none" strike="noStrike">
                          <a:effectLst/>
                        </a:rPr>
                        <a:t>not applicable</a:t>
                      </a:r>
                      <a:endParaRPr lang="en-US" sz="1200" b="1" i="0" u="none" strike="noStrike">
                        <a:solidFill>
                          <a:srgbClr val="000000"/>
                        </a:solidFill>
                        <a:effectLst/>
                        <a:latin typeface="Calibri" panose="020F0502020204030204" pitchFamily="34" charset="0"/>
                      </a:endParaRPr>
                    </a:p>
                  </a:txBody>
                  <a:tcPr marL="8558" marR="8558" marT="8558" marB="0" anchor="ctr"/>
                </a:tc>
                <a:tc>
                  <a:txBody>
                    <a:bodyPr/>
                    <a:lstStyle/>
                    <a:p>
                      <a:pPr algn="ctr" fontAlgn="b"/>
                      <a:r>
                        <a:rPr lang="en-US" sz="1400" u="none" strike="noStrike" dirty="0">
                          <a:effectLst/>
                        </a:rPr>
                        <a:t>Plan premium plus </a:t>
                      </a:r>
                      <a:r>
                        <a:rPr lang="en-US" sz="1400" b="1" u="none" strike="noStrike" dirty="0">
                          <a:effectLst/>
                        </a:rPr>
                        <a:t>$37.50</a:t>
                      </a:r>
                      <a:endParaRPr lang="en-US" sz="1400" b="1" i="0" u="none" strike="noStrike" dirty="0">
                        <a:solidFill>
                          <a:srgbClr val="000000"/>
                        </a:solidFill>
                        <a:effectLst/>
                        <a:latin typeface="Calibri" panose="020F0502020204030204" pitchFamily="34" charset="0"/>
                      </a:endParaRPr>
                    </a:p>
                  </a:txBody>
                  <a:tcPr marL="8558" marR="8558" marT="8558" marB="0" anchor="ctr"/>
                </a:tc>
                <a:extLst>
                  <a:ext uri="{0D108BD9-81ED-4DB2-BD59-A6C34878D82A}">
                    <a16:rowId xmlns:a16="http://schemas.microsoft.com/office/drawing/2014/main" val="872120695"/>
                  </a:ext>
                </a:extLst>
              </a:tr>
              <a:tr h="571907">
                <a:tc>
                  <a:txBody>
                    <a:bodyPr/>
                    <a:lstStyle/>
                    <a:p>
                      <a:pPr algn="ctr" fontAlgn="b"/>
                      <a:r>
                        <a:rPr lang="en-US" sz="1200" b="0" i="0" u="none" strike="noStrike" dirty="0">
                          <a:solidFill>
                            <a:srgbClr val="000000"/>
                          </a:solidFill>
                          <a:effectLst/>
                          <a:latin typeface="+mn-lt"/>
                        </a:rPr>
                        <a:t>Greater than $171,000 and </a:t>
                      </a:r>
                    </a:p>
                    <a:p>
                      <a:pPr algn="ctr" fontAlgn="b"/>
                      <a:r>
                        <a:rPr lang="en-US" sz="1200" b="0" i="0" u="none" strike="noStrike" dirty="0">
                          <a:solidFill>
                            <a:srgbClr val="000000"/>
                          </a:solidFill>
                          <a:effectLst/>
                          <a:latin typeface="+mn-lt"/>
                        </a:rPr>
                        <a:t>less than or equal to $205,000</a:t>
                      </a:r>
                    </a:p>
                  </a:txBody>
                  <a:tcPr marL="9523" marR="9523" marT="9523" marB="0" anchor="ctr"/>
                </a:tc>
                <a:tc>
                  <a:txBody>
                    <a:bodyPr/>
                    <a:lstStyle/>
                    <a:p>
                      <a:pPr algn="ctr" fontAlgn="b"/>
                      <a:r>
                        <a:rPr lang="en-US" sz="1200" b="0" i="0" u="none" strike="noStrike" dirty="0">
                          <a:solidFill>
                            <a:srgbClr val="000000"/>
                          </a:solidFill>
                          <a:effectLst/>
                          <a:latin typeface="+mn-lt"/>
                        </a:rPr>
                        <a:t>Greater than $342,000 and </a:t>
                      </a:r>
                      <a:br>
                        <a:rPr lang="en-US" sz="1200" b="0" i="0" u="none" strike="noStrike" dirty="0">
                          <a:solidFill>
                            <a:srgbClr val="000000"/>
                          </a:solidFill>
                          <a:effectLst/>
                          <a:latin typeface="+mn-lt"/>
                        </a:rPr>
                      </a:br>
                      <a:r>
                        <a:rPr lang="en-US" sz="1200" b="0" i="0" u="none" strike="noStrike" dirty="0">
                          <a:solidFill>
                            <a:srgbClr val="000000"/>
                          </a:solidFill>
                          <a:effectLst/>
                          <a:latin typeface="+mn-lt"/>
                        </a:rPr>
                        <a:t>less than or equal to $410,000</a:t>
                      </a:r>
                    </a:p>
                  </a:txBody>
                  <a:tcPr marL="9523" marR="9523" marT="9523" marB="0" anchor="ctr"/>
                </a:tc>
                <a:tc>
                  <a:txBody>
                    <a:bodyPr/>
                    <a:lstStyle/>
                    <a:p>
                      <a:pPr algn="ctr" fontAlgn="b"/>
                      <a:r>
                        <a:rPr lang="en-US" sz="1200" u="none" strike="noStrike" dirty="0">
                          <a:effectLst/>
                        </a:rPr>
                        <a:t>not applicable</a:t>
                      </a:r>
                      <a:endParaRPr lang="en-US" sz="1200" b="1" i="0" u="none" strike="noStrike" dirty="0">
                        <a:solidFill>
                          <a:srgbClr val="000000"/>
                        </a:solidFill>
                        <a:effectLst/>
                        <a:latin typeface="Calibri" panose="020F0502020204030204" pitchFamily="34" charset="0"/>
                      </a:endParaRPr>
                    </a:p>
                  </a:txBody>
                  <a:tcPr marL="8558" marR="8558" marT="8558" marB="0" anchor="ctr"/>
                </a:tc>
                <a:tc>
                  <a:txBody>
                    <a:bodyPr/>
                    <a:lstStyle/>
                    <a:p>
                      <a:pPr algn="ctr" fontAlgn="b"/>
                      <a:r>
                        <a:rPr lang="en-US" sz="1400" u="none" strike="noStrike" dirty="0">
                          <a:effectLst/>
                        </a:rPr>
                        <a:t>Plan premium plus </a:t>
                      </a:r>
                      <a:r>
                        <a:rPr lang="en-US" sz="1400" b="1" u="none" strike="noStrike" dirty="0">
                          <a:effectLst/>
                        </a:rPr>
                        <a:t>$60.40</a:t>
                      </a:r>
                      <a:endParaRPr lang="en-US" sz="1400" b="1" i="0" u="none" strike="noStrike" dirty="0">
                        <a:solidFill>
                          <a:srgbClr val="000000"/>
                        </a:solidFill>
                        <a:effectLst/>
                        <a:latin typeface="Calibri" panose="020F0502020204030204" pitchFamily="34" charset="0"/>
                      </a:endParaRPr>
                    </a:p>
                  </a:txBody>
                  <a:tcPr marL="8558" marR="8558" marT="8558" marB="0" anchor="ctr"/>
                </a:tc>
                <a:extLst>
                  <a:ext uri="{0D108BD9-81ED-4DB2-BD59-A6C34878D82A}">
                    <a16:rowId xmlns:a16="http://schemas.microsoft.com/office/drawing/2014/main" val="3188043199"/>
                  </a:ext>
                </a:extLst>
              </a:tr>
              <a:tr h="571907">
                <a:tc>
                  <a:txBody>
                    <a:bodyPr/>
                    <a:lstStyle/>
                    <a:p>
                      <a:pPr algn="ctr" fontAlgn="b"/>
                      <a:r>
                        <a:rPr lang="en-US" sz="1200" b="0" i="0" u="none" strike="noStrike" dirty="0">
                          <a:solidFill>
                            <a:srgbClr val="000000"/>
                          </a:solidFill>
                          <a:effectLst/>
                          <a:latin typeface="+mn-lt"/>
                        </a:rPr>
                        <a:t>Greater than $205,000 and </a:t>
                      </a:r>
                    </a:p>
                    <a:p>
                      <a:pPr algn="ctr" fontAlgn="b"/>
                      <a:r>
                        <a:rPr lang="en-US" sz="1200" b="0" i="0" u="none" strike="noStrike" dirty="0">
                          <a:solidFill>
                            <a:srgbClr val="000000"/>
                          </a:solidFill>
                          <a:effectLst/>
                          <a:latin typeface="+mn-lt"/>
                        </a:rPr>
                        <a:t>less than $500,000</a:t>
                      </a:r>
                    </a:p>
                  </a:txBody>
                  <a:tcPr marL="9523" marR="9523" marT="9523" marB="0" anchor="ctr"/>
                </a:tc>
                <a:tc>
                  <a:txBody>
                    <a:bodyPr/>
                    <a:lstStyle/>
                    <a:p>
                      <a:pPr algn="ctr" fontAlgn="b"/>
                      <a:r>
                        <a:rPr lang="en-US" sz="1200" b="0" i="0" u="none" strike="noStrike" dirty="0">
                          <a:solidFill>
                            <a:srgbClr val="000000"/>
                          </a:solidFill>
                          <a:effectLst/>
                          <a:latin typeface="+mn-lt"/>
                        </a:rPr>
                        <a:t>Greater than $410,000 and </a:t>
                      </a:r>
                      <a:br>
                        <a:rPr lang="en-US" sz="1200" b="0" i="0" u="none" strike="noStrike" dirty="0">
                          <a:solidFill>
                            <a:srgbClr val="000000"/>
                          </a:solidFill>
                          <a:effectLst/>
                          <a:latin typeface="+mn-lt"/>
                        </a:rPr>
                      </a:br>
                      <a:r>
                        <a:rPr lang="en-US" sz="1200" b="0" i="0" u="none" strike="noStrike" dirty="0">
                          <a:solidFill>
                            <a:srgbClr val="000000"/>
                          </a:solidFill>
                          <a:effectLst/>
                          <a:latin typeface="+mn-lt"/>
                        </a:rPr>
                        <a:t>less than $750,000</a:t>
                      </a:r>
                    </a:p>
                  </a:txBody>
                  <a:tcPr marL="9523" marR="9523" marT="9523" marB="0" anchor="ctr"/>
                </a:tc>
                <a:tc>
                  <a:txBody>
                    <a:bodyPr/>
                    <a:lstStyle/>
                    <a:p>
                      <a:pPr algn="ctr" fontAlgn="b"/>
                      <a:r>
                        <a:rPr lang="en-US" sz="1200" dirty="0"/>
                        <a:t>Greater than $109,000 and</a:t>
                      </a:r>
                    </a:p>
                    <a:p>
                      <a:pPr algn="ctr" fontAlgn="b"/>
                      <a:r>
                        <a:rPr lang="en-US" sz="1200" dirty="0"/>
                        <a:t>less than $391,000</a:t>
                      </a:r>
                    </a:p>
                  </a:txBody>
                  <a:tcPr marL="9523" marR="9523" marT="9523" marB="0" anchor="ctr"/>
                </a:tc>
                <a:tc>
                  <a:txBody>
                    <a:bodyPr/>
                    <a:lstStyle/>
                    <a:p>
                      <a:pPr algn="ctr" fontAlgn="b"/>
                      <a:r>
                        <a:rPr lang="en-US" sz="1400" u="none" strike="noStrike" dirty="0">
                          <a:effectLst/>
                        </a:rPr>
                        <a:t>Plan premium plus </a:t>
                      </a:r>
                      <a:r>
                        <a:rPr lang="en-US" sz="1400" b="1" u="none" strike="noStrike" dirty="0">
                          <a:effectLst/>
                        </a:rPr>
                        <a:t>$83.30</a:t>
                      </a:r>
                      <a:endParaRPr lang="en-US" sz="1400" b="1" i="0" u="none" strike="noStrike" dirty="0">
                        <a:solidFill>
                          <a:srgbClr val="000000"/>
                        </a:solidFill>
                        <a:effectLst/>
                        <a:latin typeface="Calibri" panose="020F0502020204030204" pitchFamily="34" charset="0"/>
                      </a:endParaRPr>
                    </a:p>
                  </a:txBody>
                  <a:tcPr marL="8558" marR="8558" marT="8558" marB="0" anchor="ctr"/>
                </a:tc>
                <a:extLst>
                  <a:ext uri="{0D108BD9-81ED-4DB2-BD59-A6C34878D82A}">
                    <a16:rowId xmlns:a16="http://schemas.microsoft.com/office/drawing/2014/main" val="1180345998"/>
                  </a:ext>
                </a:extLst>
              </a:tr>
              <a:tr h="571907">
                <a:tc>
                  <a:txBody>
                    <a:bodyPr/>
                    <a:lstStyle/>
                    <a:p>
                      <a:pPr algn="ctr" fontAlgn="b"/>
                      <a:r>
                        <a:rPr lang="en-US" sz="1200" b="0" i="0" u="none" strike="noStrike">
                          <a:solidFill>
                            <a:srgbClr val="000000"/>
                          </a:solidFill>
                          <a:effectLst/>
                          <a:latin typeface="+mn-lt"/>
                        </a:rPr>
                        <a:t>Greater than or equal </a:t>
                      </a:r>
                      <a:br>
                        <a:rPr lang="en-US" sz="1200" b="0" i="0" u="none" strike="noStrike">
                          <a:solidFill>
                            <a:srgbClr val="000000"/>
                          </a:solidFill>
                          <a:effectLst/>
                          <a:latin typeface="+mn-lt"/>
                        </a:rPr>
                      </a:br>
                      <a:r>
                        <a:rPr lang="en-US" sz="1200" b="0" i="0" u="none" strike="noStrike">
                          <a:solidFill>
                            <a:srgbClr val="000000"/>
                          </a:solidFill>
                          <a:effectLst/>
                          <a:latin typeface="+mn-lt"/>
                        </a:rPr>
                        <a:t>to $500,000</a:t>
                      </a:r>
                    </a:p>
                  </a:txBody>
                  <a:tcPr marL="9523" marR="9523" marT="9523" marB="0" anchor="ctr"/>
                </a:tc>
                <a:tc>
                  <a:txBody>
                    <a:bodyPr/>
                    <a:lstStyle/>
                    <a:p>
                      <a:pPr algn="ctr" fontAlgn="b"/>
                      <a:r>
                        <a:rPr lang="en-US" sz="1200" b="0" i="0" u="none" strike="noStrike" dirty="0">
                          <a:solidFill>
                            <a:srgbClr val="000000"/>
                          </a:solidFill>
                          <a:effectLst/>
                          <a:latin typeface="+mn-lt"/>
                        </a:rPr>
                        <a:t>Greater than or equal </a:t>
                      </a:r>
                      <a:br>
                        <a:rPr lang="en-US" sz="1200" b="0" i="0" u="none" strike="noStrike" dirty="0">
                          <a:solidFill>
                            <a:srgbClr val="000000"/>
                          </a:solidFill>
                          <a:effectLst/>
                          <a:latin typeface="+mn-lt"/>
                        </a:rPr>
                      </a:br>
                      <a:r>
                        <a:rPr lang="en-US" sz="1200" b="0" i="0" u="none" strike="noStrike" dirty="0">
                          <a:solidFill>
                            <a:srgbClr val="000000"/>
                          </a:solidFill>
                          <a:effectLst/>
                          <a:latin typeface="+mn-lt"/>
                        </a:rPr>
                        <a:t>to $750,000</a:t>
                      </a:r>
                    </a:p>
                  </a:txBody>
                  <a:tcPr marL="9523" marR="9523" marT="9523" marB="0" anchor="ctr"/>
                </a:tc>
                <a:tc>
                  <a:txBody>
                    <a:bodyPr/>
                    <a:lstStyle/>
                    <a:p>
                      <a:pPr algn="ctr" fontAlgn="b"/>
                      <a:r>
                        <a:rPr lang="en-US" sz="1200" dirty="0"/>
                        <a:t>Greater than or equal </a:t>
                      </a:r>
                      <a:br>
                        <a:rPr lang="en-US" sz="1200" dirty="0"/>
                      </a:br>
                      <a:r>
                        <a:rPr lang="en-US" sz="1200" dirty="0"/>
                        <a:t>to $391,000</a:t>
                      </a:r>
                    </a:p>
                  </a:txBody>
                  <a:tcPr marL="9523" marR="9523" marT="9523" marB="0" anchor="ctr"/>
                </a:tc>
                <a:tc>
                  <a:txBody>
                    <a:bodyPr/>
                    <a:lstStyle/>
                    <a:p>
                      <a:pPr algn="ctr" fontAlgn="b"/>
                      <a:r>
                        <a:rPr lang="en-US" sz="1400" u="none" strike="noStrike" dirty="0">
                          <a:effectLst/>
                        </a:rPr>
                        <a:t>Plan premium plus </a:t>
                      </a:r>
                      <a:r>
                        <a:rPr lang="en-US" sz="1400" b="1" u="none" strike="noStrike" dirty="0">
                          <a:effectLst/>
                        </a:rPr>
                        <a:t>$91.00</a:t>
                      </a:r>
                      <a:endParaRPr lang="en-US" sz="1400" b="1" i="0" u="none" strike="noStrike" dirty="0">
                        <a:solidFill>
                          <a:srgbClr val="000000"/>
                        </a:solidFill>
                        <a:effectLst/>
                        <a:latin typeface="Calibri" panose="020F0502020204030204" pitchFamily="34" charset="0"/>
                      </a:endParaRPr>
                    </a:p>
                  </a:txBody>
                  <a:tcPr marL="8558" marR="8558" marT="8558" marB="0" anchor="ctr"/>
                </a:tc>
                <a:extLst>
                  <a:ext uri="{0D108BD9-81ED-4DB2-BD59-A6C34878D82A}">
                    <a16:rowId xmlns:a16="http://schemas.microsoft.com/office/drawing/2014/main" val="293253105"/>
                  </a:ext>
                </a:extLst>
              </a:tr>
            </a:tbl>
          </a:graphicData>
        </a:graphic>
      </p:graphicFrame>
      <p:sp>
        <p:nvSpPr>
          <p:cNvPr id="6" name="Callout: Line with Border and Accent Bar 5">
            <a:extLst>
              <a:ext uri="{FF2B5EF4-FFF2-40B4-BE49-F238E27FC236}">
                <a16:creationId xmlns:a16="http://schemas.microsoft.com/office/drawing/2014/main" id="{B3543B26-D1F5-4EB3-B936-E2CA5DC24BF2}"/>
              </a:ext>
              <a:ext uri="{C183D7F6-B498-43B3-948B-1728B52AA6E4}">
                <adec:decorative xmlns:adec="http://schemas.microsoft.com/office/drawing/2017/decorative" val="1"/>
              </a:ext>
            </a:extLst>
          </p:cNvPr>
          <p:cNvSpPr/>
          <p:nvPr/>
        </p:nvSpPr>
        <p:spPr>
          <a:xfrm>
            <a:off x="11042292" y="2908866"/>
            <a:ext cx="371244" cy="2861313"/>
          </a:xfrm>
          <a:prstGeom prst="rect">
            <a:avLst/>
          </a:prstGeom>
          <a:solidFill>
            <a:srgbClr val="EC645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 wrap="square" lIns="182832" tIns="45708" rIns="182832" bIns="45708" numCol="1" spcCol="0" rtlCol="0" fromWordArt="0" anchor="ctr" anchorCtr="0" forceAA="0" compatLnSpc="1">
            <a:prstTxWarp prst="textNoShape">
              <a:avLst/>
            </a:prstTxWarp>
            <a:noAutofit/>
          </a:bodyPr>
          <a:lstStyle/>
          <a:p>
            <a:pPr algn="l"/>
            <a:r>
              <a:rPr lang="en-US" sz="2399" dirty="0"/>
              <a:t>IRMAA</a:t>
            </a:r>
          </a:p>
        </p:txBody>
      </p:sp>
      <p:sp>
        <p:nvSpPr>
          <p:cNvPr id="3" name="TextBox 2"/>
          <p:cNvSpPr txBox="1"/>
          <p:nvPr/>
        </p:nvSpPr>
        <p:spPr>
          <a:xfrm>
            <a:off x="2293207" y="5936193"/>
            <a:ext cx="7601544" cy="307697"/>
          </a:xfrm>
          <a:prstGeom prst="rect">
            <a:avLst/>
          </a:prstGeom>
          <a:noFill/>
        </p:spPr>
        <p:txBody>
          <a:bodyPr wrap="square" rtlCol="0">
            <a:spAutoFit/>
          </a:bodyPr>
          <a:lstStyle/>
          <a:p>
            <a:pPr algn="ctr"/>
            <a:r>
              <a:rPr lang="en-US" sz="1400" i="1"/>
              <a:t>Medicare recalculates these rates annually based on your IRS tax returns.</a:t>
            </a:r>
          </a:p>
        </p:txBody>
      </p:sp>
    </p:spTree>
    <p:extLst>
      <p:ext uri="{BB962C8B-B14F-4D97-AF65-F5344CB8AC3E}">
        <p14:creationId xmlns:p14="http://schemas.microsoft.com/office/powerpoint/2010/main" val="1167236404"/>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E8758E50-AC44-AC4E-9867-E81B9C6362DD}"/>
              </a:ext>
            </a:extLst>
          </p:cNvPr>
          <p:cNvSpPr>
            <a:spLocks noGrp="1"/>
          </p:cNvSpPr>
          <p:nvPr>
            <p:ph type="title"/>
          </p:nvPr>
        </p:nvSpPr>
        <p:spPr>
          <a:xfrm>
            <a:off x="466342" y="472437"/>
            <a:ext cx="11274553" cy="792167"/>
          </a:xfrm>
        </p:spPr>
        <p:txBody>
          <a:bodyPr/>
          <a:lstStyle/>
          <a:p>
            <a:r>
              <a:rPr lang="en-US" sz="2400"/>
              <a:t>Part A </a:t>
            </a:r>
            <a:r>
              <a:rPr lang="en-US" sz="2400" b="0"/>
              <a:t>Cost-sharing</a:t>
            </a:r>
            <a:endParaRPr lang="en-US"/>
          </a:p>
        </p:txBody>
      </p:sp>
      <p:sp>
        <p:nvSpPr>
          <p:cNvPr id="2" name="Slide Number Placeholder 1">
            <a:extLst>
              <a:ext uri="{FF2B5EF4-FFF2-40B4-BE49-F238E27FC236}">
                <a16:creationId xmlns:a16="http://schemas.microsoft.com/office/drawing/2014/main" id="{09F5C399-EF17-4F78-84C8-6D7A53702E8E}"/>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a:lstStyle/>
          <a:p>
            <a:fld id="{BB333B34-C87C-402E-ABB0-13B7C9DEBBC4}" type="slidenum">
              <a:rPr lang="en-US" smtClean="0"/>
              <a:pPr/>
              <a:t>23</a:t>
            </a:fld>
            <a:endParaRPr lang="en-US"/>
          </a:p>
        </p:txBody>
      </p:sp>
      <p:pic>
        <p:nvPicPr>
          <p:cNvPr id="4" name="Picture 3" descr="An individual sitting in a hospital waiting room. ">
            <a:extLst>
              <a:ext uri="{FF2B5EF4-FFF2-40B4-BE49-F238E27FC236}">
                <a16:creationId xmlns:a16="http://schemas.microsoft.com/office/drawing/2014/main" id="{E1DDFB7F-DEEA-EE43-B866-1896F19D46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0525" y="1132172"/>
            <a:ext cx="7292518" cy="4861680"/>
          </a:xfrm>
          <a:prstGeom prst="rect">
            <a:avLst/>
          </a:prstGeom>
        </p:spPr>
      </p:pic>
      <p:sp>
        <p:nvSpPr>
          <p:cNvPr id="17" name="Content Placeholder 8">
            <a:extLst>
              <a:ext uri="{FF2B5EF4-FFF2-40B4-BE49-F238E27FC236}">
                <a16:creationId xmlns:a16="http://schemas.microsoft.com/office/drawing/2014/main" id="{2589E0EF-C9E5-4665-AF3B-AAAEBBFED790}"/>
              </a:ext>
            </a:extLst>
          </p:cNvPr>
          <p:cNvSpPr txBox="1">
            <a:spLocks/>
          </p:cNvSpPr>
          <p:nvPr/>
        </p:nvSpPr>
        <p:spPr>
          <a:xfrm>
            <a:off x="881841" y="1329123"/>
            <a:ext cx="4819981" cy="648232"/>
          </a:xfrm>
          <a:prstGeom prst="rect">
            <a:avLst/>
          </a:prstGeom>
          <a:solidFill>
            <a:schemeClr val="accent2"/>
          </a:solidFill>
        </p:spPr>
        <p:txBody>
          <a:bodyPr vert="horz" lIns="182832" tIns="182832" rIns="182832" bIns="182832" rtlCol="0" anchor="ctr">
            <a:noAutofit/>
          </a:bodyPr>
          <a:lstStyle>
            <a:lvl1pPr marL="237744" indent="-237744" algn="l" defTabSz="914400" rtl="0" eaLnBrk="1" latinLnBrk="0" hangingPunct="1">
              <a:lnSpc>
                <a:spcPct val="95000"/>
              </a:lnSpc>
              <a:spcBef>
                <a:spcPts val="1200"/>
              </a:spcBef>
              <a:buClr>
                <a:schemeClr val="tx1"/>
              </a:buClr>
              <a:buSzPct val="115000"/>
              <a:buFont typeface="Arial" panose="020B0604020202020204" pitchFamily="34" charset="0"/>
              <a:buChar char="•"/>
              <a:defRPr sz="2000" kern="1200">
                <a:solidFill>
                  <a:schemeClr val="tx1"/>
                </a:solidFill>
                <a:latin typeface="+mn-lt"/>
                <a:ea typeface="+mn-ea"/>
                <a:cs typeface="+mn-cs"/>
              </a:defRPr>
            </a:lvl1pPr>
            <a:lvl2pPr marL="576072" indent="-237744" algn="l" defTabSz="914400" rtl="0" eaLnBrk="1" latinLnBrk="0" hangingPunct="1">
              <a:lnSpc>
                <a:spcPct val="95000"/>
              </a:lnSpc>
              <a:spcBef>
                <a:spcPts val="900"/>
              </a:spcBef>
              <a:buClr>
                <a:schemeClr val="tx1"/>
              </a:buClr>
              <a:buSzPct val="115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5000"/>
              </a:lnSpc>
              <a:spcBef>
                <a:spcPts val="800"/>
              </a:spcBef>
              <a:buClr>
                <a:schemeClr val="tx1"/>
              </a:buClr>
              <a:buSzPct val="115000"/>
              <a:buFont typeface="Arial" panose="020B0604020202020204" pitchFamily="34" charset="0"/>
              <a:buChar char="•"/>
              <a:defRPr sz="1600" kern="1200">
                <a:solidFill>
                  <a:schemeClr val="tx1"/>
                </a:solidFill>
                <a:latin typeface="+mn-lt"/>
                <a:ea typeface="+mn-ea"/>
                <a:cs typeface="+mn-cs"/>
              </a:defRPr>
            </a:lvl3pPr>
            <a:lvl4pPr marL="1252728" indent="-237744"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4pPr>
            <a:lvl5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5pPr>
            <a:lvl6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6pPr>
            <a:lvl7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7pPr>
            <a:lvl8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8pPr>
            <a:lvl9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US" sz="2199" dirty="0">
                <a:solidFill>
                  <a:srgbClr val="FFFFFF"/>
                </a:solidFill>
              </a:rPr>
              <a:t>Part A deductible: </a:t>
            </a:r>
            <a:r>
              <a:rPr lang="en-US" sz="2199" b="1" dirty="0">
                <a:solidFill>
                  <a:srgbClr val="FFFFFF"/>
                </a:solidFill>
              </a:rPr>
              <a:t>$1,736</a:t>
            </a:r>
          </a:p>
        </p:txBody>
      </p:sp>
      <p:sp>
        <p:nvSpPr>
          <p:cNvPr id="31" name="Content Placeholder 8">
            <a:extLst>
              <a:ext uri="{FF2B5EF4-FFF2-40B4-BE49-F238E27FC236}">
                <a16:creationId xmlns:a16="http://schemas.microsoft.com/office/drawing/2014/main" id="{94D71754-BC56-4457-8847-A53C71341E68}"/>
              </a:ext>
            </a:extLst>
          </p:cNvPr>
          <p:cNvSpPr txBox="1">
            <a:spLocks/>
          </p:cNvSpPr>
          <p:nvPr/>
        </p:nvSpPr>
        <p:spPr>
          <a:xfrm>
            <a:off x="881841" y="2059758"/>
            <a:ext cx="4819981" cy="648232"/>
          </a:xfrm>
          <a:prstGeom prst="rect">
            <a:avLst/>
          </a:prstGeom>
          <a:solidFill>
            <a:schemeClr val="accent2"/>
          </a:solidFill>
        </p:spPr>
        <p:txBody>
          <a:bodyPr vert="horz" lIns="182832" tIns="182832" rIns="182832" bIns="182832" rtlCol="0" anchor="ctr">
            <a:noAutofit/>
          </a:bodyPr>
          <a:lstStyle>
            <a:lvl1pPr marL="237744" indent="-237744" algn="l" defTabSz="914400" rtl="0" eaLnBrk="1" latinLnBrk="0" hangingPunct="1">
              <a:lnSpc>
                <a:spcPct val="95000"/>
              </a:lnSpc>
              <a:spcBef>
                <a:spcPts val="1200"/>
              </a:spcBef>
              <a:buClr>
                <a:schemeClr val="tx1"/>
              </a:buClr>
              <a:buSzPct val="115000"/>
              <a:buFont typeface="Arial" panose="020B0604020202020204" pitchFamily="34" charset="0"/>
              <a:buChar char="•"/>
              <a:defRPr sz="2000" kern="1200">
                <a:solidFill>
                  <a:schemeClr val="tx1"/>
                </a:solidFill>
                <a:latin typeface="+mn-lt"/>
                <a:ea typeface="+mn-ea"/>
                <a:cs typeface="+mn-cs"/>
              </a:defRPr>
            </a:lvl1pPr>
            <a:lvl2pPr marL="576072" indent="-237744" algn="l" defTabSz="914400" rtl="0" eaLnBrk="1" latinLnBrk="0" hangingPunct="1">
              <a:lnSpc>
                <a:spcPct val="95000"/>
              </a:lnSpc>
              <a:spcBef>
                <a:spcPts val="900"/>
              </a:spcBef>
              <a:buClr>
                <a:schemeClr val="tx1"/>
              </a:buClr>
              <a:buSzPct val="115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5000"/>
              </a:lnSpc>
              <a:spcBef>
                <a:spcPts val="800"/>
              </a:spcBef>
              <a:buClr>
                <a:schemeClr val="tx1"/>
              </a:buClr>
              <a:buSzPct val="115000"/>
              <a:buFont typeface="Arial" panose="020B0604020202020204" pitchFamily="34" charset="0"/>
              <a:buChar char="•"/>
              <a:defRPr sz="1600" kern="1200">
                <a:solidFill>
                  <a:schemeClr val="tx1"/>
                </a:solidFill>
                <a:latin typeface="+mn-lt"/>
                <a:ea typeface="+mn-ea"/>
                <a:cs typeface="+mn-cs"/>
              </a:defRPr>
            </a:lvl3pPr>
            <a:lvl4pPr marL="1252728" indent="-237744"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4pPr>
            <a:lvl5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5pPr>
            <a:lvl6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6pPr>
            <a:lvl7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7pPr>
            <a:lvl8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8pPr>
            <a:lvl9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US" sz="2399" b="1" dirty="0">
                <a:solidFill>
                  <a:srgbClr val="FFFFFF"/>
                </a:solidFill>
              </a:rPr>
              <a:t>$434 </a:t>
            </a:r>
            <a:r>
              <a:rPr lang="en-US" sz="2399" dirty="0">
                <a:solidFill>
                  <a:srgbClr val="FFFFFF"/>
                </a:solidFill>
              </a:rPr>
              <a:t>Daily copay on Day 61</a:t>
            </a:r>
          </a:p>
        </p:txBody>
      </p:sp>
      <p:sp>
        <p:nvSpPr>
          <p:cNvPr id="32" name="Content Placeholder 8">
            <a:extLst>
              <a:ext uri="{FF2B5EF4-FFF2-40B4-BE49-F238E27FC236}">
                <a16:creationId xmlns:a16="http://schemas.microsoft.com/office/drawing/2014/main" id="{8369C1C9-4761-4DC0-B84D-D2E5F7FDA5F1}"/>
              </a:ext>
            </a:extLst>
          </p:cNvPr>
          <p:cNvSpPr txBox="1">
            <a:spLocks/>
          </p:cNvSpPr>
          <p:nvPr/>
        </p:nvSpPr>
        <p:spPr>
          <a:xfrm>
            <a:off x="881841" y="2791743"/>
            <a:ext cx="4819981" cy="648232"/>
          </a:xfrm>
          <a:prstGeom prst="rect">
            <a:avLst/>
          </a:prstGeom>
          <a:solidFill>
            <a:schemeClr val="accent2"/>
          </a:solidFill>
        </p:spPr>
        <p:txBody>
          <a:bodyPr vert="horz" lIns="182832" tIns="182832" rIns="182832" bIns="182832" rtlCol="0" anchor="ctr">
            <a:noAutofit/>
          </a:bodyPr>
          <a:lstStyle>
            <a:lvl1pPr marL="237744" indent="-237744" algn="l" defTabSz="914400" rtl="0" eaLnBrk="1" latinLnBrk="0" hangingPunct="1">
              <a:lnSpc>
                <a:spcPct val="95000"/>
              </a:lnSpc>
              <a:spcBef>
                <a:spcPts val="1200"/>
              </a:spcBef>
              <a:buClr>
                <a:schemeClr val="tx1"/>
              </a:buClr>
              <a:buSzPct val="115000"/>
              <a:buFont typeface="Arial" panose="020B0604020202020204" pitchFamily="34" charset="0"/>
              <a:buChar char="•"/>
              <a:defRPr sz="2000" kern="1200">
                <a:solidFill>
                  <a:schemeClr val="tx1"/>
                </a:solidFill>
                <a:latin typeface="+mn-lt"/>
                <a:ea typeface="+mn-ea"/>
                <a:cs typeface="+mn-cs"/>
              </a:defRPr>
            </a:lvl1pPr>
            <a:lvl2pPr marL="576072" indent="-237744" algn="l" defTabSz="914400" rtl="0" eaLnBrk="1" latinLnBrk="0" hangingPunct="1">
              <a:lnSpc>
                <a:spcPct val="95000"/>
              </a:lnSpc>
              <a:spcBef>
                <a:spcPts val="900"/>
              </a:spcBef>
              <a:buClr>
                <a:schemeClr val="tx1"/>
              </a:buClr>
              <a:buSzPct val="115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5000"/>
              </a:lnSpc>
              <a:spcBef>
                <a:spcPts val="800"/>
              </a:spcBef>
              <a:buClr>
                <a:schemeClr val="tx1"/>
              </a:buClr>
              <a:buSzPct val="115000"/>
              <a:buFont typeface="Arial" panose="020B0604020202020204" pitchFamily="34" charset="0"/>
              <a:buChar char="•"/>
              <a:defRPr sz="1600" kern="1200">
                <a:solidFill>
                  <a:schemeClr val="tx1"/>
                </a:solidFill>
                <a:latin typeface="+mn-lt"/>
                <a:ea typeface="+mn-ea"/>
                <a:cs typeface="+mn-cs"/>
              </a:defRPr>
            </a:lvl3pPr>
            <a:lvl4pPr marL="1252728" indent="-237744"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4pPr>
            <a:lvl5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5pPr>
            <a:lvl6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6pPr>
            <a:lvl7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7pPr>
            <a:lvl8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8pPr>
            <a:lvl9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US" sz="2399" dirty="0">
                <a:solidFill>
                  <a:schemeClr val="bg1"/>
                </a:solidFill>
              </a:rPr>
              <a:t>$868 Daily copay on </a:t>
            </a:r>
            <a:r>
              <a:rPr lang="en-US" sz="2399" b="1" dirty="0">
                <a:solidFill>
                  <a:schemeClr val="bg1"/>
                </a:solidFill>
              </a:rPr>
              <a:t>Day 91</a:t>
            </a:r>
          </a:p>
        </p:txBody>
      </p:sp>
      <p:sp>
        <p:nvSpPr>
          <p:cNvPr id="33" name="Content Placeholder 8">
            <a:extLst>
              <a:ext uri="{FF2B5EF4-FFF2-40B4-BE49-F238E27FC236}">
                <a16:creationId xmlns:a16="http://schemas.microsoft.com/office/drawing/2014/main" id="{83AEF5E3-F374-4952-97FE-75F70C8067AB}"/>
              </a:ext>
            </a:extLst>
          </p:cNvPr>
          <p:cNvSpPr txBox="1">
            <a:spLocks/>
          </p:cNvSpPr>
          <p:nvPr/>
        </p:nvSpPr>
        <p:spPr>
          <a:xfrm>
            <a:off x="881840" y="3522379"/>
            <a:ext cx="4819981" cy="648232"/>
          </a:xfrm>
          <a:prstGeom prst="rect">
            <a:avLst/>
          </a:prstGeom>
          <a:solidFill>
            <a:srgbClr val="0000C1"/>
          </a:solidFill>
        </p:spPr>
        <p:txBody>
          <a:bodyPr vert="horz" lIns="182832" tIns="182832" rIns="182832" bIns="182832" rtlCol="0" anchor="ctr">
            <a:noAutofit/>
          </a:bodyPr>
          <a:lstStyle>
            <a:lvl1pPr marL="237744" indent="-237744" algn="l" defTabSz="914400" rtl="0" eaLnBrk="1" latinLnBrk="0" hangingPunct="1">
              <a:lnSpc>
                <a:spcPct val="95000"/>
              </a:lnSpc>
              <a:spcBef>
                <a:spcPts val="1200"/>
              </a:spcBef>
              <a:buClr>
                <a:schemeClr val="tx1"/>
              </a:buClr>
              <a:buSzPct val="115000"/>
              <a:buFont typeface="Arial" panose="020B0604020202020204" pitchFamily="34" charset="0"/>
              <a:buChar char="•"/>
              <a:defRPr sz="2000" kern="1200">
                <a:solidFill>
                  <a:schemeClr val="tx1"/>
                </a:solidFill>
                <a:latin typeface="+mn-lt"/>
                <a:ea typeface="+mn-ea"/>
                <a:cs typeface="+mn-cs"/>
              </a:defRPr>
            </a:lvl1pPr>
            <a:lvl2pPr marL="576072" indent="-237744" algn="l" defTabSz="914400" rtl="0" eaLnBrk="1" latinLnBrk="0" hangingPunct="1">
              <a:lnSpc>
                <a:spcPct val="95000"/>
              </a:lnSpc>
              <a:spcBef>
                <a:spcPts val="900"/>
              </a:spcBef>
              <a:buClr>
                <a:schemeClr val="tx1"/>
              </a:buClr>
              <a:buSzPct val="115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5000"/>
              </a:lnSpc>
              <a:spcBef>
                <a:spcPts val="800"/>
              </a:spcBef>
              <a:buClr>
                <a:schemeClr val="tx1"/>
              </a:buClr>
              <a:buSzPct val="115000"/>
              <a:buFont typeface="Arial" panose="020B0604020202020204" pitchFamily="34" charset="0"/>
              <a:buChar char="•"/>
              <a:defRPr sz="1600" kern="1200">
                <a:solidFill>
                  <a:schemeClr val="tx1"/>
                </a:solidFill>
                <a:latin typeface="+mn-lt"/>
                <a:ea typeface="+mn-ea"/>
                <a:cs typeface="+mn-cs"/>
              </a:defRPr>
            </a:lvl3pPr>
            <a:lvl4pPr marL="1252728" indent="-237744"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4pPr>
            <a:lvl5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5pPr>
            <a:lvl6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6pPr>
            <a:lvl7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7pPr>
            <a:lvl8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8pPr>
            <a:lvl9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US" sz="2199" b="1">
                <a:solidFill>
                  <a:srgbClr val="FFFFFF"/>
                </a:solidFill>
              </a:rPr>
              <a:t>ALL COSTS </a:t>
            </a:r>
            <a:r>
              <a:rPr lang="en-US" sz="2199">
                <a:solidFill>
                  <a:srgbClr val="FFFFFF"/>
                </a:solidFill>
              </a:rPr>
              <a:t>after Day 150</a:t>
            </a:r>
          </a:p>
        </p:txBody>
      </p:sp>
      <p:sp>
        <p:nvSpPr>
          <p:cNvPr id="34" name="Content Placeholder 8">
            <a:extLst>
              <a:ext uri="{FF2B5EF4-FFF2-40B4-BE49-F238E27FC236}">
                <a16:creationId xmlns:a16="http://schemas.microsoft.com/office/drawing/2014/main" id="{1190C970-527A-45F8-A550-9DD784C2A389}"/>
              </a:ext>
            </a:extLst>
          </p:cNvPr>
          <p:cNvSpPr txBox="1">
            <a:spLocks/>
          </p:cNvSpPr>
          <p:nvPr/>
        </p:nvSpPr>
        <p:spPr>
          <a:xfrm>
            <a:off x="881840" y="4251692"/>
            <a:ext cx="4819981" cy="648232"/>
          </a:xfrm>
          <a:prstGeom prst="rect">
            <a:avLst/>
          </a:prstGeom>
          <a:solidFill>
            <a:schemeClr val="accent2"/>
          </a:solidFill>
        </p:spPr>
        <p:txBody>
          <a:bodyPr vert="horz" lIns="182832" tIns="182832" rIns="182832" bIns="182832" rtlCol="0" anchor="ctr">
            <a:noAutofit/>
          </a:bodyPr>
          <a:lstStyle>
            <a:lvl1pPr marL="237744" indent="-237744" algn="l" defTabSz="914400" rtl="0" eaLnBrk="1" latinLnBrk="0" hangingPunct="1">
              <a:lnSpc>
                <a:spcPct val="95000"/>
              </a:lnSpc>
              <a:spcBef>
                <a:spcPts val="1200"/>
              </a:spcBef>
              <a:buClr>
                <a:schemeClr val="tx1"/>
              </a:buClr>
              <a:buSzPct val="115000"/>
              <a:buFont typeface="Arial" panose="020B0604020202020204" pitchFamily="34" charset="0"/>
              <a:buChar char="•"/>
              <a:defRPr sz="2000" kern="1200">
                <a:solidFill>
                  <a:schemeClr val="tx1"/>
                </a:solidFill>
                <a:latin typeface="+mn-lt"/>
                <a:ea typeface="+mn-ea"/>
                <a:cs typeface="+mn-cs"/>
              </a:defRPr>
            </a:lvl1pPr>
            <a:lvl2pPr marL="576072" indent="-237744" algn="l" defTabSz="914400" rtl="0" eaLnBrk="1" latinLnBrk="0" hangingPunct="1">
              <a:lnSpc>
                <a:spcPct val="95000"/>
              </a:lnSpc>
              <a:spcBef>
                <a:spcPts val="900"/>
              </a:spcBef>
              <a:buClr>
                <a:schemeClr val="tx1"/>
              </a:buClr>
              <a:buSzPct val="115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5000"/>
              </a:lnSpc>
              <a:spcBef>
                <a:spcPts val="800"/>
              </a:spcBef>
              <a:buClr>
                <a:schemeClr val="tx1"/>
              </a:buClr>
              <a:buSzPct val="115000"/>
              <a:buFont typeface="Arial" panose="020B0604020202020204" pitchFamily="34" charset="0"/>
              <a:buChar char="•"/>
              <a:defRPr sz="1600" kern="1200">
                <a:solidFill>
                  <a:schemeClr val="tx1"/>
                </a:solidFill>
                <a:latin typeface="+mn-lt"/>
                <a:ea typeface="+mn-ea"/>
                <a:cs typeface="+mn-cs"/>
              </a:defRPr>
            </a:lvl3pPr>
            <a:lvl4pPr marL="1252728" indent="-237744"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4pPr>
            <a:lvl5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5pPr>
            <a:lvl6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6pPr>
            <a:lvl7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7pPr>
            <a:lvl8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8pPr>
            <a:lvl9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US" sz="2199">
                <a:solidFill>
                  <a:srgbClr val="FFFFFF"/>
                </a:solidFill>
              </a:rPr>
              <a:t>First </a:t>
            </a:r>
            <a:r>
              <a:rPr lang="en-US" sz="2199" b="1">
                <a:solidFill>
                  <a:srgbClr val="FFFFFF"/>
                </a:solidFill>
              </a:rPr>
              <a:t>3 pints of blood</a:t>
            </a:r>
          </a:p>
        </p:txBody>
      </p:sp>
      <p:sp>
        <p:nvSpPr>
          <p:cNvPr id="35" name="Content Placeholder 8">
            <a:extLst>
              <a:ext uri="{FF2B5EF4-FFF2-40B4-BE49-F238E27FC236}">
                <a16:creationId xmlns:a16="http://schemas.microsoft.com/office/drawing/2014/main" id="{728ECAB7-0A06-4D89-AF16-7A9430671AED}"/>
              </a:ext>
            </a:extLst>
          </p:cNvPr>
          <p:cNvSpPr txBox="1">
            <a:spLocks/>
          </p:cNvSpPr>
          <p:nvPr/>
        </p:nvSpPr>
        <p:spPr>
          <a:xfrm>
            <a:off x="881839" y="4981005"/>
            <a:ext cx="4819981" cy="845383"/>
          </a:xfrm>
          <a:prstGeom prst="rect">
            <a:avLst/>
          </a:prstGeom>
          <a:solidFill>
            <a:srgbClr val="0000C1"/>
          </a:solidFill>
        </p:spPr>
        <p:txBody>
          <a:bodyPr vert="horz" lIns="182832" tIns="182832" rIns="182832" bIns="182832" rtlCol="0" anchor="ctr">
            <a:noAutofit/>
          </a:bodyPr>
          <a:lstStyle>
            <a:lvl1pPr marL="237744" indent="-237744" algn="l" defTabSz="914400" rtl="0" eaLnBrk="1" latinLnBrk="0" hangingPunct="1">
              <a:lnSpc>
                <a:spcPct val="95000"/>
              </a:lnSpc>
              <a:spcBef>
                <a:spcPts val="1200"/>
              </a:spcBef>
              <a:buClr>
                <a:schemeClr val="tx1"/>
              </a:buClr>
              <a:buSzPct val="115000"/>
              <a:buFont typeface="Arial" panose="020B0604020202020204" pitchFamily="34" charset="0"/>
              <a:buChar char="•"/>
              <a:defRPr sz="2000" kern="1200">
                <a:solidFill>
                  <a:schemeClr val="tx1"/>
                </a:solidFill>
                <a:latin typeface="+mn-lt"/>
                <a:ea typeface="+mn-ea"/>
                <a:cs typeface="+mn-cs"/>
              </a:defRPr>
            </a:lvl1pPr>
            <a:lvl2pPr marL="576072" indent="-237744" algn="l" defTabSz="914400" rtl="0" eaLnBrk="1" latinLnBrk="0" hangingPunct="1">
              <a:lnSpc>
                <a:spcPct val="95000"/>
              </a:lnSpc>
              <a:spcBef>
                <a:spcPts val="900"/>
              </a:spcBef>
              <a:buClr>
                <a:schemeClr val="tx1"/>
              </a:buClr>
              <a:buSzPct val="115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5000"/>
              </a:lnSpc>
              <a:spcBef>
                <a:spcPts val="800"/>
              </a:spcBef>
              <a:buClr>
                <a:schemeClr val="tx1"/>
              </a:buClr>
              <a:buSzPct val="115000"/>
              <a:buFont typeface="Arial" panose="020B0604020202020204" pitchFamily="34" charset="0"/>
              <a:buChar char="•"/>
              <a:defRPr sz="1600" kern="1200">
                <a:solidFill>
                  <a:schemeClr val="tx1"/>
                </a:solidFill>
                <a:latin typeface="+mn-lt"/>
                <a:ea typeface="+mn-ea"/>
                <a:cs typeface="+mn-cs"/>
              </a:defRPr>
            </a:lvl3pPr>
            <a:lvl4pPr marL="1252728" indent="-237744"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4pPr>
            <a:lvl5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5pPr>
            <a:lvl6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6pPr>
            <a:lvl7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7pPr>
            <a:lvl8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8pPr>
            <a:lvl9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US" sz="2199" dirty="0">
                <a:solidFill>
                  <a:srgbClr val="FFFFFF"/>
                </a:solidFill>
              </a:rPr>
              <a:t>$217/day coinsurance for days 21–100 in skilled nursing </a:t>
            </a:r>
          </a:p>
        </p:txBody>
      </p:sp>
    </p:spTree>
    <p:extLst>
      <p:ext uri="{BB962C8B-B14F-4D97-AF65-F5344CB8AC3E}">
        <p14:creationId xmlns:p14="http://schemas.microsoft.com/office/powerpoint/2010/main" val="3998534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750"/>
                            </p:stCondLst>
                            <p:childTnLst>
                              <p:par>
                                <p:cTn id="9" presetID="10" presetClass="entr" presetSubtype="0" fill="hold" grpId="0" nodeType="afterEffect">
                                  <p:stCondLst>
                                    <p:cond delay="25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500"/>
                                        <p:tgtEl>
                                          <p:spTgt spid="31"/>
                                        </p:tgtEl>
                                      </p:cBhvr>
                                    </p:animEffect>
                                  </p:childTnLst>
                                </p:cTn>
                              </p:par>
                            </p:childTnLst>
                          </p:cTn>
                        </p:par>
                        <p:par>
                          <p:cTn id="12" fill="hold">
                            <p:stCondLst>
                              <p:cond delay="1500"/>
                            </p:stCondLst>
                            <p:childTnLst>
                              <p:par>
                                <p:cTn id="13" presetID="10" presetClass="entr" presetSubtype="0" fill="hold" grpId="0" nodeType="afterEffect">
                                  <p:stCondLst>
                                    <p:cond delay="25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par>
                          <p:cTn id="16" fill="hold">
                            <p:stCondLst>
                              <p:cond delay="2250"/>
                            </p:stCondLst>
                            <p:childTnLst>
                              <p:par>
                                <p:cTn id="17" presetID="10" presetClass="entr" presetSubtype="0" fill="hold" grpId="0" nodeType="afterEffect">
                                  <p:stCondLst>
                                    <p:cond delay="25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3000"/>
                            </p:stCondLst>
                            <p:childTnLst>
                              <p:par>
                                <p:cTn id="21" presetID="10" presetClass="entr" presetSubtype="0" fill="hold" grpId="0" nodeType="afterEffect">
                                  <p:stCondLst>
                                    <p:cond delay="25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500"/>
                                        <p:tgtEl>
                                          <p:spTgt spid="34"/>
                                        </p:tgtEl>
                                      </p:cBhvr>
                                    </p:animEffect>
                                  </p:childTnLst>
                                </p:cTn>
                              </p:par>
                            </p:childTnLst>
                          </p:cTn>
                        </p:par>
                        <p:par>
                          <p:cTn id="24" fill="hold">
                            <p:stCondLst>
                              <p:cond delay="3750"/>
                            </p:stCondLst>
                            <p:childTnLst>
                              <p:par>
                                <p:cTn id="25" presetID="10" presetClass="entr" presetSubtype="0" fill="hold" grpId="0" nodeType="afterEffect">
                                  <p:stCondLst>
                                    <p:cond delay="25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31" grpId="0" animBg="1"/>
      <p:bldP spid="32" grpId="0" animBg="1"/>
      <p:bldP spid="33" grpId="0" animBg="1"/>
      <p:bldP spid="34" grpId="0" animBg="1"/>
      <p:bldP spid="3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5BF717B-F3D3-4E0A-22AD-9BC1EEF1043A}"/>
              </a:ext>
            </a:extLst>
          </p:cNvPr>
          <p:cNvSpPr>
            <a:spLocks noGrp="1"/>
          </p:cNvSpPr>
          <p:nvPr>
            <p:ph type="title"/>
          </p:nvPr>
        </p:nvSpPr>
        <p:spPr>
          <a:xfrm>
            <a:off x="466342" y="472437"/>
            <a:ext cx="11274553" cy="792167"/>
          </a:xfrm>
        </p:spPr>
        <p:txBody>
          <a:bodyPr/>
          <a:lstStyle/>
          <a:p>
            <a:r>
              <a:rPr lang="en-US" sz="2400">
                <a:solidFill>
                  <a:schemeClr val="tx2"/>
                </a:solidFill>
              </a:rPr>
              <a:t>Part B </a:t>
            </a:r>
            <a:r>
              <a:rPr lang="en-US" sz="2400" b="0">
                <a:solidFill>
                  <a:schemeClr val="tx2"/>
                </a:solidFill>
              </a:rPr>
              <a:t>Cost-sharing</a:t>
            </a:r>
            <a:endParaRPr lang="en-US"/>
          </a:p>
        </p:txBody>
      </p:sp>
      <p:sp>
        <p:nvSpPr>
          <p:cNvPr id="2" name="Slide Number Placeholder 1">
            <a:extLst>
              <a:ext uri="{FF2B5EF4-FFF2-40B4-BE49-F238E27FC236}">
                <a16:creationId xmlns:a16="http://schemas.microsoft.com/office/drawing/2014/main" id="{09F5C399-EF17-4F78-84C8-6D7A53702E8E}"/>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a:lstStyle/>
          <a:p>
            <a:fld id="{BB333B34-C87C-402E-ABB0-13B7C9DEBBC4}" type="slidenum">
              <a:rPr lang="en-US" smtClean="0"/>
              <a:pPr/>
              <a:t>24</a:t>
            </a:fld>
            <a:endParaRPr lang="en-US"/>
          </a:p>
        </p:txBody>
      </p:sp>
      <p:pic>
        <p:nvPicPr>
          <p:cNvPr id="4" name="Picture 3" descr="A senior using a computer at a desk. ">
            <a:extLst>
              <a:ext uri="{FF2B5EF4-FFF2-40B4-BE49-F238E27FC236}">
                <a16:creationId xmlns:a16="http://schemas.microsoft.com/office/drawing/2014/main" id="{9914103D-E6CB-5A4D-82FE-09B2077F51D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76652" y="1362255"/>
            <a:ext cx="6688570" cy="4459046"/>
          </a:xfrm>
          <a:prstGeom prst="rect">
            <a:avLst/>
          </a:prstGeom>
        </p:spPr>
      </p:pic>
      <p:sp>
        <p:nvSpPr>
          <p:cNvPr id="17" name="Content Placeholder 8">
            <a:extLst>
              <a:ext uri="{FF2B5EF4-FFF2-40B4-BE49-F238E27FC236}">
                <a16:creationId xmlns:a16="http://schemas.microsoft.com/office/drawing/2014/main" id="{2589E0EF-C9E5-4665-AF3B-AAAEBBFED790}"/>
              </a:ext>
            </a:extLst>
          </p:cNvPr>
          <p:cNvSpPr txBox="1">
            <a:spLocks/>
          </p:cNvSpPr>
          <p:nvPr/>
        </p:nvSpPr>
        <p:spPr>
          <a:xfrm>
            <a:off x="1138323" y="1504750"/>
            <a:ext cx="4819981" cy="1270721"/>
          </a:xfrm>
          <a:prstGeom prst="rect">
            <a:avLst/>
          </a:prstGeom>
          <a:solidFill>
            <a:schemeClr val="accent1"/>
          </a:solidFill>
        </p:spPr>
        <p:txBody>
          <a:bodyPr vert="horz" lIns="182832" tIns="182832" rIns="182832" bIns="182832" rtlCol="0" anchor="ctr">
            <a:noAutofit/>
          </a:bodyPr>
          <a:lstStyle>
            <a:lvl1pPr marL="237744" indent="-237744" algn="l" defTabSz="914400" rtl="0" eaLnBrk="1" latinLnBrk="0" hangingPunct="1">
              <a:lnSpc>
                <a:spcPct val="95000"/>
              </a:lnSpc>
              <a:spcBef>
                <a:spcPts val="1200"/>
              </a:spcBef>
              <a:buClr>
                <a:schemeClr val="tx1"/>
              </a:buClr>
              <a:buSzPct val="115000"/>
              <a:buFont typeface="Arial" panose="020B0604020202020204" pitchFamily="34" charset="0"/>
              <a:buChar char="•"/>
              <a:defRPr sz="2000" kern="1200">
                <a:solidFill>
                  <a:schemeClr val="tx1"/>
                </a:solidFill>
                <a:latin typeface="+mn-lt"/>
                <a:ea typeface="+mn-ea"/>
                <a:cs typeface="+mn-cs"/>
              </a:defRPr>
            </a:lvl1pPr>
            <a:lvl2pPr marL="576072" indent="-237744" algn="l" defTabSz="914400" rtl="0" eaLnBrk="1" latinLnBrk="0" hangingPunct="1">
              <a:lnSpc>
                <a:spcPct val="95000"/>
              </a:lnSpc>
              <a:spcBef>
                <a:spcPts val="900"/>
              </a:spcBef>
              <a:buClr>
                <a:schemeClr val="tx1"/>
              </a:buClr>
              <a:buSzPct val="115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5000"/>
              </a:lnSpc>
              <a:spcBef>
                <a:spcPts val="800"/>
              </a:spcBef>
              <a:buClr>
                <a:schemeClr val="tx1"/>
              </a:buClr>
              <a:buSzPct val="115000"/>
              <a:buFont typeface="Arial" panose="020B0604020202020204" pitchFamily="34" charset="0"/>
              <a:buChar char="•"/>
              <a:defRPr sz="1600" kern="1200">
                <a:solidFill>
                  <a:schemeClr val="tx1"/>
                </a:solidFill>
                <a:latin typeface="+mn-lt"/>
                <a:ea typeface="+mn-ea"/>
                <a:cs typeface="+mn-cs"/>
              </a:defRPr>
            </a:lvl3pPr>
            <a:lvl4pPr marL="1252728" indent="-237744"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4pPr>
            <a:lvl5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5pPr>
            <a:lvl6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6pPr>
            <a:lvl7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7pPr>
            <a:lvl8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8pPr>
            <a:lvl9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US" sz="2199" dirty="0">
                <a:solidFill>
                  <a:srgbClr val="FFFFFF"/>
                </a:solidFill>
              </a:rPr>
              <a:t>Part B deductible: </a:t>
            </a:r>
            <a:r>
              <a:rPr lang="en-US" sz="2199" b="1" dirty="0">
                <a:solidFill>
                  <a:srgbClr val="FFFFFF"/>
                </a:solidFill>
              </a:rPr>
              <a:t>$283</a:t>
            </a:r>
          </a:p>
        </p:txBody>
      </p:sp>
      <p:sp>
        <p:nvSpPr>
          <p:cNvPr id="19" name="Content Placeholder 8">
            <a:extLst>
              <a:ext uri="{FF2B5EF4-FFF2-40B4-BE49-F238E27FC236}">
                <a16:creationId xmlns:a16="http://schemas.microsoft.com/office/drawing/2014/main" id="{0637ADEC-4335-4F24-AB1A-641C0E9A7C7E}"/>
              </a:ext>
            </a:extLst>
          </p:cNvPr>
          <p:cNvSpPr txBox="1">
            <a:spLocks/>
          </p:cNvSpPr>
          <p:nvPr/>
        </p:nvSpPr>
        <p:spPr>
          <a:xfrm>
            <a:off x="1138322" y="2956417"/>
            <a:ext cx="4819981" cy="1270721"/>
          </a:xfrm>
          <a:prstGeom prst="rect">
            <a:avLst/>
          </a:prstGeom>
          <a:solidFill>
            <a:schemeClr val="accent1"/>
          </a:solidFill>
        </p:spPr>
        <p:txBody>
          <a:bodyPr vert="horz" lIns="182832" tIns="182832" rIns="182832" bIns="182832" rtlCol="0" anchor="ctr">
            <a:noAutofit/>
          </a:bodyPr>
          <a:lstStyle>
            <a:lvl1pPr marL="237744" indent="-237744" algn="l" defTabSz="914400" rtl="0" eaLnBrk="1" latinLnBrk="0" hangingPunct="1">
              <a:lnSpc>
                <a:spcPct val="95000"/>
              </a:lnSpc>
              <a:spcBef>
                <a:spcPts val="1200"/>
              </a:spcBef>
              <a:buClr>
                <a:schemeClr val="tx1"/>
              </a:buClr>
              <a:buSzPct val="115000"/>
              <a:buFont typeface="Arial" panose="020B0604020202020204" pitchFamily="34" charset="0"/>
              <a:buChar char="•"/>
              <a:defRPr sz="2000" kern="1200">
                <a:solidFill>
                  <a:schemeClr val="tx1"/>
                </a:solidFill>
                <a:latin typeface="+mn-lt"/>
                <a:ea typeface="+mn-ea"/>
                <a:cs typeface="+mn-cs"/>
              </a:defRPr>
            </a:lvl1pPr>
            <a:lvl2pPr marL="576072" indent="-237744" algn="l" defTabSz="914400" rtl="0" eaLnBrk="1" latinLnBrk="0" hangingPunct="1">
              <a:lnSpc>
                <a:spcPct val="95000"/>
              </a:lnSpc>
              <a:spcBef>
                <a:spcPts val="900"/>
              </a:spcBef>
              <a:buClr>
                <a:schemeClr val="tx1"/>
              </a:buClr>
              <a:buSzPct val="115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5000"/>
              </a:lnSpc>
              <a:spcBef>
                <a:spcPts val="800"/>
              </a:spcBef>
              <a:buClr>
                <a:schemeClr val="tx1"/>
              </a:buClr>
              <a:buSzPct val="115000"/>
              <a:buFont typeface="Arial" panose="020B0604020202020204" pitchFamily="34" charset="0"/>
              <a:buChar char="•"/>
              <a:defRPr sz="1600" kern="1200">
                <a:solidFill>
                  <a:schemeClr val="tx1"/>
                </a:solidFill>
                <a:latin typeface="+mn-lt"/>
                <a:ea typeface="+mn-ea"/>
                <a:cs typeface="+mn-cs"/>
              </a:defRPr>
            </a:lvl3pPr>
            <a:lvl4pPr marL="1252728" indent="-237744"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4pPr>
            <a:lvl5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5pPr>
            <a:lvl6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6pPr>
            <a:lvl7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7pPr>
            <a:lvl8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8pPr>
            <a:lvl9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US" sz="2199">
                <a:solidFill>
                  <a:srgbClr val="FFFFFF"/>
                </a:solidFill>
              </a:rPr>
              <a:t>Medicare pays 80%, you pay the other </a:t>
            </a:r>
            <a:r>
              <a:rPr lang="en-US" sz="2199" b="1">
                <a:solidFill>
                  <a:srgbClr val="FFFFFF"/>
                </a:solidFill>
              </a:rPr>
              <a:t>20% coinsurance </a:t>
            </a:r>
          </a:p>
        </p:txBody>
      </p:sp>
      <p:sp>
        <p:nvSpPr>
          <p:cNvPr id="9" name="Content Placeholder 8">
            <a:extLst>
              <a:ext uri="{FF2B5EF4-FFF2-40B4-BE49-F238E27FC236}">
                <a16:creationId xmlns:a16="http://schemas.microsoft.com/office/drawing/2014/main" id="{4A6BC703-8925-4E72-8948-F42AF7E51609}"/>
              </a:ext>
            </a:extLst>
          </p:cNvPr>
          <p:cNvSpPr txBox="1">
            <a:spLocks/>
          </p:cNvSpPr>
          <p:nvPr/>
        </p:nvSpPr>
        <p:spPr>
          <a:xfrm>
            <a:off x="1138321" y="4408084"/>
            <a:ext cx="4819981" cy="1270721"/>
          </a:xfrm>
          <a:prstGeom prst="rect">
            <a:avLst/>
          </a:prstGeom>
          <a:solidFill>
            <a:schemeClr val="accent1"/>
          </a:solidFill>
        </p:spPr>
        <p:txBody>
          <a:bodyPr vert="horz" lIns="182832" tIns="182832" rIns="182832" bIns="182832" rtlCol="0" anchor="ctr">
            <a:noAutofit/>
          </a:bodyPr>
          <a:lstStyle>
            <a:lvl1pPr marL="237744" indent="-237744" algn="l" defTabSz="914400" rtl="0" eaLnBrk="1" latinLnBrk="0" hangingPunct="1">
              <a:lnSpc>
                <a:spcPct val="95000"/>
              </a:lnSpc>
              <a:spcBef>
                <a:spcPts val="1200"/>
              </a:spcBef>
              <a:buClr>
                <a:schemeClr val="tx1"/>
              </a:buClr>
              <a:buSzPct val="115000"/>
              <a:buFont typeface="Arial" panose="020B0604020202020204" pitchFamily="34" charset="0"/>
              <a:buChar char="•"/>
              <a:defRPr sz="2000" kern="1200">
                <a:solidFill>
                  <a:schemeClr val="tx1"/>
                </a:solidFill>
                <a:latin typeface="+mn-lt"/>
                <a:ea typeface="+mn-ea"/>
                <a:cs typeface="+mn-cs"/>
              </a:defRPr>
            </a:lvl1pPr>
            <a:lvl2pPr marL="576072" indent="-237744" algn="l" defTabSz="914400" rtl="0" eaLnBrk="1" latinLnBrk="0" hangingPunct="1">
              <a:lnSpc>
                <a:spcPct val="95000"/>
              </a:lnSpc>
              <a:spcBef>
                <a:spcPts val="900"/>
              </a:spcBef>
              <a:buClr>
                <a:schemeClr val="tx1"/>
              </a:buClr>
              <a:buSzPct val="115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5000"/>
              </a:lnSpc>
              <a:spcBef>
                <a:spcPts val="800"/>
              </a:spcBef>
              <a:buClr>
                <a:schemeClr val="tx1"/>
              </a:buClr>
              <a:buSzPct val="115000"/>
              <a:buFont typeface="Arial" panose="020B0604020202020204" pitchFamily="34" charset="0"/>
              <a:buChar char="•"/>
              <a:defRPr sz="1600" kern="1200">
                <a:solidFill>
                  <a:schemeClr val="tx1"/>
                </a:solidFill>
                <a:latin typeface="+mn-lt"/>
                <a:ea typeface="+mn-ea"/>
                <a:cs typeface="+mn-cs"/>
              </a:defRPr>
            </a:lvl3pPr>
            <a:lvl4pPr marL="1252728" indent="-237744"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4pPr>
            <a:lvl5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5pPr>
            <a:lvl6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6pPr>
            <a:lvl7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7pPr>
            <a:lvl8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8pPr>
            <a:lvl9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US" sz="2199">
                <a:solidFill>
                  <a:srgbClr val="FFFFFF"/>
                </a:solidFill>
              </a:rPr>
              <a:t>No cap – you pay 20% forever</a:t>
            </a:r>
            <a:endParaRPr lang="en-US" sz="2199" b="1">
              <a:solidFill>
                <a:srgbClr val="FFFFFF"/>
              </a:solidFill>
            </a:endParaRPr>
          </a:p>
        </p:txBody>
      </p:sp>
    </p:spTree>
    <p:extLst>
      <p:ext uri="{BB962C8B-B14F-4D97-AF65-F5344CB8AC3E}">
        <p14:creationId xmlns:p14="http://schemas.microsoft.com/office/powerpoint/2010/main" val="2192133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750"/>
                            </p:stCondLst>
                            <p:childTnLst>
                              <p:par>
                                <p:cTn id="9" presetID="10" presetClass="entr" presetSubtype="0" fill="hold" grpId="0" nodeType="afterEffect">
                                  <p:stCondLst>
                                    <p:cond delay="25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par>
                          <p:cTn id="12" fill="hold">
                            <p:stCondLst>
                              <p:cond delay="1500"/>
                            </p:stCondLst>
                            <p:childTnLst>
                              <p:par>
                                <p:cTn id="13" presetID="10" presetClass="entr" presetSubtype="0" fill="hold" grpId="0" nodeType="afterEffect">
                                  <p:stCondLst>
                                    <p:cond delay="25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animBg="1"/>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BFE7390-39EC-413B-8F3D-06E67703377A}"/>
              </a:ext>
            </a:extLst>
          </p:cNvPr>
          <p:cNvSpPr>
            <a:spLocks noGrp="1"/>
          </p:cNvSpPr>
          <p:nvPr>
            <p:ph type="title"/>
          </p:nvPr>
        </p:nvSpPr>
        <p:spPr>
          <a:xfrm>
            <a:off x="438912" y="780239"/>
            <a:ext cx="11280656" cy="4771958"/>
          </a:xfrm>
        </p:spPr>
        <p:txBody>
          <a:bodyPr/>
          <a:lstStyle/>
          <a:p>
            <a:r>
              <a:rPr lang="en-US"/>
              <a:t>Covering the gaps</a:t>
            </a:r>
          </a:p>
        </p:txBody>
      </p:sp>
    </p:spTree>
    <p:extLst>
      <p:ext uri="{BB962C8B-B14F-4D97-AF65-F5344CB8AC3E}">
        <p14:creationId xmlns:p14="http://schemas.microsoft.com/office/powerpoint/2010/main" val="204124355"/>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51A1DC2-12DF-4270-A34B-CB4BB816E810}"/>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a:lstStyle/>
          <a:p>
            <a:fld id="{BB333B34-C87C-402E-ABB0-13B7C9DEBBC4}" type="slidenum">
              <a:rPr lang="en-US" smtClean="0"/>
              <a:pPr/>
              <a:t>26</a:t>
            </a:fld>
            <a:endParaRPr lang="en-US"/>
          </a:p>
        </p:txBody>
      </p:sp>
      <p:sp>
        <p:nvSpPr>
          <p:cNvPr id="11" name="Freeform: Shape 10">
            <a:extLst>
              <a:ext uri="{FF2B5EF4-FFF2-40B4-BE49-F238E27FC236}">
                <a16:creationId xmlns:a16="http://schemas.microsoft.com/office/drawing/2014/main" id="{7569A714-8C97-D43B-21A7-96729A064C5B}"/>
              </a:ext>
              <a:ext uri="{C183D7F6-B498-43B3-948B-1728B52AA6E4}">
                <adec:decorative xmlns:adec="http://schemas.microsoft.com/office/drawing/2017/decorative" val="1"/>
              </a:ext>
            </a:extLst>
          </p:cNvPr>
          <p:cNvSpPr/>
          <p:nvPr/>
        </p:nvSpPr>
        <p:spPr>
          <a:xfrm>
            <a:off x="2077039" y="1739956"/>
            <a:ext cx="7374734" cy="1003680"/>
          </a:xfrm>
          <a:custGeom>
            <a:avLst/>
            <a:gdLst>
              <a:gd name="connsiteX0" fmla="*/ 0 w 7374734"/>
              <a:gd name="connsiteY0" fmla="*/ 0 h 1003680"/>
              <a:gd name="connsiteX1" fmla="*/ 7374734 w 7374734"/>
              <a:gd name="connsiteY1" fmla="*/ 0 h 1003680"/>
              <a:gd name="connsiteX2" fmla="*/ 7374734 w 7374734"/>
              <a:gd name="connsiteY2" fmla="*/ 1003680 h 1003680"/>
              <a:gd name="connsiteX3" fmla="*/ 0 w 7374734"/>
              <a:gd name="connsiteY3" fmla="*/ 1003680 h 1003680"/>
              <a:gd name="connsiteX4" fmla="*/ 0 w 7374734"/>
              <a:gd name="connsiteY4" fmla="*/ 0 h 1003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74734" h="1003680">
                <a:moveTo>
                  <a:pt x="0" y="0"/>
                </a:moveTo>
                <a:lnTo>
                  <a:pt x="7374734" y="0"/>
                </a:lnTo>
                <a:lnTo>
                  <a:pt x="7374734" y="1003680"/>
                </a:lnTo>
                <a:lnTo>
                  <a:pt x="0" y="1003680"/>
                </a:lnTo>
                <a:lnTo>
                  <a:pt x="0" y="0"/>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236207" tIns="0" rIns="236207" bIns="0" numCol="1" spcCol="1270" anchor="ctr" anchorCtr="0">
            <a:noAutofit/>
          </a:bodyPr>
          <a:lstStyle/>
          <a:p>
            <a:pPr marL="0" lvl="0" indent="0" algn="l" defTabSz="1778000">
              <a:lnSpc>
                <a:spcPct val="90000"/>
              </a:lnSpc>
              <a:spcBef>
                <a:spcPct val="0"/>
              </a:spcBef>
              <a:spcAft>
                <a:spcPct val="35000"/>
              </a:spcAft>
              <a:buNone/>
            </a:pPr>
            <a:endParaRPr lang="en-US" sz="3200" b="0" kern="1200"/>
          </a:p>
        </p:txBody>
      </p:sp>
      <p:sp>
        <p:nvSpPr>
          <p:cNvPr id="10" name="Freeform: Shape 9">
            <a:extLst>
              <a:ext uri="{FF2B5EF4-FFF2-40B4-BE49-F238E27FC236}">
                <a16:creationId xmlns:a16="http://schemas.microsoft.com/office/drawing/2014/main" id="{E37C0184-EB53-1F57-2EA4-ED557BE65BA3}"/>
              </a:ext>
              <a:ext uri="{C183D7F6-B498-43B3-948B-1728B52AA6E4}">
                <adec:decorative xmlns:adec="http://schemas.microsoft.com/office/drawing/2017/decorative" val="1"/>
              </a:ext>
            </a:extLst>
          </p:cNvPr>
          <p:cNvSpPr/>
          <p:nvPr/>
        </p:nvSpPr>
        <p:spPr>
          <a:xfrm>
            <a:off x="1630665" y="2241796"/>
            <a:ext cx="8927494" cy="1285200"/>
          </a:xfrm>
          <a:custGeom>
            <a:avLst/>
            <a:gdLst>
              <a:gd name="connsiteX0" fmla="*/ 0 w 8927494"/>
              <a:gd name="connsiteY0" fmla="*/ 0 h 1285200"/>
              <a:gd name="connsiteX1" fmla="*/ 8927494 w 8927494"/>
              <a:gd name="connsiteY1" fmla="*/ 0 h 1285200"/>
              <a:gd name="connsiteX2" fmla="*/ 8927494 w 8927494"/>
              <a:gd name="connsiteY2" fmla="*/ 1285200 h 1285200"/>
              <a:gd name="connsiteX3" fmla="*/ 0 w 8927494"/>
              <a:gd name="connsiteY3" fmla="*/ 1285200 h 1285200"/>
              <a:gd name="connsiteX4" fmla="*/ 0 w 8927494"/>
              <a:gd name="connsiteY4" fmla="*/ 0 h 1285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27494" h="1285200">
                <a:moveTo>
                  <a:pt x="0" y="0"/>
                </a:moveTo>
                <a:lnTo>
                  <a:pt x="8927494" y="0"/>
                </a:lnTo>
                <a:lnTo>
                  <a:pt x="8927494" y="1285200"/>
                </a:lnTo>
                <a:lnTo>
                  <a:pt x="0" y="1285200"/>
                </a:lnTo>
                <a:lnTo>
                  <a:pt x="0" y="0"/>
                </a:lnTo>
                <a:close/>
              </a:path>
            </a:pathLst>
          </a:custGeom>
          <a:noFill/>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92873" tIns="708152" rIns="692873" bIns="199136" numCol="1" spcCol="1270" anchor="t" anchorCtr="0">
            <a:noAutofit/>
          </a:bodyPr>
          <a:lstStyle/>
          <a:p>
            <a:pPr marL="285750" lvl="1" indent="-285750" algn="l" defTabSz="1244600">
              <a:lnSpc>
                <a:spcPct val="90000"/>
              </a:lnSpc>
              <a:spcBef>
                <a:spcPct val="0"/>
              </a:spcBef>
              <a:spcAft>
                <a:spcPct val="15000"/>
              </a:spcAft>
              <a:buNone/>
            </a:pPr>
            <a:endParaRPr lang="en-US" sz="2800" kern="1200"/>
          </a:p>
        </p:txBody>
      </p:sp>
      <p:sp>
        <p:nvSpPr>
          <p:cNvPr id="12" name="Freeform: Shape 11">
            <a:extLst>
              <a:ext uri="{FF2B5EF4-FFF2-40B4-BE49-F238E27FC236}">
                <a16:creationId xmlns:a16="http://schemas.microsoft.com/office/drawing/2014/main" id="{DA17EE3C-C902-9170-C9E6-5475E579A71D}"/>
              </a:ext>
              <a:ext uri="{C183D7F6-B498-43B3-948B-1728B52AA6E4}">
                <adec:decorative xmlns:adec="http://schemas.microsoft.com/office/drawing/2017/decorative" val="1"/>
              </a:ext>
            </a:extLst>
          </p:cNvPr>
          <p:cNvSpPr/>
          <p:nvPr/>
        </p:nvSpPr>
        <p:spPr>
          <a:xfrm>
            <a:off x="1630665" y="4236499"/>
            <a:ext cx="8927494" cy="1285200"/>
          </a:xfrm>
          <a:custGeom>
            <a:avLst/>
            <a:gdLst>
              <a:gd name="connsiteX0" fmla="*/ 0 w 8927494"/>
              <a:gd name="connsiteY0" fmla="*/ 0 h 1285200"/>
              <a:gd name="connsiteX1" fmla="*/ 8927494 w 8927494"/>
              <a:gd name="connsiteY1" fmla="*/ 0 h 1285200"/>
              <a:gd name="connsiteX2" fmla="*/ 8927494 w 8927494"/>
              <a:gd name="connsiteY2" fmla="*/ 1285200 h 1285200"/>
              <a:gd name="connsiteX3" fmla="*/ 0 w 8927494"/>
              <a:gd name="connsiteY3" fmla="*/ 1285200 h 1285200"/>
              <a:gd name="connsiteX4" fmla="*/ 0 w 8927494"/>
              <a:gd name="connsiteY4" fmla="*/ 0 h 1285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27494" h="1285200">
                <a:moveTo>
                  <a:pt x="0" y="0"/>
                </a:moveTo>
                <a:lnTo>
                  <a:pt x="8927494" y="0"/>
                </a:lnTo>
                <a:lnTo>
                  <a:pt x="8927494" y="1285200"/>
                </a:lnTo>
                <a:lnTo>
                  <a:pt x="0" y="1285200"/>
                </a:lnTo>
                <a:lnTo>
                  <a:pt x="0" y="0"/>
                </a:lnTo>
                <a:close/>
              </a:path>
            </a:pathLst>
          </a:custGeom>
          <a:ln>
            <a:solidFill>
              <a:schemeClr val="accent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92873" tIns="708152" rIns="692873" bIns="199136" numCol="1" spcCol="1270" anchor="t" anchorCtr="0">
            <a:noAutofit/>
          </a:bodyPr>
          <a:lstStyle/>
          <a:p>
            <a:pPr marL="285750" lvl="1" indent="-285750" algn="l" defTabSz="1244600">
              <a:lnSpc>
                <a:spcPct val="90000"/>
              </a:lnSpc>
              <a:spcBef>
                <a:spcPct val="0"/>
              </a:spcBef>
              <a:spcAft>
                <a:spcPct val="15000"/>
              </a:spcAft>
              <a:buNone/>
            </a:pPr>
            <a:endParaRPr lang="en-US" sz="2800" kern="1200"/>
          </a:p>
        </p:txBody>
      </p:sp>
      <p:sp>
        <p:nvSpPr>
          <p:cNvPr id="13" name="Freeform: Shape 12">
            <a:extLst>
              <a:ext uri="{FF2B5EF4-FFF2-40B4-BE49-F238E27FC236}">
                <a16:creationId xmlns:a16="http://schemas.microsoft.com/office/drawing/2014/main" id="{053B48BD-9229-4397-E52A-82437AADDA87}"/>
              </a:ext>
              <a:ext uri="{C183D7F6-B498-43B3-948B-1728B52AA6E4}">
                <adec:decorative xmlns:adec="http://schemas.microsoft.com/office/drawing/2017/decorative" val="1"/>
              </a:ext>
            </a:extLst>
          </p:cNvPr>
          <p:cNvSpPr/>
          <p:nvPr/>
        </p:nvSpPr>
        <p:spPr>
          <a:xfrm>
            <a:off x="2077039" y="3710596"/>
            <a:ext cx="7366985" cy="1003680"/>
          </a:xfrm>
          <a:custGeom>
            <a:avLst/>
            <a:gdLst>
              <a:gd name="connsiteX0" fmla="*/ 0 w 7366985"/>
              <a:gd name="connsiteY0" fmla="*/ 0 h 1003680"/>
              <a:gd name="connsiteX1" fmla="*/ 7366985 w 7366985"/>
              <a:gd name="connsiteY1" fmla="*/ 0 h 1003680"/>
              <a:gd name="connsiteX2" fmla="*/ 7366985 w 7366985"/>
              <a:gd name="connsiteY2" fmla="*/ 1003680 h 1003680"/>
              <a:gd name="connsiteX3" fmla="*/ 0 w 7366985"/>
              <a:gd name="connsiteY3" fmla="*/ 1003680 h 1003680"/>
              <a:gd name="connsiteX4" fmla="*/ 0 w 7366985"/>
              <a:gd name="connsiteY4" fmla="*/ 0 h 1003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6985" h="1003680">
                <a:moveTo>
                  <a:pt x="0" y="0"/>
                </a:moveTo>
                <a:lnTo>
                  <a:pt x="7366985" y="0"/>
                </a:lnTo>
                <a:lnTo>
                  <a:pt x="7366985" y="1003680"/>
                </a:lnTo>
                <a:lnTo>
                  <a:pt x="0" y="1003680"/>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2">
              <a:hueOff val="-14064011"/>
              <a:satOff val="0"/>
              <a:lumOff val="32745"/>
              <a:alphaOff val="0"/>
            </a:schemeClr>
          </a:effectRef>
          <a:fontRef idx="minor">
            <a:schemeClr val="lt1"/>
          </a:fontRef>
        </p:style>
        <p:txBody>
          <a:bodyPr spcFirstLastPara="0" vert="horz" wrap="square" lIns="236207" tIns="0" rIns="236207" bIns="0" numCol="1" spcCol="1270" anchor="ctr" anchorCtr="0">
            <a:noAutofit/>
          </a:bodyPr>
          <a:lstStyle/>
          <a:p>
            <a:pPr marL="0" lvl="0" indent="0" algn="l" defTabSz="1778000">
              <a:lnSpc>
                <a:spcPct val="90000"/>
              </a:lnSpc>
              <a:spcBef>
                <a:spcPct val="0"/>
              </a:spcBef>
              <a:spcAft>
                <a:spcPct val="35000"/>
              </a:spcAft>
              <a:buNone/>
            </a:pPr>
            <a:endParaRPr lang="en-US" sz="3200" kern="1200"/>
          </a:p>
        </p:txBody>
      </p:sp>
      <p:sp>
        <p:nvSpPr>
          <p:cNvPr id="15" name="Title 14">
            <a:extLst>
              <a:ext uri="{FF2B5EF4-FFF2-40B4-BE49-F238E27FC236}">
                <a16:creationId xmlns:a16="http://schemas.microsoft.com/office/drawing/2014/main" id="{235692B0-3029-B536-B5A6-832AFB2A912A}"/>
              </a:ext>
            </a:extLst>
          </p:cNvPr>
          <p:cNvSpPr>
            <a:spLocks noGrp="1"/>
          </p:cNvSpPr>
          <p:nvPr>
            <p:ph type="title"/>
          </p:nvPr>
        </p:nvSpPr>
        <p:spPr>
          <a:xfrm>
            <a:off x="466342" y="472437"/>
            <a:ext cx="11274553" cy="792167"/>
          </a:xfrm>
        </p:spPr>
        <p:txBody>
          <a:bodyPr/>
          <a:lstStyle/>
          <a:p>
            <a:r>
              <a:rPr lang="en-US"/>
              <a:t>Private Market Plan options</a:t>
            </a:r>
          </a:p>
        </p:txBody>
      </p:sp>
      <p:sp>
        <p:nvSpPr>
          <p:cNvPr id="4" name="TextBox 3">
            <a:extLst>
              <a:ext uri="{FF2B5EF4-FFF2-40B4-BE49-F238E27FC236}">
                <a16:creationId xmlns:a16="http://schemas.microsoft.com/office/drawing/2014/main" id="{91237D80-27BA-FBB8-E692-596A00DC33C5}"/>
              </a:ext>
            </a:extLst>
          </p:cNvPr>
          <p:cNvSpPr txBox="1"/>
          <p:nvPr/>
        </p:nvSpPr>
        <p:spPr>
          <a:xfrm>
            <a:off x="2197423" y="1974031"/>
            <a:ext cx="6771503" cy="535531"/>
          </a:xfrm>
          <a:prstGeom prst="rect">
            <a:avLst/>
          </a:prstGeom>
          <a:noFill/>
        </p:spPr>
        <p:txBody>
          <a:bodyPr wrap="square">
            <a:spAutoFit/>
          </a:bodyPr>
          <a:lstStyle/>
          <a:p>
            <a:pPr marL="0" marR="0" lvl="0" indent="0" algn="l" defTabSz="1778000" rtl="0" eaLnBrk="1" fontAlgn="auto" latinLnBrk="0" hangingPunct="1">
              <a:lnSpc>
                <a:spcPct val="90000"/>
              </a:lnSpc>
              <a:spcBef>
                <a:spcPct val="0"/>
              </a:spcBef>
              <a:spcAft>
                <a:spcPct val="3500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rial" panose="020B0604020202020204"/>
                <a:ea typeface="+mn-ea"/>
                <a:cs typeface="+mn-cs"/>
              </a:rPr>
              <a:t>1  Medicare Supplement </a:t>
            </a:r>
            <a:r>
              <a:rPr kumimoji="0" lang="en-US" sz="3200" b="0" i="0" u="none" strike="noStrike" kern="1200" cap="none" spc="0" normalizeH="0" baseline="0" noProof="0" dirty="0">
                <a:ln>
                  <a:noFill/>
                </a:ln>
                <a:solidFill>
                  <a:prstClr val="white"/>
                </a:solidFill>
                <a:effectLst/>
                <a:uLnTx/>
                <a:uFillTx/>
                <a:latin typeface="Arial" panose="020B0604020202020204"/>
                <a:ea typeface="+mn-ea"/>
                <a:cs typeface="+mn-cs"/>
              </a:rPr>
              <a:t>(Medigap)</a:t>
            </a:r>
          </a:p>
        </p:txBody>
      </p:sp>
      <p:sp>
        <p:nvSpPr>
          <p:cNvPr id="14" name="TextBox 13">
            <a:extLst>
              <a:ext uri="{FF2B5EF4-FFF2-40B4-BE49-F238E27FC236}">
                <a16:creationId xmlns:a16="http://schemas.microsoft.com/office/drawing/2014/main" id="{1A1DD8F5-D24E-505B-6AF2-8A1D2FBF264B}"/>
              </a:ext>
            </a:extLst>
          </p:cNvPr>
          <p:cNvSpPr txBox="1"/>
          <p:nvPr/>
        </p:nvSpPr>
        <p:spPr>
          <a:xfrm>
            <a:off x="2197423" y="2906016"/>
            <a:ext cx="6096000" cy="480131"/>
          </a:xfrm>
          <a:prstGeom prst="rect">
            <a:avLst/>
          </a:prstGeom>
          <a:noFill/>
        </p:spPr>
        <p:txBody>
          <a:bodyPr wrap="square">
            <a:spAutoFit/>
          </a:bodyPr>
          <a:lstStyle/>
          <a:p>
            <a:pPr marL="285750" marR="0" lvl="1" indent="-285750" algn="l" defTabSz="1244600" rtl="0" eaLnBrk="1" fontAlgn="auto" latinLnBrk="0" hangingPunct="1">
              <a:lnSpc>
                <a:spcPct val="90000"/>
              </a:lnSpc>
              <a:spcBef>
                <a:spcPct val="0"/>
              </a:spcBef>
              <a:spcAft>
                <a:spcPct val="15000"/>
              </a:spcAft>
              <a:buClrTx/>
              <a:buSzTx/>
              <a:buFontTx/>
              <a:buNone/>
              <a:tabLst/>
              <a:defRPr/>
            </a:pPr>
            <a:r>
              <a:rPr kumimoji="0" lang="en-US" sz="2800" b="0" i="0" u="none" strike="noStrike" kern="1200" cap="none" spc="0" normalizeH="0" baseline="0" noProof="0">
                <a:ln>
                  <a:noFill/>
                </a:ln>
                <a:solidFill>
                  <a:prstClr val="black">
                    <a:hueOff val="0"/>
                    <a:satOff val="0"/>
                    <a:lumOff val="0"/>
                    <a:alphaOff val="0"/>
                  </a:prstClr>
                </a:solidFill>
                <a:effectLst/>
                <a:uLnTx/>
                <a:uFillTx/>
                <a:latin typeface="Arial" panose="020B0604020202020204"/>
                <a:ea typeface="+mn-ea"/>
                <a:cs typeface="+mn-cs"/>
              </a:rPr>
              <a:t>Higher premiums, less cost-sharing</a:t>
            </a:r>
          </a:p>
        </p:txBody>
      </p:sp>
      <p:sp>
        <p:nvSpPr>
          <p:cNvPr id="7" name="TextBox 6">
            <a:extLst>
              <a:ext uri="{FF2B5EF4-FFF2-40B4-BE49-F238E27FC236}">
                <a16:creationId xmlns:a16="http://schemas.microsoft.com/office/drawing/2014/main" id="{917A4290-3123-C542-732A-D48BBB0D1246}"/>
              </a:ext>
            </a:extLst>
          </p:cNvPr>
          <p:cNvSpPr txBox="1"/>
          <p:nvPr/>
        </p:nvSpPr>
        <p:spPr>
          <a:xfrm>
            <a:off x="2197423" y="3944671"/>
            <a:ext cx="6096000" cy="535531"/>
          </a:xfrm>
          <a:prstGeom prst="rect">
            <a:avLst/>
          </a:prstGeom>
          <a:noFill/>
        </p:spPr>
        <p:txBody>
          <a:bodyPr wrap="square">
            <a:spAutoFit/>
          </a:bodyPr>
          <a:lstStyle/>
          <a:p>
            <a:pPr marL="0" marR="0" lvl="0" indent="0" algn="l" defTabSz="1778000" rtl="0" eaLnBrk="1" fontAlgn="auto" latinLnBrk="0" hangingPunct="1">
              <a:lnSpc>
                <a:spcPct val="90000"/>
              </a:lnSpc>
              <a:spcBef>
                <a:spcPct val="0"/>
              </a:spcBef>
              <a:spcAft>
                <a:spcPct val="3500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rial" panose="020B0604020202020204"/>
                <a:ea typeface="+mn-ea"/>
                <a:cs typeface="+mn-cs"/>
              </a:rPr>
              <a:t>2  Medicare Advantage Plan</a:t>
            </a:r>
            <a:endParaRPr kumimoji="0" lang="en-US" sz="32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8" name="TextBox 17">
            <a:extLst>
              <a:ext uri="{FF2B5EF4-FFF2-40B4-BE49-F238E27FC236}">
                <a16:creationId xmlns:a16="http://schemas.microsoft.com/office/drawing/2014/main" id="{97E693DB-2303-26F6-C83E-8245D3BF692A}"/>
              </a:ext>
            </a:extLst>
          </p:cNvPr>
          <p:cNvSpPr txBox="1"/>
          <p:nvPr/>
        </p:nvSpPr>
        <p:spPr>
          <a:xfrm>
            <a:off x="2197423" y="4891335"/>
            <a:ext cx="6096000" cy="480131"/>
          </a:xfrm>
          <a:prstGeom prst="rect">
            <a:avLst/>
          </a:prstGeom>
          <a:noFill/>
        </p:spPr>
        <p:txBody>
          <a:bodyPr wrap="square">
            <a:spAutoFit/>
          </a:bodyPr>
          <a:lstStyle/>
          <a:p>
            <a:pPr marL="285750" marR="0" lvl="1" indent="-285750" algn="l" defTabSz="1244600" rtl="0" eaLnBrk="1" fontAlgn="auto" latinLnBrk="0" hangingPunct="1">
              <a:lnSpc>
                <a:spcPct val="90000"/>
              </a:lnSpc>
              <a:spcBef>
                <a:spcPct val="0"/>
              </a:spcBef>
              <a:spcAft>
                <a:spcPct val="15000"/>
              </a:spcAft>
              <a:buClrTx/>
              <a:buSzTx/>
              <a:buFontTx/>
              <a:buNone/>
              <a:tabLst/>
              <a:defRPr/>
            </a:pPr>
            <a:r>
              <a:rPr kumimoji="0" lang="en-US" sz="2800" b="0" i="0" u="none" strike="noStrike" kern="1200" cap="none" spc="0" normalizeH="0" baseline="0" noProof="0">
                <a:ln>
                  <a:noFill/>
                </a:ln>
                <a:solidFill>
                  <a:prstClr val="black">
                    <a:hueOff val="0"/>
                    <a:satOff val="0"/>
                    <a:lumOff val="0"/>
                    <a:alphaOff val="0"/>
                  </a:prstClr>
                </a:solidFill>
                <a:effectLst/>
                <a:uLnTx/>
                <a:uFillTx/>
                <a:latin typeface="Arial" panose="020B0604020202020204"/>
                <a:ea typeface="+mn-ea"/>
                <a:cs typeface="+mn-cs"/>
              </a:rPr>
              <a:t>Lower premiums, higher cost-sharing</a:t>
            </a:r>
          </a:p>
        </p:txBody>
      </p:sp>
    </p:spTree>
    <p:extLst>
      <p:ext uri="{BB962C8B-B14F-4D97-AF65-F5344CB8AC3E}">
        <p14:creationId xmlns:p14="http://schemas.microsoft.com/office/powerpoint/2010/main" val="270006800"/>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4CFCAC-657E-464A-AB56-A5F1F9D3482A}"/>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a:lstStyle/>
          <a:p>
            <a:fld id="{BB333B34-C87C-402E-ABB0-13B7C9DEBBC4}" type="slidenum">
              <a:rPr lang="en-US" smtClean="0"/>
              <a:pPr/>
              <a:t>27</a:t>
            </a:fld>
            <a:endParaRPr lang="en-US"/>
          </a:p>
        </p:txBody>
      </p:sp>
      <p:sp>
        <p:nvSpPr>
          <p:cNvPr id="5" name="Title 4">
            <a:extLst>
              <a:ext uri="{FF2B5EF4-FFF2-40B4-BE49-F238E27FC236}">
                <a16:creationId xmlns:a16="http://schemas.microsoft.com/office/drawing/2014/main" id="{18B21FA3-77B1-1813-5645-674E0D0FDDB6}"/>
              </a:ext>
            </a:extLst>
          </p:cNvPr>
          <p:cNvSpPr>
            <a:spLocks noGrp="1"/>
          </p:cNvSpPr>
          <p:nvPr>
            <p:ph type="title"/>
          </p:nvPr>
        </p:nvSpPr>
        <p:spPr>
          <a:xfrm>
            <a:off x="466342" y="472437"/>
            <a:ext cx="11274553" cy="792167"/>
          </a:xfrm>
        </p:spPr>
        <p:txBody>
          <a:bodyPr/>
          <a:lstStyle/>
          <a:p>
            <a:r>
              <a:rPr lang="en-US" dirty="0"/>
              <a:t>Medicare supplements (Medigap)</a:t>
            </a:r>
            <a:br>
              <a:rPr lang="en-US" dirty="0"/>
            </a:br>
            <a:r>
              <a:rPr lang="en-US" b="0" i="1" dirty="0"/>
              <a:t>The facts </a:t>
            </a:r>
            <a:br>
              <a:rPr lang="en-US" dirty="0"/>
            </a:br>
            <a:endParaRPr lang="en-US" dirty="0"/>
          </a:p>
        </p:txBody>
      </p:sp>
      <p:sp>
        <p:nvSpPr>
          <p:cNvPr id="10" name="Freeform: Shape 9">
            <a:extLst>
              <a:ext uri="{FF2B5EF4-FFF2-40B4-BE49-F238E27FC236}">
                <a16:creationId xmlns:a16="http://schemas.microsoft.com/office/drawing/2014/main" id="{2893816F-4FE6-0D72-AF3A-AC2726261DBE}"/>
              </a:ext>
            </a:extLst>
          </p:cNvPr>
          <p:cNvSpPr/>
          <p:nvPr/>
        </p:nvSpPr>
        <p:spPr>
          <a:xfrm>
            <a:off x="1786460" y="1371601"/>
            <a:ext cx="4206240" cy="1371600"/>
          </a:xfrm>
          <a:custGeom>
            <a:avLst/>
            <a:gdLst>
              <a:gd name="connsiteX0" fmla="*/ 0 w 2621157"/>
              <a:gd name="connsiteY0" fmla="*/ 0 h 989912"/>
              <a:gd name="connsiteX1" fmla="*/ 2621157 w 2621157"/>
              <a:gd name="connsiteY1" fmla="*/ 0 h 989912"/>
              <a:gd name="connsiteX2" fmla="*/ 2621157 w 2621157"/>
              <a:gd name="connsiteY2" fmla="*/ 989912 h 989912"/>
              <a:gd name="connsiteX3" fmla="*/ 0 w 2621157"/>
              <a:gd name="connsiteY3" fmla="*/ 989912 h 989912"/>
              <a:gd name="connsiteX4" fmla="*/ 0 w 2621157"/>
              <a:gd name="connsiteY4" fmla="*/ 0 h 989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1157" h="989912">
                <a:moveTo>
                  <a:pt x="0" y="0"/>
                </a:moveTo>
                <a:lnTo>
                  <a:pt x="2621157" y="0"/>
                </a:lnTo>
                <a:lnTo>
                  <a:pt x="2621157" y="989912"/>
                </a:lnTo>
                <a:lnTo>
                  <a:pt x="0" y="989912"/>
                </a:lnTo>
                <a:lnTo>
                  <a:pt x="0" y="0"/>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2000" kern="1200" dirty="0"/>
              <a:t>Medigap plans let you see any participating provider</a:t>
            </a:r>
          </a:p>
        </p:txBody>
      </p:sp>
      <p:sp>
        <p:nvSpPr>
          <p:cNvPr id="11" name="Freeform: Shape 10">
            <a:extLst>
              <a:ext uri="{FF2B5EF4-FFF2-40B4-BE49-F238E27FC236}">
                <a16:creationId xmlns:a16="http://schemas.microsoft.com/office/drawing/2014/main" id="{C1F68DE7-0B77-D171-681A-E4467D6CD83D}"/>
              </a:ext>
            </a:extLst>
          </p:cNvPr>
          <p:cNvSpPr/>
          <p:nvPr/>
        </p:nvSpPr>
        <p:spPr>
          <a:xfrm>
            <a:off x="6194242" y="1371601"/>
            <a:ext cx="4206240" cy="1371600"/>
          </a:xfrm>
          <a:custGeom>
            <a:avLst/>
            <a:gdLst>
              <a:gd name="connsiteX0" fmla="*/ 0 w 2621157"/>
              <a:gd name="connsiteY0" fmla="*/ 0 h 989912"/>
              <a:gd name="connsiteX1" fmla="*/ 2621157 w 2621157"/>
              <a:gd name="connsiteY1" fmla="*/ 0 h 989912"/>
              <a:gd name="connsiteX2" fmla="*/ 2621157 w 2621157"/>
              <a:gd name="connsiteY2" fmla="*/ 989912 h 989912"/>
              <a:gd name="connsiteX3" fmla="*/ 0 w 2621157"/>
              <a:gd name="connsiteY3" fmla="*/ 989912 h 989912"/>
              <a:gd name="connsiteX4" fmla="*/ 0 w 2621157"/>
              <a:gd name="connsiteY4" fmla="*/ 0 h 989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1157" h="989912">
                <a:moveTo>
                  <a:pt x="0" y="0"/>
                </a:moveTo>
                <a:lnTo>
                  <a:pt x="2621157" y="0"/>
                </a:lnTo>
                <a:lnTo>
                  <a:pt x="2621157" y="989912"/>
                </a:lnTo>
                <a:lnTo>
                  <a:pt x="0" y="989912"/>
                </a:lnTo>
                <a:lnTo>
                  <a:pt x="0" y="0"/>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2000" kern="1200"/>
              <a:t>No referrals necessary with over</a:t>
            </a:r>
            <a:br>
              <a:rPr lang="en-US" sz="2000" kern="1200"/>
            </a:br>
            <a:r>
              <a:rPr lang="en-US" sz="2000" b="1" kern="1200"/>
              <a:t>1M providers</a:t>
            </a:r>
          </a:p>
        </p:txBody>
      </p:sp>
      <p:sp>
        <p:nvSpPr>
          <p:cNvPr id="12" name="Freeform: Shape 11">
            <a:extLst>
              <a:ext uri="{FF2B5EF4-FFF2-40B4-BE49-F238E27FC236}">
                <a16:creationId xmlns:a16="http://schemas.microsoft.com/office/drawing/2014/main" id="{4DB1B049-1227-A90C-67C6-A0BE34EC889A}"/>
              </a:ext>
            </a:extLst>
          </p:cNvPr>
          <p:cNvSpPr/>
          <p:nvPr/>
        </p:nvSpPr>
        <p:spPr>
          <a:xfrm>
            <a:off x="1786460" y="2878782"/>
            <a:ext cx="4206240" cy="1371600"/>
          </a:xfrm>
          <a:custGeom>
            <a:avLst/>
            <a:gdLst>
              <a:gd name="connsiteX0" fmla="*/ 0 w 2621157"/>
              <a:gd name="connsiteY0" fmla="*/ 0 h 989912"/>
              <a:gd name="connsiteX1" fmla="*/ 2621157 w 2621157"/>
              <a:gd name="connsiteY1" fmla="*/ 0 h 989912"/>
              <a:gd name="connsiteX2" fmla="*/ 2621157 w 2621157"/>
              <a:gd name="connsiteY2" fmla="*/ 989912 h 989912"/>
              <a:gd name="connsiteX3" fmla="*/ 0 w 2621157"/>
              <a:gd name="connsiteY3" fmla="*/ 989912 h 989912"/>
              <a:gd name="connsiteX4" fmla="*/ 0 w 2621157"/>
              <a:gd name="connsiteY4" fmla="*/ 0 h 989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1157" h="989912">
                <a:moveTo>
                  <a:pt x="0" y="0"/>
                </a:moveTo>
                <a:lnTo>
                  <a:pt x="2621157" y="0"/>
                </a:lnTo>
                <a:lnTo>
                  <a:pt x="2621157" y="989912"/>
                </a:lnTo>
                <a:lnTo>
                  <a:pt x="0" y="989912"/>
                </a:lnTo>
                <a:lnTo>
                  <a:pt x="0" y="0"/>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2000" kern="1200"/>
              <a:t>Use your Medigap plan nationwide </a:t>
            </a:r>
          </a:p>
          <a:p>
            <a:pPr marL="0" lvl="0" indent="0" algn="ctr" defTabSz="711200">
              <a:lnSpc>
                <a:spcPct val="90000"/>
              </a:lnSpc>
              <a:spcBef>
                <a:spcPct val="0"/>
              </a:spcBef>
              <a:spcAft>
                <a:spcPct val="35000"/>
              </a:spcAft>
              <a:buNone/>
            </a:pPr>
            <a:r>
              <a:rPr lang="en-US" sz="2000" kern="1200"/>
              <a:t>GREAT for travel</a:t>
            </a:r>
            <a:endParaRPr lang="en-US" sz="2000" b="1" kern="1200"/>
          </a:p>
        </p:txBody>
      </p:sp>
      <p:sp>
        <p:nvSpPr>
          <p:cNvPr id="13" name="Freeform: Shape 12">
            <a:extLst>
              <a:ext uri="{FF2B5EF4-FFF2-40B4-BE49-F238E27FC236}">
                <a16:creationId xmlns:a16="http://schemas.microsoft.com/office/drawing/2014/main" id="{E28B0495-E233-BBD4-044D-D9FE87A8B38D}"/>
              </a:ext>
            </a:extLst>
          </p:cNvPr>
          <p:cNvSpPr/>
          <p:nvPr/>
        </p:nvSpPr>
        <p:spPr>
          <a:xfrm>
            <a:off x="6194242" y="2878783"/>
            <a:ext cx="4206240" cy="1371600"/>
          </a:xfrm>
          <a:custGeom>
            <a:avLst/>
            <a:gdLst>
              <a:gd name="connsiteX0" fmla="*/ 0 w 2621157"/>
              <a:gd name="connsiteY0" fmla="*/ 0 h 989912"/>
              <a:gd name="connsiteX1" fmla="*/ 2621157 w 2621157"/>
              <a:gd name="connsiteY1" fmla="*/ 0 h 989912"/>
              <a:gd name="connsiteX2" fmla="*/ 2621157 w 2621157"/>
              <a:gd name="connsiteY2" fmla="*/ 989912 h 989912"/>
              <a:gd name="connsiteX3" fmla="*/ 0 w 2621157"/>
              <a:gd name="connsiteY3" fmla="*/ 989912 h 989912"/>
              <a:gd name="connsiteX4" fmla="*/ 0 w 2621157"/>
              <a:gd name="connsiteY4" fmla="*/ 0 h 989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1157" h="989912">
                <a:moveTo>
                  <a:pt x="0" y="0"/>
                </a:moveTo>
                <a:lnTo>
                  <a:pt x="2621157" y="0"/>
                </a:lnTo>
                <a:lnTo>
                  <a:pt x="2621157" y="989912"/>
                </a:lnTo>
                <a:lnTo>
                  <a:pt x="0" y="989912"/>
                </a:lnTo>
                <a:lnTo>
                  <a:pt x="0" y="0"/>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2000" kern="1200"/>
              <a:t>Medigap pays AFTER Medicare</a:t>
            </a:r>
            <a:br>
              <a:rPr lang="en-US" sz="2000" kern="1200"/>
            </a:br>
            <a:r>
              <a:rPr lang="en-US" sz="2000" kern="1200"/>
              <a:t>to help cover your deductibles, copays and coinsurance</a:t>
            </a:r>
          </a:p>
        </p:txBody>
      </p:sp>
      <p:sp>
        <p:nvSpPr>
          <p:cNvPr id="14" name="Freeform: Shape 13">
            <a:extLst>
              <a:ext uri="{FF2B5EF4-FFF2-40B4-BE49-F238E27FC236}">
                <a16:creationId xmlns:a16="http://schemas.microsoft.com/office/drawing/2014/main" id="{0000FFE2-5EDB-D671-5FAE-1C54916EBA7D}"/>
              </a:ext>
            </a:extLst>
          </p:cNvPr>
          <p:cNvSpPr/>
          <p:nvPr/>
        </p:nvSpPr>
        <p:spPr>
          <a:xfrm>
            <a:off x="1786460" y="4385964"/>
            <a:ext cx="4206240" cy="1371600"/>
          </a:xfrm>
          <a:custGeom>
            <a:avLst/>
            <a:gdLst>
              <a:gd name="connsiteX0" fmla="*/ 0 w 2621157"/>
              <a:gd name="connsiteY0" fmla="*/ 0 h 989912"/>
              <a:gd name="connsiteX1" fmla="*/ 2621157 w 2621157"/>
              <a:gd name="connsiteY1" fmla="*/ 0 h 989912"/>
              <a:gd name="connsiteX2" fmla="*/ 2621157 w 2621157"/>
              <a:gd name="connsiteY2" fmla="*/ 989912 h 989912"/>
              <a:gd name="connsiteX3" fmla="*/ 0 w 2621157"/>
              <a:gd name="connsiteY3" fmla="*/ 989912 h 989912"/>
              <a:gd name="connsiteX4" fmla="*/ 0 w 2621157"/>
              <a:gd name="connsiteY4" fmla="*/ 0 h 989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1157" h="989912">
                <a:moveTo>
                  <a:pt x="0" y="0"/>
                </a:moveTo>
                <a:lnTo>
                  <a:pt x="2621157" y="0"/>
                </a:lnTo>
                <a:lnTo>
                  <a:pt x="2621157" y="989912"/>
                </a:lnTo>
                <a:lnTo>
                  <a:pt x="0" y="989912"/>
                </a:lnTo>
                <a:lnTo>
                  <a:pt x="0" y="0"/>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2000" kern="1200"/>
              <a:t>Each </a:t>
            </a:r>
            <a:r>
              <a:rPr lang="en-US" sz="2000" b="1" u="sng" kern="1200"/>
              <a:t>plan</a:t>
            </a:r>
            <a:r>
              <a:rPr lang="en-US" sz="2000" kern="1200"/>
              <a:t> has an exact set of benefits and fills different gaps</a:t>
            </a:r>
          </a:p>
        </p:txBody>
      </p:sp>
      <p:sp>
        <p:nvSpPr>
          <p:cNvPr id="15" name="Freeform: Shape 14">
            <a:extLst>
              <a:ext uri="{FF2B5EF4-FFF2-40B4-BE49-F238E27FC236}">
                <a16:creationId xmlns:a16="http://schemas.microsoft.com/office/drawing/2014/main" id="{B5E4FC76-F27B-D1CF-04A8-8A5DECB549CE}"/>
              </a:ext>
            </a:extLst>
          </p:cNvPr>
          <p:cNvSpPr/>
          <p:nvPr/>
        </p:nvSpPr>
        <p:spPr>
          <a:xfrm>
            <a:off x="6194242" y="4385964"/>
            <a:ext cx="4206240" cy="1371600"/>
          </a:xfrm>
          <a:custGeom>
            <a:avLst/>
            <a:gdLst>
              <a:gd name="connsiteX0" fmla="*/ 0 w 2621157"/>
              <a:gd name="connsiteY0" fmla="*/ 0 h 989912"/>
              <a:gd name="connsiteX1" fmla="*/ 2621157 w 2621157"/>
              <a:gd name="connsiteY1" fmla="*/ 0 h 989912"/>
              <a:gd name="connsiteX2" fmla="*/ 2621157 w 2621157"/>
              <a:gd name="connsiteY2" fmla="*/ 989912 h 989912"/>
              <a:gd name="connsiteX3" fmla="*/ 0 w 2621157"/>
              <a:gd name="connsiteY3" fmla="*/ 989912 h 989912"/>
              <a:gd name="connsiteX4" fmla="*/ 0 w 2621157"/>
              <a:gd name="connsiteY4" fmla="*/ 0 h 989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1157" h="989912">
                <a:moveTo>
                  <a:pt x="0" y="0"/>
                </a:moveTo>
                <a:lnTo>
                  <a:pt x="2621157" y="0"/>
                </a:lnTo>
                <a:lnTo>
                  <a:pt x="2621157" y="989912"/>
                </a:lnTo>
                <a:lnTo>
                  <a:pt x="0" y="989912"/>
                </a:lnTo>
                <a:lnTo>
                  <a:pt x="0" y="0"/>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2000" kern="1200"/>
              <a:t>Many </a:t>
            </a:r>
            <a:r>
              <a:rPr lang="en-US" sz="2000" b="1" i="1" kern="1200"/>
              <a:t>different insurance </a:t>
            </a:r>
            <a:r>
              <a:rPr lang="en-US" sz="2000" kern="1200"/>
              <a:t>companies offer these plans</a:t>
            </a:r>
          </a:p>
        </p:txBody>
      </p:sp>
    </p:spTree>
    <p:custDataLst>
      <p:tags r:id="rId1"/>
    </p:custDataLst>
    <p:extLst>
      <p:ext uri="{BB962C8B-B14F-4D97-AF65-F5344CB8AC3E}">
        <p14:creationId xmlns:p14="http://schemas.microsoft.com/office/powerpoint/2010/main" val="2294954258"/>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4EE5824E-B00A-4748-C98F-DC0FDB6C4BBC}"/>
              </a:ext>
            </a:extLst>
          </p:cNvPr>
          <p:cNvSpPr>
            <a:spLocks noGrp="1"/>
          </p:cNvSpPr>
          <p:nvPr>
            <p:ph type="title"/>
          </p:nvPr>
        </p:nvSpPr>
        <p:spPr>
          <a:xfrm>
            <a:off x="466342" y="472437"/>
            <a:ext cx="11274553" cy="792167"/>
          </a:xfrm>
        </p:spPr>
        <p:txBody>
          <a:bodyPr/>
          <a:lstStyle/>
          <a:p>
            <a:r>
              <a:rPr lang="en-US" dirty="0"/>
              <a:t>Medicare Supplement Plans (Medigap)</a:t>
            </a:r>
          </a:p>
        </p:txBody>
      </p:sp>
      <p:sp>
        <p:nvSpPr>
          <p:cNvPr id="2" name="Slide Number Placeholder 1">
            <a:extLst>
              <a:ext uri="{FF2B5EF4-FFF2-40B4-BE49-F238E27FC236}">
                <a16:creationId xmlns:a16="http://schemas.microsoft.com/office/drawing/2014/main" id="{2ECA84B6-E0D1-4639-BB1B-EF4A5A981460}"/>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a:lstStyle/>
          <a:p>
            <a:fld id="{BB333B34-C87C-402E-ABB0-13B7C9DEBBC4}" type="slidenum">
              <a:rPr lang="en-US" smtClean="0"/>
              <a:pPr/>
              <a:t>28</a:t>
            </a:fld>
            <a:endParaRPr lang="en-US"/>
          </a:p>
        </p:txBody>
      </p:sp>
      <p:pic>
        <p:nvPicPr>
          <p:cNvPr id="3" name="Picture 2" descr="This table shows the 10 standardized Medigap plans and the specific set of benefits each covers. The plans span from very comprehensive to lesser coverage with cost-sharing. The two most popular plans are Plan G and Plan N. The most robust plan is Plan F. For Plans K and L, there is an out-of-pocket limit. In 2026, the limit is $8,000 for Plan K and $4,000 for Plan L.">
            <a:extLst>
              <a:ext uri="{FF2B5EF4-FFF2-40B4-BE49-F238E27FC236}">
                <a16:creationId xmlns:a16="http://schemas.microsoft.com/office/drawing/2014/main" id="{4445E85F-D42F-93F8-9545-BFDDCE42B7C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822138" y="1005160"/>
            <a:ext cx="6898946" cy="5021847"/>
          </a:xfrm>
          <a:prstGeom prst="rect">
            <a:avLst/>
          </a:prstGeom>
        </p:spPr>
      </p:pic>
      <p:sp>
        <p:nvSpPr>
          <p:cNvPr id="6" name="TextBox 5">
            <a:extLst>
              <a:ext uri="{FF2B5EF4-FFF2-40B4-BE49-F238E27FC236}">
                <a16:creationId xmlns:a16="http://schemas.microsoft.com/office/drawing/2014/main" id="{CA98B1C2-E91B-4D71-B126-56BB2738CEE2}"/>
              </a:ext>
            </a:extLst>
          </p:cNvPr>
          <p:cNvSpPr txBox="1"/>
          <p:nvPr/>
        </p:nvSpPr>
        <p:spPr>
          <a:xfrm>
            <a:off x="2953962" y="6029413"/>
            <a:ext cx="6280901" cy="276927"/>
          </a:xfrm>
          <a:prstGeom prst="rect">
            <a:avLst/>
          </a:prstGeom>
          <a:noFill/>
        </p:spPr>
        <p:txBody>
          <a:bodyPr wrap="square" rtlCol="0">
            <a:spAutoFit/>
          </a:bodyPr>
          <a:lstStyle/>
          <a:p>
            <a:pPr algn="ctr"/>
            <a:r>
              <a:rPr lang="en-US" sz="1200" i="1"/>
              <a:t>*Plans in Wisconsin, Minnesota and Massachusetts are different.</a:t>
            </a:r>
          </a:p>
        </p:txBody>
      </p:sp>
    </p:spTree>
    <p:extLst>
      <p:ext uri="{BB962C8B-B14F-4D97-AF65-F5344CB8AC3E}">
        <p14:creationId xmlns:p14="http://schemas.microsoft.com/office/powerpoint/2010/main" val="4033119810"/>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4CBFA2C-1141-4513-9354-B1222F590C1D}"/>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a:lstStyle/>
          <a:p>
            <a:fld id="{BB333B34-C87C-402E-ABB0-13B7C9DEBBC4}" type="slidenum">
              <a:rPr lang="en-US" smtClean="0"/>
              <a:pPr/>
              <a:t>29</a:t>
            </a:fld>
            <a:endParaRPr lang="en-US"/>
          </a:p>
        </p:txBody>
      </p:sp>
      <p:cxnSp>
        <p:nvCxnSpPr>
          <p:cNvPr id="4" name="Straight Connector 3">
            <a:extLst>
              <a:ext uri="{FF2B5EF4-FFF2-40B4-BE49-F238E27FC236}">
                <a16:creationId xmlns:a16="http://schemas.microsoft.com/office/drawing/2014/main" id="{2E076468-FEAF-BA90-75B5-B37F59D7ACB2}"/>
              </a:ext>
              <a:ext uri="{C183D7F6-B498-43B3-948B-1728B52AA6E4}">
                <adec:decorative xmlns:adec="http://schemas.microsoft.com/office/drawing/2017/decorative" val="1"/>
              </a:ext>
            </a:extLst>
          </p:cNvPr>
          <p:cNvCxnSpPr/>
          <p:nvPr/>
        </p:nvCxnSpPr>
        <p:spPr>
          <a:xfrm>
            <a:off x="1420422" y="1703540"/>
            <a:ext cx="9344416" cy="0"/>
          </a:xfrm>
          <a:prstGeom prst="line">
            <a:avLst/>
          </a:prstGeom>
          <a:ln w="12700">
            <a:solidFill>
              <a:schemeClr val="accent2"/>
            </a:solidFill>
            <a:miter lim="800000"/>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BD4F0C2F-3834-ECF3-1CA2-93FB9B923B25}"/>
              </a:ext>
              <a:ext uri="{C183D7F6-B498-43B3-948B-1728B52AA6E4}">
                <adec:decorative xmlns:adec="http://schemas.microsoft.com/office/drawing/2017/decorative" val="1"/>
              </a:ext>
            </a:extLst>
          </p:cNvPr>
          <p:cNvCxnSpPr/>
          <p:nvPr/>
        </p:nvCxnSpPr>
        <p:spPr>
          <a:xfrm>
            <a:off x="1420422" y="2834423"/>
            <a:ext cx="9344416" cy="0"/>
          </a:xfrm>
          <a:prstGeom prst="line">
            <a:avLst/>
          </a:prstGeom>
          <a:ln w="12700">
            <a:solidFill>
              <a:schemeClr val="accent2"/>
            </a:solidFill>
            <a:miter lim="800000"/>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4C93ABE8-4369-A08C-497A-43B120CBDBA4}"/>
              </a:ext>
              <a:ext uri="{C183D7F6-B498-43B3-948B-1728B52AA6E4}">
                <adec:decorative xmlns:adec="http://schemas.microsoft.com/office/drawing/2017/decorative" val="1"/>
              </a:ext>
            </a:extLst>
          </p:cNvPr>
          <p:cNvCxnSpPr/>
          <p:nvPr/>
        </p:nvCxnSpPr>
        <p:spPr>
          <a:xfrm>
            <a:off x="1420422" y="3965306"/>
            <a:ext cx="9344416" cy="0"/>
          </a:xfrm>
          <a:prstGeom prst="line">
            <a:avLst/>
          </a:prstGeom>
          <a:ln w="12700">
            <a:solidFill>
              <a:schemeClr val="accent2"/>
            </a:solidFill>
            <a:miter lim="800000"/>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C43FCD56-5CEB-0630-EE11-483D9C758701}"/>
              </a:ext>
              <a:ext uri="{C183D7F6-B498-43B3-948B-1728B52AA6E4}">
                <adec:decorative xmlns:adec="http://schemas.microsoft.com/office/drawing/2017/decorative" val="1"/>
              </a:ext>
            </a:extLst>
          </p:cNvPr>
          <p:cNvCxnSpPr/>
          <p:nvPr/>
        </p:nvCxnSpPr>
        <p:spPr>
          <a:xfrm>
            <a:off x="1420422" y="4726857"/>
            <a:ext cx="9344416" cy="0"/>
          </a:xfrm>
          <a:prstGeom prst="line">
            <a:avLst/>
          </a:prstGeom>
          <a:ln w="12700">
            <a:solidFill>
              <a:schemeClr val="accent2"/>
            </a:solidFill>
            <a:miter lim="800000"/>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7BDBA419-F2D3-5740-E7F0-0D57F35AB68C}"/>
              </a:ext>
            </a:extLst>
          </p:cNvPr>
          <p:cNvSpPr>
            <a:spLocks noGrp="1"/>
          </p:cNvSpPr>
          <p:nvPr>
            <p:ph type="title"/>
          </p:nvPr>
        </p:nvSpPr>
        <p:spPr>
          <a:xfrm>
            <a:off x="466342" y="472437"/>
            <a:ext cx="11274553" cy="792167"/>
          </a:xfrm>
        </p:spPr>
        <p:txBody>
          <a:bodyPr/>
          <a:lstStyle/>
          <a:p>
            <a:r>
              <a:rPr lang="en-US"/>
              <a:t>Medigap monthly premiums</a:t>
            </a:r>
            <a:br>
              <a:rPr lang="en-US"/>
            </a:br>
            <a:r>
              <a:rPr lang="en-US" b="0" i="1"/>
              <a:t>What to expect</a:t>
            </a:r>
            <a:endParaRPr lang="en-US"/>
          </a:p>
        </p:txBody>
      </p:sp>
      <p:sp>
        <p:nvSpPr>
          <p:cNvPr id="10" name="TextBox 9">
            <a:extLst>
              <a:ext uri="{FF2B5EF4-FFF2-40B4-BE49-F238E27FC236}">
                <a16:creationId xmlns:a16="http://schemas.microsoft.com/office/drawing/2014/main" id="{3E292039-CA8D-CD5A-C7DF-7B68C9D1E00E}"/>
              </a:ext>
            </a:extLst>
          </p:cNvPr>
          <p:cNvSpPr txBox="1"/>
          <p:nvPr/>
        </p:nvSpPr>
        <p:spPr>
          <a:xfrm>
            <a:off x="1418571" y="1853483"/>
            <a:ext cx="9385127" cy="830997"/>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ysClr val="windowText" lastClr="000000"/>
                </a:solidFill>
                <a:effectLst/>
                <a:uLnTx/>
                <a:uFillTx/>
              </a:rPr>
              <a:t>Medigap companies set their own rates. Insurance agents/brokers can’t change them. </a:t>
            </a:r>
          </a:p>
        </p:txBody>
      </p:sp>
      <p:sp>
        <p:nvSpPr>
          <p:cNvPr id="12" name="TextBox 11">
            <a:extLst>
              <a:ext uri="{FF2B5EF4-FFF2-40B4-BE49-F238E27FC236}">
                <a16:creationId xmlns:a16="http://schemas.microsoft.com/office/drawing/2014/main" id="{74FAEA2B-A7DE-A669-1B16-B13A0AC9F342}"/>
              </a:ext>
            </a:extLst>
          </p:cNvPr>
          <p:cNvSpPr txBox="1"/>
          <p:nvPr/>
        </p:nvSpPr>
        <p:spPr>
          <a:xfrm>
            <a:off x="1418571" y="2984366"/>
            <a:ext cx="9385127" cy="830997"/>
          </a:xfrm>
          <a:prstGeom prst="rect">
            <a:avLst/>
          </a:prstGeom>
          <a:noFill/>
        </p:spPr>
        <p:txBody>
          <a:bodyPr wrap="square">
            <a:spAutoFit/>
          </a:bodyPr>
          <a:lstStyle/>
          <a:p>
            <a:pPr lvl="0"/>
            <a:r>
              <a:rPr lang="en-US" sz="2400" dirty="0"/>
              <a:t>Monthly rates vary based on age, zip code, gender, tobacco use, and eligibility for household discounts.</a:t>
            </a:r>
          </a:p>
        </p:txBody>
      </p:sp>
      <p:sp>
        <p:nvSpPr>
          <p:cNvPr id="13" name="TextBox 12">
            <a:extLst>
              <a:ext uri="{FF2B5EF4-FFF2-40B4-BE49-F238E27FC236}">
                <a16:creationId xmlns:a16="http://schemas.microsoft.com/office/drawing/2014/main" id="{8D6AE763-2F44-1264-6694-A2E2DA1458B9}"/>
              </a:ext>
            </a:extLst>
          </p:cNvPr>
          <p:cNvSpPr txBox="1"/>
          <p:nvPr/>
        </p:nvSpPr>
        <p:spPr>
          <a:xfrm>
            <a:off x="1418571" y="4115249"/>
            <a:ext cx="9385127" cy="461665"/>
          </a:xfrm>
          <a:prstGeom prst="rect">
            <a:avLst/>
          </a:prstGeom>
          <a:noFill/>
        </p:spPr>
        <p:txBody>
          <a:bodyPr wrap="square">
            <a:spAutoFit/>
          </a:bodyPr>
          <a:lstStyle/>
          <a:p>
            <a:pPr lvl="0"/>
            <a:r>
              <a:rPr lang="en-US" sz="2400" dirty="0"/>
              <a:t>Rates are lowest in IA, IN, OK, MS, NM</a:t>
            </a:r>
          </a:p>
        </p:txBody>
      </p:sp>
      <p:sp>
        <p:nvSpPr>
          <p:cNvPr id="14" name="TextBox 13">
            <a:extLst>
              <a:ext uri="{FF2B5EF4-FFF2-40B4-BE49-F238E27FC236}">
                <a16:creationId xmlns:a16="http://schemas.microsoft.com/office/drawing/2014/main" id="{42270B61-C7DC-3525-2CEC-A1289066D679}"/>
              </a:ext>
            </a:extLst>
          </p:cNvPr>
          <p:cNvSpPr txBox="1"/>
          <p:nvPr/>
        </p:nvSpPr>
        <p:spPr>
          <a:xfrm>
            <a:off x="1418571" y="4876800"/>
            <a:ext cx="9385127" cy="461665"/>
          </a:xfrm>
          <a:prstGeom prst="rect">
            <a:avLst/>
          </a:prstGeom>
          <a:noFill/>
        </p:spPr>
        <p:txBody>
          <a:bodyPr wrap="square">
            <a:spAutoFit/>
          </a:bodyPr>
          <a:lstStyle/>
          <a:p>
            <a:pPr lvl="0"/>
            <a:r>
              <a:rPr lang="en-US" sz="2400" dirty="0"/>
              <a:t>Rates are highest in FL, CT, WA, ME and MN</a:t>
            </a:r>
          </a:p>
        </p:txBody>
      </p:sp>
    </p:spTree>
    <p:extLst>
      <p:ext uri="{BB962C8B-B14F-4D97-AF65-F5344CB8AC3E}">
        <p14:creationId xmlns:p14="http://schemas.microsoft.com/office/powerpoint/2010/main" val="3694934964"/>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C8EB93B-3103-4596-B75D-6A395B5178EE}"/>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a:lstStyle/>
          <a:p>
            <a:fld id="{BB333B34-C87C-402E-ABB0-13B7C9DEBBC4}" type="slidenum">
              <a:rPr lang="en-US" smtClean="0"/>
              <a:pPr/>
              <a:t>30</a:t>
            </a:fld>
            <a:endParaRPr lang="en-US"/>
          </a:p>
        </p:txBody>
      </p:sp>
      <p:pic>
        <p:nvPicPr>
          <p:cNvPr id="5" name="Picture 4">
            <a:extLst>
              <a:ext uri="{FF2B5EF4-FFF2-40B4-BE49-F238E27FC236}">
                <a16:creationId xmlns:a16="http://schemas.microsoft.com/office/drawing/2014/main" id="{B1FBBB2C-FCF9-6642-8569-9E8CAEC2302B}"/>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1943" y="2046764"/>
            <a:ext cx="1482301" cy="1482301"/>
          </a:xfrm>
          <a:prstGeom prst="rect">
            <a:avLst/>
          </a:prstGeom>
        </p:spPr>
      </p:pic>
      <p:sp>
        <p:nvSpPr>
          <p:cNvPr id="10" name="Title 9">
            <a:extLst>
              <a:ext uri="{FF2B5EF4-FFF2-40B4-BE49-F238E27FC236}">
                <a16:creationId xmlns:a16="http://schemas.microsoft.com/office/drawing/2014/main" id="{59A040A4-E41C-60EE-CA0A-009012EA07C2}"/>
              </a:ext>
            </a:extLst>
          </p:cNvPr>
          <p:cNvSpPr>
            <a:spLocks noGrp="1"/>
          </p:cNvSpPr>
          <p:nvPr>
            <p:ph type="title"/>
          </p:nvPr>
        </p:nvSpPr>
        <p:spPr>
          <a:xfrm>
            <a:off x="466342" y="472437"/>
            <a:ext cx="11274553" cy="792167"/>
          </a:xfrm>
        </p:spPr>
        <p:txBody>
          <a:bodyPr/>
          <a:lstStyle/>
          <a:p>
            <a:r>
              <a:rPr lang="en-US" sz="2399"/>
              <a:t>Putting it together</a:t>
            </a:r>
            <a:br>
              <a:rPr lang="en-US" sz="2399"/>
            </a:br>
            <a:r>
              <a:rPr lang="en-US" sz="2399" b="0" i="1">
                <a:ea typeface="+mn-ea"/>
                <a:cs typeface="+mn-cs"/>
              </a:rPr>
              <a:t>Adding up the costs for a monthly estimation</a:t>
            </a:r>
            <a:endParaRPr lang="en-US"/>
          </a:p>
        </p:txBody>
      </p:sp>
      <p:sp>
        <p:nvSpPr>
          <p:cNvPr id="12" name="TextBox 11">
            <a:extLst>
              <a:ext uri="{FF2B5EF4-FFF2-40B4-BE49-F238E27FC236}">
                <a16:creationId xmlns:a16="http://schemas.microsoft.com/office/drawing/2014/main" id="{80009FD8-DB85-4858-AC5E-866861F4503C}"/>
              </a:ext>
            </a:extLst>
          </p:cNvPr>
          <p:cNvSpPr txBox="1"/>
          <p:nvPr/>
        </p:nvSpPr>
        <p:spPr>
          <a:xfrm>
            <a:off x="3331788" y="1828382"/>
            <a:ext cx="8256467" cy="2061566"/>
          </a:xfrm>
          <a:prstGeom prst="rect">
            <a:avLst/>
          </a:prstGeom>
          <a:noFill/>
        </p:spPr>
        <p:txBody>
          <a:bodyPr wrap="square">
            <a:spAutoFit/>
          </a:bodyPr>
          <a:lstStyle/>
          <a:p>
            <a:pPr>
              <a:lnSpc>
                <a:spcPct val="90000"/>
              </a:lnSpc>
              <a:spcAft>
                <a:spcPts val="600"/>
              </a:spcAft>
              <a:buClr>
                <a:schemeClr val="accent1"/>
              </a:buClr>
              <a:buFont typeface="Calibri" panose="020F0502020204030204" pitchFamily="34" charset="0"/>
            </a:pPr>
            <a:r>
              <a:rPr lang="en-US" sz="2399" b="1" dirty="0"/>
              <a:t>Medicare with Medigap + Part D</a:t>
            </a:r>
          </a:p>
          <a:p>
            <a:pPr>
              <a:lnSpc>
                <a:spcPct val="90000"/>
              </a:lnSpc>
              <a:spcAft>
                <a:spcPts val="600"/>
              </a:spcAft>
              <a:buClr>
                <a:schemeClr val="accent1"/>
              </a:buClr>
              <a:buFont typeface="Calibri" panose="020F0502020204030204" pitchFamily="34" charset="0"/>
            </a:pPr>
            <a:r>
              <a:rPr lang="en-US" sz="2399" dirty="0"/>
              <a:t>Part A:  </a:t>
            </a:r>
            <a:r>
              <a:rPr lang="en-US" sz="2399" b="1" dirty="0"/>
              <a:t>$0	</a:t>
            </a:r>
          </a:p>
          <a:p>
            <a:pPr>
              <a:lnSpc>
                <a:spcPct val="90000"/>
              </a:lnSpc>
              <a:spcAft>
                <a:spcPts val="600"/>
              </a:spcAft>
              <a:buClr>
                <a:schemeClr val="accent1"/>
              </a:buClr>
              <a:buFont typeface="Calibri" panose="020F0502020204030204" pitchFamily="34" charset="0"/>
            </a:pPr>
            <a:r>
              <a:rPr lang="en-US" sz="2399" dirty="0"/>
              <a:t>Part B:  </a:t>
            </a:r>
            <a:r>
              <a:rPr lang="en-US" sz="2399" b="1" dirty="0"/>
              <a:t>$202.90 </a:t>
            </a:r>
            <a:r>
              <a:rPr lang="en-US" sz="2399" dirty="0"/>
              <a:t>(for new enrollees not subject to (IRMAA)</a:t>
            </a:r>
          </a:p>
          <a:p>
            <a:pPr>
              <a:lnSpc>
                <a:spcPct val="90000"/>
              </a:lnSpc>
              <a:spcAft>
                <a:spcPts val="600"/>
              </a:spcAft>
              <a:buClr>
                <a:schemeClr val="accent1"/>
              </a:buClr>
              <a:buFont typeface="Calibri" panose="020F0502020204030204" pitchFamily="34" charset="0"/>
            </a:pPr>
            <a:r>
              <a:rPr lang="en-US" sz="2399" dirty="0"/>
              <a:t>Part D:  </a:t>
            </a:r>
            <a:r>
              <a:rPr lang="en-US" sz="2399" b="1" dirty="0"/>
              <a:t>$34.50 </a:t>
            </a:r>
            <a:r>
              <a:rPr lang="en-US" sz="2399" dirty="0"/>
              <a:t>(average)</a:t>
            </a:r>
          </a:p>
          <a:p>
            <a:pPr>
              <a:lnSpc>
                <a:spcPct val="90000"/>
              </a:lnSpc>
              <a:spcAft>
                <a:spcPts val="600"/>
              </a:spcAft>
              <a:buClr>
                <a:schemeClr val="accent1"/>
              </a:buClr>
              <a:buFont typeface="Calibri" panose="020F0502020204030204" pitchFamily="34" charset="0"/>
            </a:pPr>
            <a:r>
              <a:rPr lang="en-US" sz="2399" dirty="0"/>
              <a:t>Plan G: </a:t>
            </a:r>
            <a:r>
              <a:rPr lang="en-US" sz="2399" b="1" dirty="0"/>
              <a:t>$120+*</a:t>
            </a:r>
          </a:p>
        </p:txBody>
      </p:sp>
      <p:sp>
        <p:nvSpPr>
          <p:cNvPr id="3" name="TextBox 2">
            <a:extLst>
              <a:ext uri="{FF2B5EF4-FFF2-40B4-BE49-F238E27FC236}">
                <a16:creationId xmlns:a16="http://schemas.microsoft.com/office/drawing/2014/main" id="{A1DB851B-E2C1-4815-BA13-CA63E39C6FA8}"/>
              </a:ext>
            </a:extLst>
          </p:cNvPr>
          <p:cNvSpPr txBox="1"/>
          <p:nvPr/>
        </p:nvSpPr>
        <p:spPr>
          <a:xfrm>
            <a:off x="3285060" y="3961813"/>
            <a:ext cx="7540072" cy="755459"/>
          </a:xfrm>
          <a:prstGeom prst="rect">
            <a:avLst/>
          </a:prstGeom>
        </p:spPr>
        <p:txBody>
          <a:bodyPr vert="horz" lIns="91416" tIns="45708" rIns="91416" bIns="45708" rtlCol="0" anchor="ctr">
            <a:normAutofit/>
          </a:bodyPr>
          <a:lstStyle/>
          <a:p>
            <a:pPr>
              <a:lnSpc>
                <a:spcPct val="90000"/>
              </a:lnSpc>
              <a:spcBef>
                <a:spcPts val="1000"/>
              </a:spcBef>
              <a:spcAft>
                <a:spcPts val="600"/>
              </a:spcAft>
              <a:buClr>
                <a:schemeClr val="accent1"/>
              </a:buClr>
            </a:pPr>
            <a:r>
              <a:rPr lang="en-US" sz="2799" b="1">
                <a:solidFill>
                  <a:schemeClr val="tx1">
                    <a:lumMod val="95000"/>
                    <a:lumOff val="5000"/>
                  </a:schemeClr>
                </a:solidFill>
              </a:rPr>
              <a:t>Total approximately: $345/month+ </a:t>
            </a:r>
          </a:p>
        </p:txBody>
      </p:sp>
      <p:sp>
        <p:nvSpPr>
          <p:cNvPr id="8" name="TextBox 7">
            <a:extLst>
              <a:ext uri="{FF2B5EF4-FFF2-40B4-BE49-F238E27FC236}">
                <a16:creationId xmlns:a16="http://schemas.microsoft.com/office/drawing/2014/main" id="{1E43B384-6118-40AB-8293-452886D529B5}"/>
              </a:ext>
            </a:extLst>
          </p:cNvPr>
          <p:cNvSpPr txBox="1"/>
          <p:nvPr/>
        </p:nvSpPr>
        <p:spPr>
          <a:xfrm>
            <a:off x="3504463" y="4699849"/>
            <a:ext cx="4060243" cy="590777"/>
          </a:xfrm>
          <a:prstGeom prst="rect">
            <a:avLst/>
          </a:prstGeom>
          <a:noFill/>
        </p:spPr>
        <p:txBody>
          <a:bodyPr wrap="square">
            <a:spAutoFit/>
          </a:bodyPr>
          <a:lstStyle/>
          <a:p>
            <a:pPr>
              <a:lnSpc>
                <a:spcPct val="90000"/>
              </a:lnSpc>
              <a:spcBef>
                <a:spcPts val="1000"/>
              </a:spcBef>
              <a:spcAft>
                <a:spcPts val="600"/>
              </a:spcAft>
              <a:buClr>
                <a:schemeClr val="accent1"/>
              </a:buClr>
            </a:pPr>
            <a:r>
              <a:rPr lang="en-US" sz="1799" i="1" dirty="0">
                <a:solidFill>
                  <a:schemeClr val="tx1">
                    <a:lumMod val="95000"/>
                    <a:lumOff val="5000"/>
                  </a:schemeClr>
                </a:solidFill>
              </a:rPr>
              <a:t>*Medigap</a:t>
            </a:r>
            <a:r>
              <a:rPr lang="en-US" sz="1799" dirty="0">
                <a:solidFill>
                  <a:schemeClr val="tx1">
                    <a:lumMod val="95000"/>
                    <a:lumOff val="5000"/>
                  </a:schemeClr>
                </a:solidFill>
              </a:rPr>
              <a:t>: </a:t>
            </a:r>
            <a:r>
              <a:rPr lang="en-US" sz="1799" dirty="0"/>
              <a:t>monthly premium varies by  </a:t>
            </a:r>
            <a:br>
              <a:rPr lang="en-US" sz="1799" dirty="0"/>
            </a:br>
            <a:r>
              <a:rPr lang="en-US" sz="1799" dirty="0"/>
              <a:t> zip code, gender, age, tobacco usage</a:t>
            </a:r>
          </a:p>
        </p:txBody>
      </p:sp>
    </p:spTree>
    <p:custDataLst>
      <p:tags r:id="rId1"/>
    </p:custDataLst>
    <p:extLst>
      <p:ext uri="{BB962C8B-B14F-4D97-AF65-F5344CB8AC3E}">
        <p14:creationId xmlns:p14="http://schemas.microsoft.com/office/powerpoint/2010/main" val="4214521224"/>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A613E07-C180-6175-4843-64497F22D23E}"/>
              </a:ext>
            </a:extLst>
          </p:cNvPr>
          <p:cNvSpPr>
            <a:spLocks noGrp="1"/>
          </p:cNvSpPr>
          <p:nvPr>
            <p:ph type="title"/>
          </p:nvPr>
        </p:nvSpPr>
        <p:spPr>
          <a:xfrm>
            <a:off x="466342" y="472437"/>
            <a:ext cx="11274553" cy="792167"/>
          </a:xfrm>
        </p:spPr>
        <p:txBody>
          <a:bodyPr/>
          <a:lstStyle/>
          <a:p>
            <a:r>
              <a:rPr lang="en-US"/>
              <a:t>Qualifying for Medigap</a:t>
            </a:r>
            <a:br>
              <a:rPr lang="en-US"/>
            </a:br>
            <a:r>
              <a:rPr lang="en-US" b="0" i="1"/>
              <a:t>Your eligibility for enrolling in a plan varies </a:t>
            </a:r>
            <a:endParaRPr lang="en-US"/>
          </a:p>
        </p:txBody>
      </p:sp>
      <p:sp>
        <p:nvSpPr>
          <p:cNvPr id="6" name="TextBox 5">
            <a:extLst>
              <a:ext uri="{FF2B5EF4-FFF2-40B4-BE49-F238E27FC236}">
                <a16:creationId xmlns:a16="http://schemas.microsoft.com/office/drawing/2014/main" id="{F57DBE76-B241-C74D-C259-0AB602D597D7}"/>
              </a:ext>
            </a:extLst>
          </p:cNvPr>
          <p:cNvSpPr txBox="1"/>
          <p:nvPr/>
        </p:nvSpPr>
        <p:spPr>
          <a:xfrm>
            <a:off x="1177447" y="1640911"/>
            <a:ext cx="2743200" cy="1171182"/>
          </a:xfrm>
          <a:prstGeom prst="rect">
            <a:avLst/>
          </a:prstGeom>
          <a:solidFill>
            <a:schemeClr val="accent2"/>
          </a:solidFill>
        </p:spPr>
        <p:txBody>
          <a:bodyPr wrap="square" anchor="ctr">
            <a:noAutofit/>
          </a:bodyPr>
          <a:lstStyle/>
          <a:p>
            <a:pPr lvl="0" algn="ctr"/>
            <a:r>
              <a:rPr lang="en-US" sz="2400" dirty="0">
                <a:solidFill>
                  <a:schemeClr val="bg1"/>
                </a:solidFill>
              </a:rPr>
              <a:t>Open enrollment–one-time window</a:t>
            </a:r>
          </a:p>
        </p:txBody>
      </p:sp>
      <p:sp>
        <p:nvSpPr>
          <p:cNvPr id="9" name="TextBox 8">
            <a:extLst>
              <a:ext uri="{FF2B5EF4-FFF2-40B4-BE49-F238E27FC236}">
                <a16:creationId xmlns:a16="http://schemas.microsoft.com/office/drawing/2014/main" id="{77DC01AA-19C7-B0E9-904A-040E7E3A61B9}"/>
              </a:ext>
            </a:extLst>
          </p:cNvPr>
          <p:cNvSpPr txBox="1"/>
          <p:nvPr/>
        </p:nvSpPr>
        <p:spPr>
          <a:xfrm>
            <a:off x="1699447" y="3124200"/>
            <a:ext cx="2221200" cy="1171182"/>
          </a:xfrm>
          <a:prstGeom prst="rect">
            <a:avLst/>
          </a:prstGeom>
          <a:noFill/>
          <a:ln w="12700">
            <a:solidFill>
              <a:schemeClr val="accent2">
                <a:hueOff val="0"/>
                <a:satOff val="0"/>
                <a:lumOff val="0"/>
              </a:schemeClr>
            </a:solidFill>
          </a:ln>
        </p:spPr>
        <p:txBody>
          <a:bodyPr wrap="square" anchor="ctr">
            <a:noAutofit/>
          </a:bodyPr>
          <a:lstStyle/>
          <a:p>
            <a:pPr lvl="0" algn="ctr"/>
            <a:r>
              <a:rPr lang="en-US" sz="1800" dirty="0"/>
              <a:t>Within 6 months of Part B </a:t>
            </a:r>
            <a:br>
              <a:rPr lang="en-US" sz="1800" dirty="0"/>
            </a:br>
            <a:r>
              <a:rPr lang="en-US" sz="1800" dirty="0"/>
              <a:t>effective date</a:t>
            </a:r>
          </a:p>
        </p:txBody>
      </p:sp>
      <p:sp>
        <p:nvSpPr>
          <p:cNvPr id="10" name="TextBox 9">
            <a:extLst>
              <a:ext uri="{FF2B5EF4-FFF2-40B4-BE49-F238E27FC236}">
                <a16:creationId xmlns:a16="http://schemas.microsoft.com/office/drawing/2014/main" id="{3B7146AC-4C0E-9FF5-2B76-57DB15F70B41}"/>
              </a:ext>
            </a:extLst>
          </p:cNvPr>
          <p:cNvSpPr txBox="1"/>
          <p:nvPr/>
        </p:nvSpPr>
        <p:spPr>
          <a:xfrm>
            <a:off x="1699447" y="4572000"/>
            <a:ext cx="2221200" cy="1171182"/>
          </a:xfrm>
          <a:prstGeom prst="rect">
            <a:avLst/>
          </a:prstGeom>
          <a:noFill/>
          <a:ln w="12700">
            <a:solidFill>
              <a:schemeClr val="accent2">
                <a:hueOff val="0"/>
                <a:satOff val="0"/>
                <a:lumOff val="0"/>
              </a:schemeClr>
            </a:solidFill>
          </a:ln>
        </p:spPr>
        <p:txBody>
          <a:bodyPr wrap="square" anchor="ctr">
            <a:noAutofit/>
          </a:bodyPr>
          <a:lstStyle/>
          <a:p>
            <a:pPr lvl="0" algn="ctr"/>
            <a:r>
              <a:rPr lang="en-US" dirty="0"/>
              <a:t>No health </a:t>
            </a:r>
            <a:br>
              <a:rPr lang="en-US" dirty="0"/>
            </a:br>
            <a:r>
              <a:rPr lang="en-US" dirty="0"/>
              <a:t>questions</a:t>
            </a:r>
          </a:p>
        </p:txBody>
      </p:sp>
      <p:sp>
        <p:nvSpPr>
          <p:cNvPr id="7" name="TextBox 6">
            <a:extLst>
              <a:ext uri="{FF2B5EF4-FFF2-40B4-BE49-F238E27FC236}">
                <a16:creationId xmlns:a16="http://schemas.microsoft.com/office/drawing/2014/main" id="{4F26669C-61CF-1D89-327F-7203A6F4FF67}"/>
              </a:ext>
            </a:extLst>
          </p:cNvPr>
          <p:cNvSpPr txBox="1"/>
          <p:nvPr/>
        </p:nvSpPr>
        <p:spPr>
          <a:xfrm>
            <a:off x="4545360" y="1640911"/>
            <a:ext cx="2743200" cy="1171182"/>
          </a:xfrm>
          <a:prstGeom prst="rect">
            <a:avLst/>
          </a:prstGeom>
          <a:solidFill>
            <a:schemeClr val="accent2"/>
          </a:solidFill>
        </p:spPr>
        <p:txBody>
          <a:bodyPr wrap="square" anchor="ctr">
            <a:noAutofit/>
          </a:bodyPr>
          <a:lstStyle/>
          <a:p>
            <a:pPr lvl="0" algn="ctr"/>
            <a:r>
              <a:rPr lang="en-US" sz="2400" dirty="0">
                <a:solidFill>
                  <a:schemeClr val="bg1"/>
                </a:solidFill>
              </a:rPr>
              <a:t>Guaranteed issue period</a:t>
            </a:r>
          </a:p>
        </p:txBody>
      </p:sp>
      <p:sp>
        <p:nvSpPr>
          <p:cNvPr id="11" name="TextBox 10">
            <a:extLst>
              <a:ext uri="{FF2B5EF4-FFF2-40B4-BE49-F238E27FC236}">
                <a16:creationId xmlns:a16="http://schemas.microsoft.com/office/drawing/2014/main" id="{2B709561-F234-72D7-0F37-C371A6E201C0}"/>
              </a:ext>
            </a:extLst>
          </p:cNvPr>
          <p:cNvSpPr txBox="1"/>
          <p:nvPr/>
        </p:nvSpPr>
        <p:spPr>
          <a:xfrm>
            <a:off x="5067776" y="3124200"/>
            <a:ext cx="2220784" cy="1171182"/>
          </a:xfrm>
          <a:prstGeom prst="rect">
            <a:avLst/>
          </a:prstGeom>
          <a:noFill/>
          <a:ln w="12700">
            <a:solidFill>
              <a:schemeClr val="accent2">
                <a:hueOff val="0"/>
                <a:satOff val="0"/>
                <a:lumOff val="0"/>
              </a:schemeClr>
            </a:solidFill>
          </a:ln>
        </p:spPr>
        <p:txBody>
          <a:bodyPr wrap="square" anchor="ctr">
            <a:noAutofit/>
          </a:bodyPr>
          <a:lstStyle/>
          <a:p>
            <a:pPr lvl="0" algn="ctr"/>
            <a:r>
              <a:rPr lang="en-US" dirty="0"/>
              <a:t>Within 63 days of losing creditable coverage</a:t>
            </a:r>
          </a:p>
        </p:txBody>
      </p:sp>
      <p:sp>
        <p:nvSpPr>
          <p:cNvPr id="12" name="TextBox 11">
            <a:extLst>
              <a:ext uri="{FF2B5EF4-FFF2-40B4-BE49-F238E27FC236}">
                <a16:creationId xmlns:a16="http://schemas.microsoft.com/office/drawing/2014/main" id="{A6F24B55-B1F1-A81E-CE80-D1B1CB554C6A}"/>
              </a:ext>
            </a:extLst>
          </p:cNvPr>
          <p:cNvSpPr txBox="1"/>
          <p:nvPr/>
        </p:nvSpPr>
        <p:spPr>
          <a:xfrm>
            <a:off x="5067776" y="4572000"/>
            <a:ext cx="2220784" cy="1171182"/>
          </a:xfrm>
          <a:prstGeom prst="rect">
            <a:avLst/>
          </a:prstGeom>
          <a:noFill/>
          <a:ln w="12700">
            <a:solidFill>
              <a:schemeClr val="accent2">
                <a:hueOff val="0"/>
                <a:satOff val="0"/>
                <a:lumOff val="0"/>
              </a:schemeClr>
            </a:solidFill>
          </a:ln>
        </p:spPr>
        <p:txBody>
          <a:bodyPr wrap="square" anchor="ctr">
            <a:noAutofit/>
          </a:bodyPr>
          <a:lstStyle/>
          <a:p>
            <a:pPr lvl="0" algn="ctr"/>
            <a:r>
              <a:rPr lang="en-US" dirty="0"/>
              <a:t>No health questions (state rules apply)</a:t>
            </a:r>
          </a:p>
        </p:txBody>
      </p:sp>
      <p:sp>
        <p:nvSpPr>
          <p:cNvPr id="8" name="TextBox 7">
            <a:extLst>
              <a:ext uri="{FF2B5EF4-FFF2-40B4-BE49-F238E27FC236}">
                <a16:creationId xmlns:a16="http://schemas.microsoft.com/office/drawing/2014/main" id="{CA6B6CD5-B8B1-9CDA-BED8-4C6CAB80EC25}"/>
              </a:ext>
            </a:extLst>
          </p:cNvPr>
          <p:cNvSpPr txBox="1"/>
          <p:nvPr/>
        </p:nvSpPr>
        <p:spPr>
          <a:xfrm>
            <a:off x="7910686" y="1640911"/>
            <a:ext cx="2743200" cy="1171182"/>
          </a:xfrm>
          <a:prstGeom prst="rect">
            <a:avLst/>
          </a:prstGeom>
          <a:solidFill>
            <a:schemeClr val="accent2"/>
          </a:solidFill>
        </p:spPr>
        <p:txBody>
          <a:bodyPr wrap="square" anchor="ctr">
            <a:noAutofit/>
          </a:bodyPr>
          <a:lstStyle/>
          <a:p>
            <a:pPr lvl="0" algn="ctr"/>
            <a:r>
              <a:rPr lang="en-US" sz="2400" dirty="0">
                <a:solidFill>
                  <a:schemeClr val="bg1"/>
                </a:solidFill>
              </a:rPr>
              <a:t>Medical underwriting</a:t>
            </a:r>
          </a:p>
        </p:txBody>
      </p:sp>
      <p:sp>
        <p:nvSpPr>
          <p:cNvPr id="13" name="TextBox 12">
            <a:extLst>
              <a:ext uri="{FF2B5EF4-FFF2-40B4-BE49-F238E27FC236}">
                <a16:creationId xmlns:a16="http://schemas.microsoft.com/office/drawing/2014/main" id="{66FC50FF-30BA-10CE-727A-081B56D00DBE}"/>
              </a:ext>
            </a:extLst>
          </p:cNvPr>
          <p:cNvSpPr txBox="1"/>
          <p:nvPr/>
        </p:nvSpPr>
        <p:spPr>
          <a:xfrm>
            <a:off x="8404964" y="3124201"/>
            <a:ext cx="2242159" cy="2894399"/>
          </a:xfrm>
          <a:prstGeom prst="rect">
            <a:avLst/>
          </a:prstGeom>
          <a:noFill/>
          <a:ln w="12700">
            <a:solidFill>
              <a:schemeClr val="accent2">
                <a:hueOff val="0"/>
                <a:satOff val="0"/>
                <a:lumOff val="0"/>
              </a:schemeClr>
            </a:solidFill>
          </a:ln>
        </p:spPr>
        <p:txBody>
          <a:bodyPr wrap="square" anchor="ctr">
            <a:noAutofit/>
          </a:bodyPr>
          <a:lstStyle/>
          <a:p>
            <a:pPr lvl="0" algn="ctr"/>
            <a:r>
              <a:rPr lang="en-US" dirty="0"/>
              <a:t>Otherwise, you must answer health questions to qualify. 2-to-5-year health and medication history reviews are common</a:t>
            </a:r>
          </a:p>
        </p:txBody>
      </p:sp>
      <p:sp>
        <p:nvSpPr>
          <p:cNvPr id="4" name="Slide Number Placeholder 3">
            <a:extLst>
              <a:ext uri="{FF2B5EF4-FFF2-40B4-BE49-F238E27FC236}">
                <a16:creationId xmlns:a16="http://schemas.microsoft.com/office/drawing/2014/main" id="{FBE4012A-5C0C-4734-8E05-9BCCA1BEB49A}"/>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a:lstStyle/>
          <a:p>
            <a:fld id="{BB333B34-C87C-402E-ABB0-13B7C9DEBBC4}" type="slidenum">
              <a:rPr lang="en-US" smtClean="0"/>
              <a:pPr/>
              <a:t>31</a:t>
            </a:fld>
            <a:endParaRPr lang="en-US"/>
          </a:p>
        </p:txBody>
      </p:sp>
      <p:grpSp>
        <p:nvGrpSpPr>
          <p:cNvPr id="41" name="Group 40">
            <a:extLst>
              <a:ext uri="{FF2B5EF4-FFF2-40B4-BE49-F238E27FC236}">
                <a16:creationId xmlns:a16="http://schemas.microsoft.com/office/drawing/2014/main" id="{DE442D79-FFA3-8363-ED2F-D07CE35868B2}"/>
              </a:ext>
              <a:ext uri="{C183D7F6-B498-43B3-948B-1728B52AA6E4}">
                <adec:decorative xmlns:adec="http://schemas.microsoft.com/office/drawing/2017/decorative" val="1"/>
              </a:ext>
            </a:extLst>
          </p:cNvPr>
          <p:cNvGrpSpPr/>
          <p:nvPr/>
        </p:nvGrpSpPr>
        <p:grpSpPr>
          <a:xfrm>
            <a:off x="1421704" y="2805827"/>
            <a:ext cx="6975844" cy="2351764"/>
            <a:chOff x="1421704" y="2805827"/>
            <a:chExt cx="6975844" cy="2351764"/>
          </a:xfrm>
        </p:grpSpPr>
        <p:cxnSp>
          <p:nvCxnSpPr>
            <p:cNvPr id="15" name="Elbow Connector 14">
              <a:extLst>
                <a:ext uri="{FF2B5EF4-FFF2-40B4-BE49-F238E27FC236}">
                  <a16:creationId xmlns:a16="http://schemas.microsoft.com/office/drawing/2014/main" id="{56AF0E3D-4151-F4D3-E119-1FA3CA007EE3}"/>
                </a:ext>
              </a:extLst>
            </p:cNvPr>
            <p:cNvCxnSpPr>
              <a:cxnSpLocks/>
              <a:endCxn id="10" idx="1"/>
            </p:cNvCxnSpPr>
            <p:nvPr/>
          </p:nvCxnSpPr>
          <p:spPr>
            <a:xfrm rot="16200000" flipH="1">
              <a:off x="387825" y="3845969"/>
              <a:ext cx="2351762" cy="271482"/>
            </a:xfrm>
            <a:prstGeom prst="bentConnector2">
              <a:avLst/>
            </a:prstGeom>
            <a:ln w="12700">
              <a:solidFill>
                <a:schemeClr val="accent2"/>
              </a:solidFill>
              <a:miter lim="800000"/>
            </a:ln>
          </p:spPr>
          <p:style>
            <a:lnRef idx="1">
              <a:schemeClr val="accent1"/>
            </a:lnRef>
            <a:fillRef idx="0">
              <a:schemeClr val="accent1"/>
            </a:fillRef>
            <a:effectRef idx="0">
              <a:schemeClr val="accent1"/>
            </a:effectRef>
            <a:fontRef idx="minor">
              <a:schemeClr val="tx1"/>
            </a:fontRef>
          </p:style>
        </p:cxnSp>
        <p:cxnSp>
          <p:nvCxnSpPr>
            <p:cNvPr id="16" name="Elbow Connector 15">
              <a:extLst>
                <a:ext uri="{FF2B5EF4-FFF2-40B4-BE49-F238E27FC236}">
                  <a16:creationId xmlns:a16="http://schemas.microsoft.com/office/drawing/2014/main" id="{C34AF48D-2F57-E286-2763-9DC29F1C2785}"/>
                </a:ext>
              </a:extLst>
            </p:cNvPr>
            <p:cNvCxnSpPr>
              <a:cxnSpLocks/>
              <a:endCxn id="12" idx="1"/>
            </p:cNvCxnSpPr>
            <p:nvPr/>
          </p:nvCxnSpPr>
          <p:spPr>
            <a:xfrm rot="16200000" flipH="1">
              <a:off x="3757511" y="3847326"/>
              <a:ext cx="2351762" cy="268768"/>
            </a:xfrm>
            <a:prstGeom prst="bentConnector2">
              <a:avLst/>
            </a:prstGeom>
            <a:ln w="12700">
              <a:solidFill>
                <a:schemeClr val="accent2"/>
              </a:solidFill>
              <a:miter lim="800000"/>
            </a:ln>
          </p:spPr>
          <p:style>
            <a:lnRef idx="1">
              <a:schemeClr val="accent1"/>
            </a:lnRef>
            <a:fillRef idx="0">
              <a:schemeClr val="accent1"/>
            </a:fillRef>
            <a:effectRef idx="0">
              <a:schemeClr val="accent1"/>
            </a:effectRef>
            <a:fontRef idx="minor">
              <a:schemeClr val="tx1"/>
            </a:fontRef>
          </p:style>
        </p:cxnSp>
        <p:cxnSp>
          <p:nvCxnSpPr>
            <p:cNvPr id="17" name="Elbow Connector 16">
              <a:extLst>
                <a:ext uri="{FF2B5EF4-FFF2-40B4-BE49-F238E27FC236}">
                  <a16:creationId xmlns:a16="http://schemas.microsoft.com/office/drawing/2014/main" id="{26A1FC78-25E0-DA2F-3781-2BB81819AA79}"/>
                </a:ext>
              </a:extLst>
            </p:cNvPr>
            <p:cNvCxnSpPr>
              <a:cxnSpLocks/>
              <a:endCxn id="13" idx="1"/>
            </p:cNvCxnSpPr>
            <p:nvPr/>
          </p:nvCxnSpPr>
          <p:spPr>
            <a:xfrm rot="16200000" flipH="1">
              <a:off x="7388761" y="3562614"/>
              <a:ext cx="1765574" cy="252000"/>
            </a:xfrm>
            <a:prstGeom prst="bentConnector2">
              <a:avLst/>
            </a:prstGeom>
            <a:ln w="12700">
              <a:solidFill>
                <a:schemeClr val="accent2"/>
              </a:solidFill>
              <a:miter lim="800000"/>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8FBB821-59EC-4BF2-246B-A174525952E4}"/>
                </a:ext>
              </a:extLst>
            </p:cNvPr>
            <p:cNvCxnSpPr>
              <a:cxnSpLocks/>
              <a:endCxn id="9" idx="1"/>
            </p:cNvCxnSpPr>
            <p:nvPr/>
          </p:nvCxnSpPr>
          <p:spPr>
            <a:xfrm>
              <a:off x="1421704" y="3709791"/>
              <a:ext cx="277743" cy="0"/>
            </a:xfrm>
            <a:prstGeom prst="line">
              <a:avLst/>
            </a:prstGeom>
            <a:ln w="12700">
              <a:solidFill>
                <a:schemeClr val="accent2"/>
              </a:solidFill>
              <a:miter lim="800000"/>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5052B3C-5835-06D7-0966-A975E31EB342}"/>
                </a:ext>
              </a:extLst>
            </p:cNvPr>
            <p:cNvCxnSpPr>
              <a:cxnSpLocks/>
            </p:cNvCxnSpPr>
            <p:nvPr/>
          </p:nvCxnSpPr>
          <p:spPr>
            <a:xfrm>
              <a:off x="4791206" y="3709791"/>
              <a:ext cx="271896" cy="0"/>
            </a:xfrm>
            <a:prstGeom prst="line">
              <a:avLst/>
            </a:prstGeom>
            <a:ln w="12700">
              <a:solidFill>
                <a:schemeClr val="accent2"/>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24725857"/>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2">
            <a:extLst>
              <a:ext uri="{FF2B5EF4-FFF2-40B4-BE49-F238E27FC236}">
                <a16:creationId xmlns:a16="http://schemas.microsoft.com/office/drawing/2014/main" id="{9C9983B1-E5D4-4668-9110-FC6C1388D0CA}"/>
              </a:ext>
            </a:extLst>
          </p:cNvPr>
          <p:cNvSpPr>
            <a:spLocks noGrp="1"/>
          </p:cNvSpPr>
          <p:nvPr>
            <p:ph type="title"/>
          </p:nvPr>
        </p:nvSpPr>
        <p:spPr>
          <a:xfrm>
            <a:off x="533957" y="463845"/>
            <a:ext cx="3289383" cy="3401475"/>
          </a:xfrm>
        </p:spPr>
        <p:txBody>
          <a:bodyPr vert="horz" lIns="0" tIns="0" rIns="0" bIns="0" rtlCol="0" anchor="t">
            <a:normAutofit/>
          </a:bodyPr>
          <a:lstStyle/>
          <a:p>
            <a:r>
              <a:rPr lang="en-US"/>
              <a:t>States with exceptions</a:t>
            </a:r>
            <a:br>
              <a:rPr lang="en-US"/>
            </a:br>
            <a:endParaRPr lang="en-US"/>
          </a:p>
        </p:txBody>
      </p:sp>
      <p:sp>
        <p:nvSpPr>
          <p:cNvPr id="2" name="Slide Number Placeholder 1">
            <a:extLst>
              <a:ext uri="{FF2B5EF4-FFF2-40B4-BE49-F238E27FC236}">
                <a16:creationId xmlns:a16="http://schemas.microsoft.com/office/drawing/2014/main" id="{716E0EC9-CED2-40D9-8773-3D7919237F93}"/>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vert="horz" lIns="0" tIns="0" rIns="0" bIns="0" rtlCol="0" anchor="b">
            <a:normAutofit/>
          </a:bodyPr>
          <a:lstStyle/>
          <a:p>
            <a:fld id="{BB333B34-C87C-402E-ABB0-13B7C9DEBBC4}" type="slidenum">
              <a:rPr lang="en-US"/>
              <a:pPr/>
              <a:t>32</a:t>
            </a:fld>
            <a:endParaRPr lang="en-US"/>
          </a:p>
        </p:txBody>
      </p:sp>
      <p:sp>
        <p:nvSpPr>
          <p:cNvPr id="6" name="TextBox 5">
            <a:extLst>
              <a:ext uri="{FF2B5EF4-FFF2-40B4-BE49-F238E27FC236}">
                <a16:creationId xmlns:a16="http://schemas.microsoft.com/office/drawing/2014/main" id="{583D1423-11D4-7F49-1A91-D39B777357DB}"/>
              </a:ext>
            </a:extLst>
          </p:cNvPr>
          <p:cNvSpPr txBox="1"/>
          <p:nvPr/>
        </p:nvSpPr>
        <p:spPr>
          <a:xfrm>
            <a:off x="4440618" y="499729"/>
            <a:ext cx="6610523" cy="701731"/>
          </a:xfrm>
          <a:prstGeom prst="rect">
            <a:avLst/>
          </a:prstGeom>
        </p:spPr>
        <p:txBody>
          <a:bodyPr vert="horz" wrap="square" lIns="0" tIns="0" rIns="0" bIns="0" rtlCol="0">
            <a:spAutoFit/>
          </a:bodyPr>
          <a:lstStyle/>
          <a:p>
            <a:pPr fontAlgn="base">
              <a:lnSpc>
                <a:spcPct val="95000"/>
              </a:lnSpc>
              <a:spcBef>
                <a:spcPts val="600"/>
              </a:spcBef>
              <a:spcAft>
                <a:spcPts val="600"/>
              </a:spcAft>
              <a:buClr>
                <a:schemeClr val="tx1"/>
              </a:buClr>
              <a:buSzPct val="115000"/>
              <a:defRPr/>
            </a:pPr>
            <a:r>
              <a:rPr lang="en-US" altLang="en-US" sz="2400"/>
              <a:t>Some states have implemented rules that are more lenient. Here are a few examples:</a:t>
            </a:r>
          </a:p>
        </p:txBody>
      </p:sp>
      <p:sp>
        <p:nvSpPr>
          <p:cNvPr id="12" name="TextBox 11">
            <a:extLst>
              <a:ext uri="{FF2B5EF4-FFF2-40B4-BE49-F238E27FC236}">
                <a16:creationId xmlns:a16="http://schemas.microsoft.com/office/drawing/2014/main" id="{8E576A37-AB0A-4EC5-8A5D-00C8CCEAF2AF}"/>
              </a:ext>
            </a:extLst>
          </p:cNvPr>
          <p:cNvSpPr txBox="1"/>
          <p:nvPr/>
        </p:nvSpPr>
        <p:spPr>
          <a:xfrm>
            <a:off x="4793651" y="1678146"/>
            <a:ext cx="6610523" cy="3641253"/>
          </a:xfrm>
          <a:prstGeom prst="rect">
            <a:avLst/>
          </a:prstGeom>
        </p:spPr>
        <p:txBody>
          <a:bodyPr vert="horz" wrap="square" lIns="0" tIns="0" rIns="0" bIns="0" rtlCol="0">
            <a:spAutoFit/>
          </a:bodyPr>
          <a:lstStyle/>
          <a:p>
            <a:pPr fontAlgn="base">
              <a:lnSpc>
                <a:spcPct val="95000"/>
              </a:lnSpc>
              <a:spcBef>
                <a:spcPts val="600"/>
              </a:spcBef>
              <a:spcAft>
                <a:spcPts val="600"/>
              </a:spcAft>
              <a:buClr>
                <a:schemeClr val="tx1"/>
              </a:buClr>
              <a:buSzPct val="115000"/>
              <a:defRPr/>
            </a:pPr>
            <a:r>
              <a:rPr lang="en-US" altLang="en-US" sz="1999" b="1" dirty="0"/>
              <a:t>Year-Round Open Enrollment</a:t>
            </a:r>
          </a:p>
          <a:p>
            <a:pPr marL="799860" lvl="1" indent="-342797" fontAlgn="base">
              <a:lnSpc>
                <a:spcPct val="95000"/>
              </a:lnSpc>
              <a:spcBef>
                <a:spcPts val="600"/>
              </a:spcBef>
              <a:spcAft>
                <a:spcPts val="600"/>
              </a:spcAft>
              <a:buClr>
                <a:schemeClr val="tx1"/>
              </a:buClr>
              <a:buSzPct val="115000"/>
              <a:buFont typeface="Arial" panose="020B0604020202020204" pitchFamily="34" charset="0"/>
              <a:buChar char="•"/>
              <a:defRPr/>
            </a:pPr>
            <a:r>
              <a:rPr lang="en-US" altLang="en-US" sz="1799" dirty="0"/>
              <a:t>New York, Connecticut, Massachusetts, Vermont (limited carriers)</a:t>
            </a:r>
          </a:p>
          <a:p>
            <a:pPr marL="799860" lvl="1" indent="-342797" fontAlgn="base">
              <a:lnSpc>
                <a:spcPct val="95000"/>
              </a:lnSpc>
              <a:spcBef>
                <a:spcPts val="600"/>
              </a:spcBef>
              <a:spcAft>
                <a:spcPts val="600"/>
              </a:spcAft>
              <a:buClr>
                <a:schemeClr val="tx1"/>
              </a:buClr>
              <a:buSzPct val="115000"/>
              <a:buFont typeface="Arial" panose="020B0604020202020204" pitchFamily="34" charset="0"/>
              <a:buChar char="•"/>
              <a:defRPr/>
            </a:pPr>
            <a:r>
              <a:rPr lang="en-US" altLang="en-US" sz="1799" dirty="0"/>
              <a:t>Maine and Washington</a:t>
            </a:r>
          </a:p>
          <a:p>
            <a:pPr fontAlgn="base">
              <a:lnSpc>
                <a:spcPct val="95000"/>
              </a:lnSpc>
              <a:spcBef>
                <a:spcPts val="600"/>
              </a:spcBef>
              <a:spcAft>
                <a:spcPts val="600"/>
              </a:spcAft>
              <a:buClr>
                <a:schemeClr val="tx1"/>
              </a:buClr>
              <a:buSzPct val="115000"/>
              <a:defRPr/>
            </a:pPr>
            <a:r>
              <a:rPr lang="en-US" altLang="en-US" sz="1999" b="1" dirty="0"/>
              <a:t>Birthday Rule states </a:t>
            </a:r>
          </a:p>
          <a:p>
            <a:pPr marL="799860" lvl="1" indent="-342797" fontAlgn="base">
              <a:lnSpc>
                <a:spcPct val="95000"/>
              </a:lnSpc>
              <a:spcBef>
                <a:spcPts val="600"/>
              </a:spcBef>
              <a:spcAft>
                <a:spcPts val="600"/>
              </a:spcAft>
              <a:buClr>
                <a:schemeClr val="tx1"/>
              </a:buClr>
              <a:buSzPct val="115000"/>
              <a:buFont typeface="Arial" panose="020B0604020202020204" pitchFamily="34" charset="0"/>
              <a:buChar char="•"/>
              <a:defRPr/>
            </a:pPr>
            <a:r>
              <a:rPr lang="en-US" altLang="en-US" sz="1799" dirty="0"/>
              <a:t>California, Oregon, Nevada, Illinois, Idaho, </a:t>
            </a:r>
            <a:br>
              <a:rPr lang="en-US" altLang="en-US" sz="1799" dirty="0"/>
            </a:br>
            <a:r>
              <a:rPr lang="en-US" altLang="en-US" sz="1799" dirty="0"/>
              <a:t>Maryland, Louisiana, Kentucky, Oklahoma, </a:t>
            </a:r>
            <a:br>
              <a:rPr lang="en-US" altLang="en-US" sz="1799" dirty="0"/>
            </a:br>
            <a:r>
              <a:rPr lang="en-US" altLang="en-US" sz="1799" dirty="0"/>
              <a:t>Virginia, Utah, Delaware, Indiana </a:t>
            </a:r>
          </a:p>
          <a:p>
            <a:pPr fontAlgn="base">
              <a:lnSpc>
                <a:spcPct val="95000"/>
              </a:lnSpc>
              <a:spcBef>
                <a:spcPts val="600"/>
              </a:spcBef>
              <a:spcAft>
                <a:spcPts val="600"/>
              </a:spcAft>
              <a:buClr>
                <a:schemeClr val="tx1"/>
              </a:buClr>
              <a:buSzPct val="115000"/>
              <a:defRPr/>
            </a:pPr>
            <a:r>
              <a:rPr lang="en-US" altLang="en-US" sz="1999" b="1" dirty="0"/>
              <a:t>Anniversary Rule states</a:t>
            </a:r>
          </a:p>
          <a:p>
            <a:pPr marL="799860" lvl="1" indent="-342797" fontAlgn="base">
              <a:lnSpc>
                <a:spcPct val="95000"/>
              </a:lnSpc>
              <a:spcBef>
                <a:spcPts val="600"/>
              </a:spcBef>
              <a:spcAft>
                <a:spcPts val="600"/>
              </a:spcAft>
              <a:buClr>
                <a:schemeClr val="tx1"/>
              </a:buClr>
              <a:buSzPct val="115000"/>
              <a:buFont typeface="Arial" panose="020B0604020202020204" pitchFamily="34" charset="0"/>
              <a:buChar char="•"/>
              <a:defRPr/>
            </a:pPr>
            <a:r>
              <a:rPr lang="en-US" altLang="en-US" sz="1799" dirty="0"/>
              <a:t>Missouri</a:t>
            </a:r>
          </a:p>
        </p:txBody>
      </p:sp>
      <p:pic>
        <p:nvPicPr>
          <p:cNvPr id="7" name="Graphic 6">
            <a:extLst>
              <a:ext uri="{FF2B5EF4-FFF2-40B4-BE49-F238E27FC236}">
                <a16:creationId xmlns:a16="http://schemas.microsoft.com/office/drawing/2014/main" id="{FE4C4911-539B-4DBA-96D5-47A70A7E6B47}"/>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612000" y="4042543"/>
            <a:ext cx="2274623" cy="2274623"/>
          </a:xfrm>
          <a:prstGeom prst="rect">
            <a:avLst/>
          </a:prstGeom>
        </p:spPr>
      </p:pic>
    </p:spTree>
    <p:custDataLst>
      <p:tags r:id="rId1"/>
    </p:custDataLst>
    <p:extLst>
      <p:ext uri="{BB962C8B-B14F-4D97-AF65-F5344CB8AC3E}">
        <p14:creationId xmlns:p14="http://schemas.microsoft.com/office/powerpoint/2010/main" val="906735980"/>
      </p:ext>
    </p:extLst>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5822CF6-9E5E-49B5-B908-D61B589768B3}"/>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vert="horz" lIns="0" tIns="0" rIns="0" bIns="0" rtlCol="0" anchor="b">
            <a:normAutofit/>
          </a:bodyPr>
          <a:lstStyle/>
          <a:p>
            <a:fld id="{BB333B34-C87C-402E-ABB0-13B7C9DEBBC4}" type="slidenum">
              <a:rPr lang="en-US" smtClean="0"/>
              <a:pPr/>
              <a:t>33</a:t>
            </a:fld>
            <a:endParaRPr lang="en-US"/>
          </a:p>
        </p:txBody>
      </p:sp>
      <p:sp>
        <p:nvSpPr>
          <p:cNvPr id="13" name="Title 12">
            <a:extLst>
              <a:ext uri="{FF2B5EF4-FFF2-40B4-BE49-F238E27FC236}">
                <a16:creationId xmlns:a16="http://schemas.microsoft.com/office/drawing/2014/main" id="{CE62CEE0-54C3-1515-929F-7BE7EBC47C9C}"/>
              </a:ext>
            </a:extLst>
          </p:cNvPr>
          <p:cNvSpPr>
            <a:spLocks noGrp="1"/>
          </p:cNvSpPr>
          <p:nvPr>
            <p:ph type="title"/>
          </p:nvPr>
        </p:nvSpPr>
        <p:spPr/>
        <p:txBody>
          <a:bodyPr/>
          <a:lstStyle/>
          <a:p>
            <a:r>
              <a:rPr lang="en-US"/>
              <a:t>Medicare misstep #1</a:t>
            </a:r>
            <a:br>
              <a:rPr lang="en-US"/>
            </a:br>
            <a:r>
              <a:rPr lang="en-US" b="0" i="1"/>
              <a:t>Confusing the Medigap OEP with the Fall AEP</a:t>
            </a:r>
            <a:endParaRPr lang="en-US"/>
          </a:p>
        </p:txBody>
      </p:sp>
      <p:sp>
        <p:nvSpPr>
          <p:cNvPr id="3" name="TextBox 2">
            <a:extLst>
              <a:ext uri="{FF2B5EF4-FFF2-40B4-BE49-F238E27FC236}">
                <a16:creationId xmlns:a16="http://schemas.microsoft.com/office/drawing/2014/main" id="{6C519F6E-BB24-704B-5B48-AAFD1ED56D05}"/>
              </a:ext>
            </a:extLst>
          </p:cNvPr>
          <p:cNvSpPr txBox="1"/>
          <p:nvPr/>
        </p:nvSpPr>
        <p:spPr>
          <a:xfrm>
            <a:off x="421105" y="1653929"/>
            <a:ext cx="10359190" cy="4584842"/>
          </a:xfrm>
          <a:prstGeom prst="rect">
            <a:avLst/>
          </a:prstGeom>
        </p:spPr>
        <p:txBody>
          <a:bodyPr vert="horz" lIns="0" tIns="0" rIns="0" bIns="0" rtlCol="0">
            <a:normAutofit/>
          </a:bodyPr>
          <a:lstStyle/>
          <a:p>
            <a:pPr lvl="1">
              <a:lnSpc>
                <a:spcPct val="95000"/>
              </a:lnSpc>
              <a:spcBef>
                <a:spcPts val="1200"/>
              </a:spcBef>
              <a:spcAft>
                <a:spcPts val="600"/>
              </a:spcAft>
              <a:buClr>
                <a:schemeClr val="tx1"/>
              </a:buClr>
              <a:buSzPct val="115000"/>
            </a:pPr>
            <a:r>
              <a:rPr lang="en-US" sz="2000" b="1" u="sng" dirty="0"/>
              <a:t>Medigap Open Enrollment Period (OEP)</a:t>
            </a:r>
          </a:p>
          <a:p>
            <a:pPr marL="1200150" lvl="2" indent="-285750">
              <a:lnSpc>
                <a:spcPct val="95000"/>
              </a:lnSpc>
              <a:spcBef>
                <a:spcPts val="1200"/>
              </a:spcBef>
              <a:spcAft>
                <a:spcPts val="600"/>
              </a:spcAft>
              <a:buClr>
                <a:schemeClr val="tx1"/>
              </a:buClr>
              <a:buSzPct val="115000"/>
              <a:buFont typeface="Arial" panose="020B0604020202020204" pitchFamily="34" charset="0"/>
              <a:buChar char="•"/>
            </a:pPr>
            <a:r>
              <a:rPr lang="en-US" sz="2000" dirty="0"/>
              <a:t>Part B effective date + 6 months</a:t>
            </a:r>
          </a:p>
          <a:p>
            <a:pPr marL="1200150" lvl="2" indent="-285750">
              <a:lnSpc>
                <a:spcPct val="95000"/>
              </a:lnSpc>
              <a:spcBef>
                <a:spcPts val="1200"/>
              </a:spcBef>
              <a:spcAft>
                <a:spcPts val="600"/>
              </a:spcAft>
              <a:buClr>
                <a:schemeClr val="tx1"/>
              </a:buClr>
              <a:buSzPct val="115000"/>
              <a:buFont typeface="Arial" panose="020B0604020202020204" pitchFamily="34" charset="0"/>
              <a:buChar char="•"/>
            </a:pPr>
            <a:r>
              <a:rPr lang="en-US" sz="2000" dirty="0"/>
              <a:t>The ONE time when you can enroll in Medigap with no health questions in most states	</a:t>
            </a:r>
          </a:p>
          <a:p>
            <a:pPr marL="1200150" lvl="2" indent="-285750">
              <a:lnSpc>
                <a:spcPct val="95000"/>
              </a:lnSpc>
              <a:spcBef>
                <a:spcPts val="1200"/>
              </a:spcBef>
              <a:spcAft>
                <a:spcPts val="600"/>
              </a:spcAft>
              <a:buClr>
                <a:schemeClr val="tx1"/>
              </a:buClr>
              <a:buSzPct val="115000"/>
              <a:buFont typeface="Arial" panose="020B0604020202020204" pitchFamily="34" charset="0"/>
              <a:buChar char="•"/>
            </a:pPr>
            <a:r>
              <a:rPr lang="en-US" sz="2000" b="1" dirty="0"/>
              <a:t>Occurs only once for most beneficiaries and then is gone</a:t>
            </a:r>
            <a:endParaRPr lang="en-US" sz="2000" dirty="0"/>
          </a:p>
          <a:p>
            <a:pPr lvl="1">
              <a:lnSpc>
                <a:spcPct val="95000"/>
              </a:lnSpc>
              <a:spcBef>
                <a:spcPts val="1200"/>
              </a:spcBef>
              <a:spcAft>
                <a:spcPts val="600"/>
              </a:spcAft>
              <a:buClr>
                <a:schemeClr val="tx1"/>
              </a:buClr>
              <a:buSzPct val="115000"/>
            </a:pPr>
            <a:r>
              <a:rPr lang="en-US" sz="2000" b="1" u="sng" dirty="0"/>
              <a:t>Annual Election Period (AEP)</a:t>
            </a:r>
          </a:p>
          <a:p>
            <a:pPr marL="1200150" lvl="2" indent="-285750">
              <a:lnSpc>
                <a:spcPct val="95000"/>
              </a:lnSpc>
              <a:spcBef>
                <a:spcPts val="1200"/>
              </a:spcBef>
              <a:spcAft>
                <a:spcPts val="600"/>
              </a:spcAft>
              <a:buClr>
                <a:schemeClr val="tx1"/>
              </a:buClr>
              <a:buSzPct val="115000"/>
              <a:buFont typeface="Arial" panose="020B0604020202020204" pitchFamily="34" charset="0"/>
              <a:buChar char="•"/>
            </a:pPr>
            <a:r>
              <a:rPr lang="en-US" sz="2000" dirty="0"/>
              <a:t>October 15–December 7</a:t>
            </a:r>
          </a:p>
          <a:p>
            <a:pPr marL="1200150" lvl="2" indent="-285750">
              <a:lnSpc>
                <a:spcPct val="95000"/>
              </a:lnSpc>
              <a:spcBef>
                <a:spcPts val="1200"/>
              </a:spcBef>
              <a:spcAft>
                <a:spcPts val="600"/>
              </a:spcAft>
              <a:buClr>
                <a:schemeClr val="tx1"/>
              </a:buClr>
              <a:buSzPct val="115000"/>
              <a:buFont typeface="Arial" panose="020B0604020202020204" pitchFamily="34" charset="0"/>
              <a:buChar char="•"/>
            </a:pPr>
            <a:r>
              <a:rPr lang="en-US" sz="2000" dirty="0"/>
              <a:t>You can change your Part D Drug Plan or Medicare Advantage Plan</a:t>
            </a:r>
          </a:p>
          <a:p>
            <a:pPr marL="1200150" lvl="2" indent="-285750">
              <a:lnSpc>
                <a:spcPct val="95000"/>
              </a:lnSpc>
              <a:spcBef>
                <a:spcPts val="1200"/>
              </a:spcBef>
              <a:spcAft>
                <a:spcPts val="600"/>
              </a:spcAft>
              <a:buClr>
                <a:schemeClr val="tx1"/>
              </a:buClr>
              <a:buSzPct val="115000"/>
              <a:buFont typeface="Arial" panose="020B0604020202020204" pitchFamily="34" charset="0"/>
              <a:buChar char="•"/>
            </a:pPr>
            <a:r>
              <a:rPr lang="en-US" sz="2000" dirty="0"/>
              <a:t>Can’t use period to get Medigap without health questions</a:t>
            </a:r>
          </a:p>
        </p:txBody>
      </p:sp>
    </p:spTree>
    <p:extLst>
      <p:ext uri="{BB962C8B-B14F-4D97-AF65-F5344CB8AC3E}">
        <p14:creationId xmlns:p14="http://schemas.microsoft.com/office/powerpoint/2010/main" val="846263028"/>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60B98C1-3C0A-539F-4393-A155BCA90EF6}"/>
              </a:ext>
            </a:extLst>
          </p:cNvPr>
          <p:cNvSpPr>
            <a:spLocks noGrp="1"/>
          </p:cNvSpPr>
          <p:nvPr>
            <p:ph type="title"/>
          </p:nvPr>
        </p:nvSpPr>
        <p:spPr>
          <a:xfrm>
            <a:off x="533957" y="463845"/>
            <a:ext cx="3289383" cy="3401475"/>
          </a:xfrm>
        </p:spPr>
        <p:txBody>
          <a:bodyPr/>
          <a:lstStyle/>
          <a:p>
            <a:r>
              <a:rPr lang="en-US"/>
              <a:t>Analogy</a:t>
            </a:r>
          </a:p>
        </p:txBody>
      </p:sp>
      <p:sp>
        <p:nvSpPr>
          <p:cNvPr id="2" name="Slide Number Placeholder 1">
            <a:extLst>
              <a:ext uri="{FF2B5EF4-FFF2-40B4-BE49-F238E27FC236}">
                <a16:creationId xmlns:a16="http://schemas.microsoft.com/office/drawing/2014/main" id="{EACDF4D0-9376-4A02-A8A5-35F3DE90D730}"/>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vert="horz" lIns="0" tIns="0" rIns="0" bIns="0" rtlCol="0" anchor="b">
            <a:normAutofit/>
          </a:bodyPr>
          <a:lstStyle/>
          <a:p>
            <a:fld id="{BB333B34-C87C-402E-ABB0-13B7C9DEBBC4}" type="slidenum">
              <a:rPr lang="en-US" smtClean="0"/>
              <a:pPr/>
              <a:t>34</a:t>
            </a:fld>
            <a:endParaRPr lang="en-US"/>
          </a:p>
        </p:txBody>
      </p:sp>
      <p:sp>
        <p:nvSpPr>
          <p:cNvPr id="3" name="TextBox 2">
            <a:extLst>
              <a:ext uri="{FF2B5EF4-FFF2-40B4-BE49-F238E27FC236}">
                <a16:creationId xmlns:a16="http://schemas.microsoft.com/office/drawing/2014/main" id="{4F9696B6-6A7A-5D6D-F498-DABF58C99F5F}"/>
              </a:ext>
            </a:extLst>
          </p:cNvPr>
          <p:cNvSpPr txBox="1"/>
          <p:nvPr/>
        </p:nvSpPr>
        <p:spPr>
          <a:xfrm>
            <a:off x="4848726" y="1371600"/>
            <a:ext cx="5763127" cy="3846593"/>
          </a:xfrm>
          <a:prstGeom prst="rect">
            <a:avLst/>
          </a:prstGeom>
        </p:spPr>
        <p:txBody>
          <a:bodyPr vert="horz" lIns="0" tIns="0" rIns="0" bIns="0" rtlCol="0">
            <a:normAutofit/>
          </a:bodyPr>
          <a:lstStyle/>
          <a:p>
            <a:pPr fontAlgn="base">
              <a:lnSpc>
                <a:spcPct val="95000"/>
              </a:lnSpc>
              <a:spcBef>
                <a:spcPts val="600"/>
              </a:spcBef>
              <a:spcAft>
                <a:spcPts val="600"/>
              </a:spcAft>
              <a:buClr>
                <a:schemeClr val="tx1"/>
              </a:buClr>
              <a:buSzPct val="115000"/>
              <a:defRPr/>
            </a:pPr>
            <a:r>
              <a:rPr lang="en-US" altLang="en-US" sz="3000" dirty="0">
                <a:solidFill>
                  <a:schemeClr val="tx1">
                    <a:lumMod val="95000"/>
                    <a:lumOff val="5000"/>
                  </a:schemeClr>
                </a:solidFill>
              </a:rPr>
              <a:t>You can’t go and buy </a:t>
            </a:r>
            <a:r>
              <a:rPr lang="en-US" altLang="en-US" sz="3000" b="1" dirty="0">
                <a:solidFill>
                  <a:schemeClr val="tx1">
                    <a:lumMod val="95000"/>
                    <a:lumOff val="5000"/>
                  </a:schemeClr>
                </a:solidFill>
              </a:rPr>
              <a:t>better</a:t>
            </a:r>
            <a:r>
              <a:rPr lang="en-US" altLang="en-US" sz="3000" dirty="0">
                <a:solidFill>
                  <a:schemeClr val="tx1">
                    <a:lumMod val="95000"/>
                    <a:lumOff val="5000"/>
                  </a:schemeClr>
                </a:solidFill>
              </a:rPr>
              <a:t> homeowner’s insurance </a:t>
            </a:r>
            <a:r>
              <a:rPr lang="en-US" altLang="en-US" sz="3000" i="1" dirty="0">
                <a:solidFill>
                  <a:schemeClr val="tx1">
                    <a:lumMod val="95000"/>
                    <a:lumOff val="5000"/>
                  </a:schemeClr>
                </a:solidFill>
              </a:rPr>
              <a:t>after</a:t>
            </a:r>
            <a:r>
              <a:rPr lang="en-US" altLang="en-US" sz="3000" dirty="0">
                <a:solidFill>
                  <a:schemeClr val="tx1">
                    <a:lumMod val="95000"/>
                    <a:lumOff val="5000"/>
                  </a:schemeClr>
                </a:solidFill>
              </a:rPr>
              <a:t> the house is on fire. </a:t>
            </a:r>
          </a:p>
          <a:p>
            <a:pPr fontAlgn="base">
              <a:lnSpc>
                <a:spcPct val="95000"/>
              </a:lnSpc>
              <a:spcBef>
                <a:spcPts val="600"/>
              </a:spcBef>
              <a:spcAft>
                <a:spcPts val="600"/>
              </a:spcAft>
              <a:buClr>
                <a:schemeClr val="tx1"/>
              </a:buClr>
              <a:buSzPct val="115000"/>
              <a:defRPr/>
            </a:pPr>
            <a:endParaRPr lang="en-US" altLang="en-US" sz="3000" dirty="0">
              <a:solidFill>
                <a:schemeClr val="tx1">
                  <a:lumMod val="95000"/>
                  <a:lumOff val="5000"/>
                </a:schemeClr>
              </a:solidFill>
            </a:endParaRPr>
          </a:p>
          <a:p>
            <a:pPr fontAlgn="base">
              <a:lnSpc>
                <a:spcPct val="95000"/>
              </a:lnSpc>
              <a:spcBef>
                <a:spcPts val="600"/>
              </a:spcBef>
              <a:spcAft>
                <a:spcPts val="600"/>
              </a:spcAft>
              <a:buClr>
                <a:schemeClr val="tx1"/>
              </a:buClr>
              <a:buSzPct val="115000"/>
              <a:defRPr/>
            </a:pPr>
            <a:r>
              <a:rPr lang="en-US" altLang="en-US" sz="3000" dirty="0">
                <a:solidFill>
                  <a:schemeClr val="tx1">
                    <a:lumMod val="95000"/>
                    <a:lumOff val="5000"/>
                  </a:schemeClr>
                </a:solidFill>
              </a:rPr>
              <a:t>The </a:t>
            </a:r>
            <a:r>
              <a:rPr lang="en-US" altLang="en-US" sz="3000" b="1" u="sng" dirty="0">
                <a:solidFill>
                  <a:schemeClr val="tx1">
                    <a:lumMod val="95000"/>
                    <a:lumOff val="5000"/>
                  </a:schemeClr>
                </a:solidFill>
              </a:rPr>
              <a:t>same</a:t>
            </a:r>
            <a:r>
              <a:rPr lang="en-US" altLang="en-US" sz="3000" dirty="0">
                <a:solidFill>
                  <a:schemeClr val="tx1">
                    <a:lumMod val="95000"/>
                    <a:lumOff val="5000"/>
                  </a:schemeClr>
                </a:solidFill>
              </a:rPr>
              <a:t> applies to Medicare Supplement plans</a:t>
            </a:r>
            <a:r>
              <a:rPr lang="en-US" altLang="en-US" sz="2400" dirty="0">
                <a:solidFill>
                  <a:schemeClr val="tx1">
                    <a:lumMod val="95000"/>
                    <a:lumOff val="5000"/>
                  </a:schemeClr>
                </a:solidFill>
              </a:rPr>
              <a:t>.</a:t>
            </a:r>
          </a:p>
        </p:txBody>
      </p:sp>
    </p:spTree>
    <p:extLst>
      <p:ext uri="{BB962C8B-B14F-4D97-AF65-F5344CB8AC3E}">
        <p14:creationId xmlns:p14="http://schemas.microsoft.com/office/powerpoint/2010/main" val="4248736901"/>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4CBFA2C-1141-4513-9354-B1222F590C1D}"/>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a:lstStyle/>
          <a:p>
            <a:fld id="{BB333B34-C87C-402E-ABB0-13B7C9DEBBC4}" type="slidenum">
              <a:rPr lang="en-US" smtClean="0"/>
              <a:pPr/>
              <a:t>35</a:t>
            </a:fld>
            <a:endParaRPr lang="en-US" dirty="0"/>
          </a:p>
        </p:txBody>
      </p:sp>
      <p:cxnSp>
        <p:nvCxnSpPr>
          <p:cNvPr id="8" name="Straight Connector 7">
            <a:extLst>
              <a:ext uri="{FF2B5EF4-FFF2-40B4-BE49-F238E27FC236}">
                <a16:creationId xmlns:a16="http://schemas.microsoft.com/office/drawing/2014/main" id="{581F4C51-4896-BEDE-126C-A2DAD3D3DBF2}"/>
              </a:ext>
              <a:ext uri="{C183D7F6-B498-43B3-948B-1728B52AA6E4}">
                <adec:decorative xmlns:adec="http://schemas.microsoft.com/office/drawing/2017/decorative" val="1"/>
              </a:ext>
            </a:extLst>
          </p:cNvPr>
          <p:cNvCxnSpPr/>
          <p:nvPr/>
        </p:nvCxnSpPr>
        <p:spPr>
          <a:xfrm>
            <a:off x="1420422" y="1703540"/>
            <a:ext cx="9344416" cy="0"/>
          </a:xfrm>
          <a:prstGeom prst="line">
            <a:avLst/>
          </a:prstGeom>
          <a:ln w="12700">
            <a:solidFill>
              <a:schemeClr val="accent2"/>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EE8531A-5BD6-773E-2C06-51DEEAC7EEF9}"/>
              </a:ext>
              <a:ext uri="{C183D7F6-B498-43B3-948B-1728B52AA6E4}">
                <adec:decorative xmlns:adec="http://schemas.microsoft.com/office/drawing/2017/decorative" val="1"/>
              </a:ext>
            </a:extLst>
          </p:cNvPr>
          <p:cNvCxnSpPr/>
          <p:nvPr/>
        </p:nvCxnSpPr>
        <p:spPr>
          <a:xfrm>
            <a:off x="1420422" y="2370523"/>
            <a:ext cx="9344416" cy="0"/>
          </a:xfrm>
          <a:prstGeom prst="line">
            <a:avLst/>
          </a:prstGeom>
          <a:ln w="12700">
            <a:solidFill>
              <a:schemeClr val="accent2"/>
            </a:solidFill>
            <a:miter lim="800000"/>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30AF50E-1FD0-B1FF-4879-D9C84B81B9F7}"/>
              </a:ext>
              <a:ext uri="{C183D7F6-B498-43B3-948B-1728B52AA6E4}">
                <adec:decorative xmlns:adec="http://schemas.microsoft.com/office/drawing/2017/decorative" val="1"/>
              </a:ext>
            </a:extLst>
          </p:cNvPr>
          <p:cNvCxnSpPr/>
          <p:nvPr/>
        </p:nvCxnSpPr>
        <p:spPr>
          <a:xfrm>
            <a:off x="1420422" y="3037506"/>
            <a:ext cx="9344416" cy="0"/>
          </a:xfrm>
          <a:prstGeom prst="line">
            <a:avLst/>
          </a:prstGeom>
          <a:ln w="12700">
            <a:solidFill>
              <a:schemeClr val="accent2"/>
            </a:solidFill>
            <a:miter lim="800000"/>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E42AD1F-88F4-CE10-9D47-FAD7C95E6E09}"/>
              </a:ext>
              <a:ext uri="{C183D7F6-B498-43B3-948B-1728B52AA6E4}">
                <adec:decorative xmlns:adec="http://schemas.microsoft.com/office/drawing/2017/decorative" val="1"/>
              </a:ext>
            </a:extLst>
          </p:cNvPr>
          <p:cNvCxnSpPr/>
          <p:nvPr/>
        </p:nvCxnSpPr>
        <p:spPr>
          <a:xfrm>
            <a:off x="1420422" y="3704489"/>
            <a:ext cx="9344416" cy="0"/>
          </a:xfrm>
          <a:prstGeom prst="line">
            <a:avLst/>
          </a:prstGeom>
          <a:ln w="12700">
            <a:solidFill>
              <a:schemeClr val="accent2"/>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6958987-492A-3760-6171-625BA0373FD1}"/>
              </a:ext>
              <a:ext uri="{C183D7F6-B498-43B3-948B-1728B52AA6E4}">
                <adec:decorative xmlns:adec="http://schemas.microsoft.com/office/drawing/2017/decorative" val="1"/>
              </a:ext>
            </a:extLst>
          </p:cNvPr>
          <p:cNvCxnSpPr/>
          <p:nvPr/>
        </p:nvCxnSpPr>
        <p:spPr>
          <a:xfrm>
            <a:off x="1420422" y="4371472"/>
            <a:ext cx="9344416" cy="0"/>
          </a:xfrm>
          <a:prstGeom prst="line">
            <a:avLst/>
          </a:prstGeom>
          <a:ln w="12700">
            <a:solidFill>
              <a:schemeClr val="accent2"/>
            </a:solidFill>
            <a:miter lim="800000"/>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A1C20A5-4C5C-65CB-0AAC-C02F15A2D594}"/>
              </a:ext>
              <a:ext uri="{C183D7F6-B498-43B3-948B-1728B52AA6E4}">
                <adec:decorative xmlns:adec="http://schemas.microsoft.com/office/drawing/2017/decorative" val="1"/>
              </a:ext>
            </a:extLst>
          </p:cNvPr>
          <p:cNvCxnSpPr/>
          <p:nvPr/>
        </p:nvCxnSpPr>
        <p:spPr>
          <a:xfrm>
            <a:off x="1420422" y="5038455"/>
            <a:ext cx="9344416" cy="0"/>
          </a:xfrm>
          <a:prstGeom prst="line">
            <a:avLst/>
          </a:prstGeom>
          <a:ln w="12700">
            <a:solidFill>
              <a:schemeClr val="accent2"/>
            </a:solidFill>
            <a:miter lim="800000"/>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0B325591-5137-4737-DF98-819FD63A22A0}"/>
              </a:ext>
            </a:extLst>
          </p:cNvPr>
          <p:cNvSpPr>
            <a:spLocks noGrp="1"/>
          </p:cNvSpPr>
          <p:nvPr>
            <p:ph type="title"/>
          </p:nvPr>
        </p:nvSpPr>
        <p:spPr>
          <a:xfrm>
            <a:off x="466342" y="472437"/>
            <a:ext cx="11274553" cy="792167"/>
          </a:xfrm>
        </p:spPr>
        <p:txBody>
          <a:bodyPr/>
          <a:lstStyle/>
          <a:p>
            <a:r>
              <a:rPr lang="en-US"/>
              <a:t>Medigap summary</a:t>
            </a:r>
            <a:br>
              <a:rPr lang="en-US"/>
            </a:br>
            <a:r>
              <a:rPr lang="en-US" b="0" i="1"/>
              <a:t>Recapping what you need to know</a:t>
            </a:r>
            <a:endParaRPr lang="en-US"/>
          </a:p>
        </p:txBody>
      </p:sp>
      <p:sp>
        <p:nvSpPr>
          <p:cNvPr id="12" name="TextBox 11">
            <a:extLst>
              <a:ext uri="{FF2B5EF4-FFF2-40B4-BE49-F238E27FC236}">
                <a16:creationId xmlns:a16="http://schemas.microsoft.com/office/drawing/2014/main" id="{A57A2AC0-E7D8-5AD8-01C0-D8DA249D7598}"/>
              </a:ext>
            </a:extLst>
          </p:cNvPr>
          <p:cNvSpPr txBox="1"/>
          <p:nvPr/>
        </p:nvSpPr>
        <p:spPr>
          <a:xfrm>
            <a:off x="1418571" y="1806199"/>
            <a:ext cx="9385127" cy="461665"/>
          </a:xfrm>
          <a:prstGeom prst="rect">
            <a:avLst/>
          </a:prstGeom>
          <a:noFill/>
        </p:spPr>
        <p:txBody>
          <a:bodyPr wrap="square">
            <a:spAutoFit/>
          </a:bodyPr>
          <a:lstStyle/>
          <a:p>
            <a:pPr lvl="0"/>
            <a:r>
              <a:rPr lang="en-US" sz="2400" dirty="0"/>
              <a:t>Ask your providers: “Do you accept Original Medicare?”</a:t>
            </a:r>
          </a:p>
        </p:txBody>
      </p:sp>
      <p:sp>
        <p:nvSpPr>
          <p:cNvPr id="13" name="TextBox 12">
            <a:extLst>
              <a:ext uri="{FF2B5EF4-FFF2-40B4-BE49-F238E27FC236}">
                <a16:creationId xmlns:a16="http://schemas.microsoft.com/office/drawing/2014/main" id="{E72AB96F-13B6-8549-0A9E-DF37E897FE3B}"/>
              </a:ext>
            </a:extLst>
          </p:cNvPr>
          <p:cNvSpPr txBox="1"/>
          <p:nvPr/>
        </p:nvSpPr>
        <p:spPr>
          <a:xfrm>
            <a:off x="1418571" y="2473182"/>
            <a:ext cx="9385127" cy="461665"/>
          </a:xfrm>
          <a:prstGeom prst="rect">
            <a:avLst/>
          </a:prstGeom>
          <a:noFill/>
        </p:spPr>
        <p:txBody>
          <a:bodyPr wrap="square">
            <a:spAutoFit/>
          </a:bodyPr>
          <a:lstStyle/>
          <a:p>
            <a:pPr lvl="0"/>
            <a:r>
              <a:rPr lang="en-US" sz="2400" dirty="0"/>
              <a:t>Pays after Medicare pays its share</a:t>
            </a:r>
          </a:p>
        </p:txBody>
      </p:sp>
      <p:sp>
        <p:nvSpPr>
          <p:cNvPr id="14" name="TextBox 13">
            <a:extLst>
              <a:ext uri="{FF2B5EF4-FFF2-40B4-BE49-F238E27FC236}">
                <a16:creationId xmlns:a16="http://schemas.microsoft.com/office/drawing/2014/main" id="{169BC5A4-50B8-CAFD-1615-DCFA622F8C9A}"/>
              </a:ext>
            </a:extLst>
          </p:cNvPr>
          <p:cNvSpPr txBox="1"/>
          <p:nvPr/>
        </p:nvSpPr>
        <p:spPr>
          <a:xfrm>
            <a:off x="1418571" y="3140165"/>
            <a:ext cx="9385127" cy="461665"/>
          </a:xfrm>
          <a:prstGeom prst="rect">
            <a:avLst/>
          </a:prstGeom>
          <a:noFill/>
        </p:spPr>
        <p:txBody>
          <a:bodyPr wrap="square">
            <a:spAutoFit/>
          </a:bodyPr>
          <a:lstStyle/>
          <a:p>
            <a:pPr lvl="0"/>
            <a:r>
              <a:rPr lang="en-US" sz="2400" dirty="0"/>
              <a:t>Plans are standardized</a:t>
            </a:r>
          </a:p>
        </p:txBody>
      </p:sp>
      <p:sp>
        <p:nvSpPr>
          <p:cNvPr id="15" name="TextBox 14">
            <a:extLst>
              <a:ext uri="{FF2B5EF4-FFF2-40B4-BE49-F238E27FC236}">
                <a16:creationId xmlns:a16="http://schemas.microsoft.com/office/drawing/2014/main" id="{728DCBAB-A3F1-C111-0CD5-F2139ABC5981}"/>
              </a:ext>
            </a:extLst>
          </p:cNvPr>
          <p:cNvSpPr txBox="1"/>
          <p:nvPr/>
        </p:nvSpPr>
        <p:spPr>
          <a:xfrm>
            <a:off x="1418571" y="3807148"/>
            <a:ext cx="9385127" cy="461665"/>
          </a:xfrm>
          <a:prstGeom prst="rect">
            <a:avLst/>
          </a:prstGeom>
          <a:noFill/>
        </p:spPr>
        <p:txBody>
          <a:bodyPr wrap="square">
            <a:spAutoFit/>
          </a:bodyPr>
          <a:lstStyle/>
          <a:p>
            <a:pPr lvl="0"/>
            <a:r>
              <a:rPr lang="en-US" sz="2400" dirty="0"/>
              <a:t>Guaranteed renewable </a:t>
            </a:r>
          </a:p>
        </p:txBody>
      </p:sp>
      <p:sp>
        <p:nvSpPr>
          <p:cNvPr id="18" name="TextBox 17">
            <a:extLst>
              <a:ext uri="{FF2B5EF4-FFF2-40B4-BE49-F238E27FC236}">
                <a16:creationId xmlns:a16="http://schemas.microsoft.com/office/drawing/2014/main" id="{9A62C079-1274-05F1-1DD6-1F6309EDA806}"/>
              </a:ext>
            </a:extLst>
          </p:cNvPr>
          <p:cNvSpPr txBox="1"/>
          <p:nvPr/>
        </p:nvSpPr>
        <p:spPr>
          <a:xfrm>
            <a:off x="1418571" y="4474131"/>
            <a:ext cx="9385127" cy="461665"/>
          </a:xfrm>
          <a:prstGeom prst="rect">
            <a:avLst/>
          </a:prstGeom>
          <a:noFill/>
        </p:spPr>
        <p:txBody>
          <a:bodyPr wrap="square">
            <a:spAutoFit/>
          </a:bodyPr>
          <a:lstStyle/>
          <a:p>
            <a:pPr lvl="0"/>
            <a:r>
              <a:rPr lang="en-US" sz="2400" dirty="0"/>
              <a:t>Benefits do NOT change annually</a:t>
            </a:r>
          </a:p>
        </p:txBody>
      </p:sp>
      <p:sp>
        <p:nvSpPr>
          <p:cNvPr id="19" name="TextBox 18">
            <a:extLst>
              <a:ext uri="{FF2B5EF4-FFF2-40B4-BE49-F238E27FC236}">
                <a16:creationId xmlns:a16="http://schemas.microsoft.com/office/drawing/2014/main" id="{22115A90-4D4D-7F8C-0575-C38EAA9D812E}"/>
              </a:ext>
            </a:extLst>
          </p:cNvPr>
          <p:cNvSpPr txBox="1"/>
          <p:nvPr/>
        </p:nvSpPr>
        <p:spPr>
          <a:xfrm>
            <a:off x="1418571" y="5141117"/>
            <a:ext cx="9385127" cy="461665"/>
          </a:xfrm>
          <a:prstGeom prst="rect">
            <a:avLst/>
          </a:prstGeom>
          <a:noFill/>
        </p:spPr>
        <p:txBody>
          <a:bodyPr wrap="square">
            <a:spAutoFit/>
          </a:bodyPr>
          <a:lstStyle/>
          <a:p>
            <a:pPr lvl="0"/>
            <a:r>
              <a:rPr lang="en-US" sz="2400" dirty="0"/>
              <a:t>Add a standalone Part D drug plan if you want drug coverage</a:t>
            </a:r>
          </a:p>
        </p:txBody>
      </p:sp>
    </p:spTree>
    <p:extLst>
      <p:ext uri="{BB962C8B-B14F-4D97-AF65-F5344CB8AC3E}">
        <p14:creationId xmlns:p14="http://schemas.microsoft.com/office/powerpoint/2010/main" val="1932389089"/>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32" name="Rectangle 24"/>
          <p:cNvSpPr>
            <a:spLocks noGrp="1" noChangeArrowheads="1"/>
          </p:cNvSpPr>
          <p:nvPr>
            <p:ph type="title"/>
          </p:nvPr>
        </p:nvSpPr>
        <p:spPr>
          <a:xfrm>
            <a:off x="466342" y="472437"/>
            <a:ext cx="11274553" cy="792167"/>
          </a:xfrm>
        </p:spPr>
        <p:txBody>
          <a:bodyPr/>
          <a:lstStyle/>
          <a:p>
            <a:r>
              <a:rPr lang="en-US"/>
              <a:t>Stand-alone Part D</a:t>
            </a:r>
          </a:p>
        </p:txBody>
      </p:sp>
      <p:sp>
        <p:nvSpPr>
          <p:cNvPr id="5" name="Rectangle 4">
            <a:extLst>
              <a:ext uri="{FF2B5EF4-FFF2-40B4-BE49-F238E27FC236}">
                <a16:creationId xmlns:a16="http://schemas.microsoft.com/office/drawing/2014/main" id="{97C20547-7146-4EE9-964E-B1069FD0C3A4}"/>
              </a:ext>
            </a:extLst>
          </p:cNvPr>
          <p:cNvSpPr/>
          <p:nvPr/>
        </p:nvSpPr>
        <p:spPr>
          <a:xfrm>
            <a:off x="1042992" y="1680563"/>
            <a:ext cx="3108960" cy="3840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t" anchorCtr="0" forceAA="0" compatLnSpc="1">
            <a:prstTxWarp prst="textNoShape">
              <a:avLst/>
            </a:prstTxWarp>
            <a:noAutofit/>
          </a:bodyPr>
          <a:lstStyle/>
          <a:p>
            <a:pPr>
              <a:spcBef>
                <a:spcPts val="600"/>
              </a:spcBef>
              <a:tabLst>
                <a:tab pos="3149600" algn="l"/>
              </a:tabLst>
            </a:pPr>
            <a:r>
              <a:rPr lang="en-US" sz="2400" dirty="0">
                <a:solidFill>
                  <a:prstClr val="white"/>
                </a:solidFill>
                <a:latin typeface="Arial" panose="020B0604020202020204"/>
              </a:rPr>
              <a:t>People with Medigap can add on a stand-alone Part D drug plan. You can only enroll in one Part D plan at a time.</a:t>
            </a:r>
          </a:p>
        </p:txBody>
      </p:sp>
      <p:sp>
        <p:nvSpPr>
          <p:cNvPr id="8" name="Rectangle 7">
            <a:extLst>
              <a:ext uri="{FF2B5EF4-FFF2-40B4-BE49-F238E27FC236}">
                <a16:creationId xmlns:a16="http://schemas.microsoft.com/office/drawing/2014/main" id="{C8917B59-15A1-4568-B002-20388E331DD9}"/>
              </a:ext>
            </a:extLst>
          </p:cNvPr>
          <p:cNvSpPr/>
          <p:nvPr/>
        </p:nvSpPr>
        <p:spPr>
          <a:xfrm>
            <a:off x="4539933" y="1680563"/>
            <a:ext cx="3108960" cy="3840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t" anchorCtr="0" forceAA="0" compatLnSpc="1">
            <a:prstTxWarp prst="textNoShape">
              <a:avLst/>
            </a:prstTxWarp>
            <a:noAutofit/>
          </a:bodyPr>
          <a:lstStyle/>
          <a:p>
            <a:pPr>
              <a:spcBef>
                <a:spcPts val="600"/>
              </a:spcBef>
              <a:tabLst>
                <a:tab pos="3149600" algn="l"/>
              </a:tabLst>
            </a:pPr>
            <a:r>
              <a:rPr lang="en-US" sz="2400">
                <a:solidFill>
                  <a:prstClr val="white"/>
                </a:solidFill>
                <a:latin typeface="Arial" panose="020B0604020202020204"/>
              </a:rPr>
              <a:t>You must be enrolled in either Part A and/or Part B to be eligible.</a:t>
            </a:r>
          </a:p>
        </p:txBody>
      </p:sp>
      <p:sp>
        <p:nvSpPr>
          <p:cNvPr id="10" name="Rectangle 9">
            <a:extLst>
              <a:ext uri="{FF2B5EF4-FFF2-40B4-BE49-F238E27FC236}">
                <a16:creationId xmlns:a16="http://schemas.microsoft.com/office/drawing/2014/main" id="{A92046C8-5B90-4B17-8B95-E81B40AC5ABA}"/>
              </a:ext>
            </a:extLst>
          </p:cNvPr>
          <p:cNvSpPr/>
          <p:nvPr/>
        </p:nvSpPr>
        <p:spPr>
          <a:xfrm>
            <a:off x="8036874" y="1680564"/>
            <a:ext cx="3108960" cy="3840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t" anchorCtr="0" forceAA="0" compatLnSpc="1">
            <a:prstTxWarp prst="textNoShape">
              <a:avLst/>
            </a:prstTxWarp>
            <a:noAutofit/>
          </a:bodyPr>
          <a:lstStyle/>
          <a:p>
            <a:pPr>
              <a:spcBef>
                <a:spcPts val="600"/>
              </a:spcBef>
              <a:tabLst>
                <a:tab pos="3149600" algn="l"/>
              </a:tabLst>
            </a:pPr>
            <a:r>
              <a:rPr lang="en-US" sz="2400">
                <a:solidFill>
                  <a:prstClr val="white"/>
                </a:solidFill>
                <a:latin typeface="Arial" panose="020B0604020202020204"/>
              </a:rPr>
              <a:t>You must also live in the plan service area and enroll during a valid election period.</a:t>
            </a:r>
          </a:p>
        </p:txBody>
      </p:sp>
      <p:pic>
        <p:nvPicPr>
          <p:cNvPr id="3" name="Picture 15">
            <a:extLst>
              <a:ext uri="{FF2B5EF4-FFF2-40B4-BE49-F238E27FC236}">
                <a16:creationId xmlns:a16="http://schemas.microsoft.com/office/drawing/2014/main" id="{2A1DFBDA-0363-F972-EF84-606E26712F9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3131876" y="4496082"/>
            <a:ext cx="1096968" cy="1096968"/>
          </a:xfrm>
          <a:prstGeom prst="rect">
            <a:avLst/>
          </a:prstGeom>
        </p:spPr>
      </p:pic>
      <p:pic>
        <p:nvPicPr>
          <p:cNvPr id="13" name="Graphic 12">
            <a:extLst>
              <a:ext uri="{FF2B5EF4-FFF2-40B4-BE49-F238E27FC236}">
                <a16:creationId xmlns:a16="http://schemas.microsoft.com/office/drawing/2014/main" id="{DBFF2BA1-BE26-47F6-8CB6-EE8024B50B0C}"/>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451808" y="4584026"/>
            <a:ext cx="1168977" cy="1168977"/>
          </a:xfrm>
          <a:prstGeom prst="rect">
            <a:avLst/>
          </a:prstGeom>
        </p:spPr>
      </p:pic>
      <p:pic>
        <p:nvPicPr>
          <p:cNvPr id="12" name="Picture 11">
            <a:extLst>
              <a:ext uri="{FF2B5EF4-FFF2-40B4-BE49-F238E27FC236}">
                <a16:creationId xmlns:a16="http://schemas.microsoft.com/office/drawing/2014/main" id="{E885B259-F80A-4CCA-BED4-79CD1CD76D7E}"/>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9918472" y="4482528"/>
            <a:ext cx="1182531" cy="1182531"/>
          </a:xfrm>
          <a:prstGeom prst="rect">
            <a:avLst/>
          </a:prstGeom>
        </p:spPr>
      </p:pic>
      <p:sp>
        <p:nvSpPr>
          <p:cNvPr id="2" name="Slide Number Placeholder 1">
            <a:extLst>
              <a:ext uri="{FF2B5EF4-FFF2-40B4-BE49-F238E27FC236}">
                <a16:creationId xmlns:a16="http://schemas.microsoft.com/office/drawing/2014/main" id="{68F4899C-7CF5-49F4-B033-187219FC8D16}"/>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a:lstStyle/>
          <a:p>
            <a:fld id="{BB333B34-C87C-402E-ABB0-13B7C9DEBBC4}" type="slidenum">
              <a:rPr lang="en-US"/>
              <a:pPr/>
              <a:t>36</a:t>
            </a:fld>
            <a:endParaRPr lang="en-US"/>
          </a:p>
        </p:txBody>
      </p:sp>
    </p:spTree>
    <p:extLst>
      <p:ext uri="{BB962C8B-B14F-4D97-AF65-F5344CB8AC3E}">
        <p14:creationId xmlns:p14="http://schemas.microsoft.com/office/powerpoint/2010/main" val="108979724"/>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ECBFA618-A4D4-EBDF-4F24-4A446F58A967}"/>
              </a:ext>
              <a:ext uri="{C183D7F6-B498-43B3-948B-1728B52AA6E4}">
                <adec:decorative xmlns:adec="http://schemas.microsoft.com/office/drawing/2017/decorative" val="1"/>
              </a:ext>
            </a:extLst>
          </p:cNvPr>
          <p:cNvSpPr/>
          <p:nvPr/>
        </p:nvSpPr>
        <p:spPr>
          <a:xfrm>
            <a:off x="2546252" y="4802970"/>
            <a:ext cx="7083083" cy="9519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lvl="0" algn="ctr"/>
            <a:endParaRPr lang="en-US" sz="2400" b="1"/>
          </a:p>
        </p:txBody>
      </p:sp>
      <p:sp>
        <p:nvSpPr>
          <p:cNvPr id="20" name="Down Arrow Callout 19">
            <a:extLst>
              <a:ext uri="{FF2B5EF4-FFF2-40B4-BE49-F238E27FC236}">
                <a16:creationId xmlns:a16="http://schemas.microsoft.com/office/drawing/2014/main" id="{390DB3EA-F6D5-8348-8128-9F03422F490D}"/>
              </a:ext>
              <a:ext uri="{C183D7F6-B498-43B3-948B-1728B52AA6E4}">
                <adec:decorative xmlns:adec="http://schemas.microsoft.com/office/drawing/2017/decorative" val="1"/>
              </a:ext>
            </a:extLst>
          </p:cNvPr>
          <p:cNvSpPr/>
          <p:nvPr/>
        </p:nvSpPr>
        <p:spPr>
          <a:xfrm>
            <a:off x="2546252" y="3280144"/>
            <a:ext cx="7083083" cy="1540412"/>
          </a:xfrm>
          <a:prstGeom prst="downArrowCallou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a:ln>
                <a:noFill/>
              </a:ln>
              <a:solidFill>
                <a:schemeClr val="bg1"/>
              </a:solidFill>
              <a:effectLst/>
              <a:uLnTx/>
              <a:uFillTx/>
            </a:endParaRPr>
          </a:p>
        </p:txBody>
      </p:sp>
      <p:sp>
        <p:nvSpPr>
          <p:cNvPr id="3" name="Slide Number Placeholder 2">
            <a:extLst>
              <a:ext uri="{FF2B5EF4-FFF2-40B4-BE49-F238E27FC236}">
                <a16:creationId xmlns:a16="http://schemas.microsoft.com/office/drawing/2014/main" id="{ECB16EDA-14B3-41A5-8D5B-AB04582D77C5}"/>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a:lstStyle/>
          <a:p>
            <a:fld id="{BB333B34-C87C-402E-ABB0-13B7C9DEBBC4}" type="slidenum">
              <a:rPr lang="en-US" smtClean="0"/>
              <a:pPr/>
              <a:t>37</a:t>
            </a:fld>
            <a:endParaRPr lang="en-US"/>
          </a:p>
        </p:txBody>
      </p:sp>
      <p:sp>
        <p:nvSpPr>
          <p:cNvPr id="19" name="Down Arrow Callout 18">
            <a:extLst>
              <a:ext uri="{FF2B5EF4-FFF2-40B4-BE49-F238E27FC236}">
                <a16:creationId xmlns:a16="http://schemas.microsoft.com/office/drawing/2014/main" id="{35768D8F-34F4-B3DC-6229-2DA4C840AA5D}"/>
              </a:ext>
              <a:ext uri="{C183D7F6-B498-43B3-948B-1728B52AA6E4}">
                <adec:decorative xmlns:adec="http://schemas.microsoft.com/office/drawing/2017/decorative" val="1"/>
              </a:ext>
            </a:extLst>
          </p:cNvPr>
          <p:cNvSpPr/>
          <p:nvPr/>
        </p:nvSpPr>
        <p:spPr>
          <a:xfrm>
            <a:off x="2546252" y="1759661"/>
            <a:ext cx="7083083" cy="1540412"/>
          </a:xfrm>
          <a:prstGeom prst="downArrowCallou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a:ln>
                <a:noFill/>
              </a:ln>
              <a:solidFill>
                <a:schemeClr val="bg1"/>
              </a:solidFill>
              <a:effectLst/>
              <a:uLnTx/>
              <a:uFillTx/>
            </a:endParaRPr>
          </a:p>
        </p:txBody>
      </p:sp>
      <p:sp>
        <p:nvSpPr>
          <p:cNvPr id="5" name="Title 4">
            <a:extLst>
              <a:ext uri="{FF2B5EF4-FFF2-40B4-BE49-F238E27FC236}">
                <a16:creationId xmlns:a16="http://schemas.microsoft.com/office/drawing/2014/main" id="{E5B75F9B-41E4-6EBA-0B21-AE1E6DE01591}"/>
              </a:ext>
            </a:extLst>
          </p:cNvPr>
          <p:cNvSpPr>
            <a:spLocks noGrp="1"/>
          </p:cNvSpPr>
          <p:nvPr>
            <p:ph type="title"/>
          </p:nvPr>
        </p:nvSpPr>
        <p:spPr>
          <a:xfrm>
            <a:off x="466342" y="472437"/>
            <a:ext cx="11274553" cy="792167"/>
          </a:xfrm>
        </p:spPr>
        <p:txBody>
          <a:bodyPr/>
          <a:lstStyle/>
          <a:p>
            <a:r>
              <a:rPr lang="en-US" dirty="0"/>
              <a:t>Part D has three stages in 2026</a:t>
            </a:r>
            <a:br>
              <a:rPr lang="en-US" dirty="0"/>
            </a:br>
            <a:r>
              <a:rPr lang="en-US" b="0" i="1" dirty="0"/>
              <a:t>Medicare sets the limits for each of these stages every year. </a:t>
            </a:r>
            <a:endParaRPr lang="en-US" dirty="0"/>
          </a:p>
        </p:txBody>
      </p:sp>
      <p:sp>
        <p:nvSpPr>
          <p:cNvPr id="22" name="Rectangle 35">
            <a:extLst>
              <a:ext uri="{FF2B5EF4-FFF2-40B4-BE49-F238E27FC236}">
                <a16:creationId xmlns:a16="http://schemas.microsoft.com/office/drawing/2014/main" id="{6DD1645B-AC66-9D00-68E8-9F8AA9B019A4}"/>
              </a:ext>
              <a:ext uri="{C183D7F6-B498-43B3-948B-1728B52AA6E4}">
                <adec:decorative xmlns:adec="http://schemas.microsoft.com/office/drawing/2017/decorative" val="0"/>
              </a:ext>
            </a:extLst>
          </p:cNvPr>
          <p:cNvSpPr>
            <a:spLocks noChangeArrowheads="1"/>
          </p:cNvSpPr>
          <p:nvPr/>
        </p:nvSpPr>
        <p:spPr bwMode="auto">
          <a:xfrm>
            <a:off x="2557761" y="1939835"/>
            <a:ext cx="579816" cy="643253"/>
          </a:xfrm>
          <a:prstGeom prst="rect">
            <a:avLst/>
          </a:prstGeom>
          <a:noFill/>
          <a:ln w="9525">
            <a:noFill/>
            <a:miter lim="800000"/>
            <a:headEnd/>
            <a:tailEnd/>
          </a:ln>
        </p:spPr>
        <p:txBody>
          <a:bodyPr lIns="0" tIns="0" rIns="0" bIns="0">
            <a:spAutoFit/>
          </a:bodyPr>
          <a:lstStyle/>
          <a:p>
            <a:pPr algn="ctr">
              <a:lnSpc>
                <a:spcPct val="95000"/>
              </a:lnSpc>
              <a:spcBef>
                <a:spcPct val="50000"/>
              </a:spcBef>
              <a:buClr>
                <a:srgbClr val="AFC068"/>
              </a:buClr>
              <a:buSzPct val="75000"/>
              <a:buFont typeface="Calibri" pitchFamily="34" charset="0"/>
              <a:buNone/>
            </a:pPr>
            <a:r>
              <a:rPr lang="en-US" sz="4400">
                <a:solidFill>
                  <a:schemeClr val="bg1"/>
                </a:solidFill>
                <a:cs typeface="Arial" panose="020B0604020202020204" pitchFamily="34" charset="0"/>
              </a:rPr>
              <a:t>1</a:t>
            </a:r>
          </a:p>
        </p:txBody>
      </p:sp>
      <p:sp>
        <p:nvSpPr>
          <p:cNvPr id="23" name="Rectangle 35">
            <a:extLst>
              <a:ext uri="{FF2B5EF4-FFF2-40B4-BE49-F238E27FC236}">
                <a16:creationId xmlns:a16="http://schemas.microsoft.com/office/drawing/2014/main" id="{C07CB011-105C-B875-5052-39E49F149030}"/>
              </a:ext>
              <a:ext uri="{C183D7F6-B498-43B3-948B-1728B52AA6E4}">
                <adec:decorative xmlns:adec="http://schemas.microsoft.com/office/drawing/2017/decorative" val="0"/>
              </a:ext>
            </a:extLst>
          </p:cNvPr>
          <p:cNvSpPr>
            <a:spLocks noChangeArrowheads="1"/>
          </p:cNvSpPr>
          <p:nvPr/>
        </p:nvSpPr>
        <p:spPr bwMode="auto">
          <a:xfrm>
            <a:off x="4379742" y="2073478"/>
            <a:ext cx="3413760" cy="369332"/>
          </a:xfrm>
          <a:prstGeom prst="rect">
            <a:avLst/>
          </a:prstGeom>
          <a:noFill/>
          <a:ln w="9525">
            <a:noFill/>
            <a:miter lim="800000"/>
            <a:headEnd/>
            <a:tailEnd/>
          </a:ln>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Arial" panose="020B0604020202020204"/>
                <a:ea typeface="+mn-ea"/>
                <a:cs typeface="+mn-cs"/>
              </a:rPr>
              <a:t>Part D deductible</a:t>
            </a:r>
          </a:p>
        </p:txBody>
      </p:sp>
      <p:sp>
        <p:nvSpPr>
          <p:cNvPr id="24" name="Rectangle 35">
            <a:extLst>
              <a:ext uri="{FF2B5EF4-FFF2-40B4-BE49-F238E27FC236}">
                <a16:creationId xmlns:a16="http://schemas.microsoft.com/office/drawing/2014/main" id="{BF269F59-1834-5D95-3947-8D0BB9E98633}"/>
              </a:ext>
              <a:ext uri="{C183D7F6-B498-43B3-948B-1728B52AA6E4}">
                <adec:decorative xmlns:adec="http://schemas.microsoft.com/office/drawing/2017/decorative" val="0"/>
              </a:ext>
            </a:extLst>
          </p:cNvPr>
          <p:cNvSpPr>
            <a:spLocks noChangeArrowheads="1"/>
          </p:cNvSpPr>
          <p:nvPr/>
        </p:nvSpPr>
        <p:spPr bwMode="auto">
          <a:xfrm>
            <a:off x="2557761" y="3465587"/>
            <a:ext cx="579816" cy="643253"/>
          </a:xfrm>
          <a:prstGeom prst="rect">
            <a:avLst/>
          </a:prstGeom>
          <a:noFill/>
          <a:ln w="9525">
            <a:noFill/>
            <a:miter lim="800000"/>
            <a:headEnd/>
            <a:tailEnd/>
          </a:ln>
        </p:spPr>
        <p:txBody>
          <a:bodyPr lIns="0" tIns="0" rIns="0" bIns="0">
            <a:spAutoFit/>
          </a:bodyPr>
          <a:lstStyle/>
          <a:p>
            <a:pPr algn="ctr">
              <a:lnSpc>
                <a:spcPct val="95000"/>
              </a:lnSpc>
              <a:spcBef>
                <a:spcPct val="50000"/>
              </a:spcBef>
              <a:buClr>
                <a:srgbClr val="AFC068"/>
              </a:buClr>
              <a:buSzPct val="75000"/>
              <a:buFont typeface="Calibri" pitchFamily="34" charset="0"/>
              <a:buNone/>
            </a:pPr>
            <a:r>
              <a:rPr lang="en-US" sz="4400">
                <a:solidFill>
                  <a:schemeClr val="bg1"/>
                </a:solidFill>
                <a:cs typeface="Arial" panose="020B0604020202020204" pitchFamily="34" charset="0"/>
              </a:rPr>
              <a:t>2</a:t>
            </a:r>
          </a:p>
        </p:txBody>
      </p:sp>
      <p:sp>
        <p:nvSpPr>
          <p:cNvPr id="25" name="Rectangle 35">
            <a:extLst>
              <a:ext uri="{FF2B5EF4-FFF2-40B4-BE49-F238E27FC236}">
                <a16:creationId xmlns:a16="http://schemas.microsoft.com/office/drawing/2014/main" id="{D0059512-94C8-224F-6EF0-9343873A4D05}"/>
              </a:ext>
              <a:ext uri="{C183D7F6-B498-43B3-948B-1728B52AA6E4}">
                <adec:decorative xmlns:adec="http://schemas.microsoft.com/office/drawing/2017/decorative" val="0"/>
              </a:ext>
            </a:extLst>
          </p:cNvPr>
          <p:cNvSpPr>
            <a:spLocks noChangeArrowheads="1"/>
          </p:cNvSpPr>
          <p:nvPr/>
        </p:nvSpPr>
        <p:spPr bwMode="auto">
          <a:xfrm>
            <a:off x="4379742" y="3599012"/>
            <a:ext cx="3413760" cy="369332"/>
          </a:xfrm>
          <a:prstGeom prst="rect">
            <a:avLst/>
          </a:prstGeom>
          <a:noFill/>
          <a:ln w="9525">
            <a:noFill/>
            <a:miter lim="800000"/>
            <a:headEnd/>
            <a:tailEnd/>
          </a:ln>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rPr>
              <a:t>Initial coverage period</a:t>
            </a:r>
          </a:p>
        </p:txBody>
      </p:sp>
      <p:sp>
        <p:nvSpPr>
          <p:cNvPr id="26" name="Rectangle 35">
            <a:extLst>
              <a:ext uri="{FF2B5EF4-FFF2-40B4-BE49-F238E27FC236}">
                <a16:creationId xmlns:a16="http://schemas.microsoft.com/office/drawing/2014/main" id="{7BA8C9AF-CF2A-2727-86B2-CC2381EE7B53}"/>
              </a:ext>
              <a:ext uri="{C183D7F6-B498-43B3-948B-1728B52AA6E4}">
                <adec:decorative xmlns:adec="http://schemas.microsoft.com/office/drawing/2017/decorative" val="0"/>
              </a:ext>
            </a:extLst>
          </p:cNvPr>
          <p:cNvSpPr>
            <a:spLocks noChangeArrowheads="1"/>
          </p:cNvSpPr>
          <p:nvPr/>
        </p:nvSpPr>
        <p:spPr bwMode="auto">
          <a:xfrm>
            <a:off x="2557761" y="4977887"/>
            <a:ext cx="579816" cy="643253"/>
          </a:xfrm>
          <a:prstGeom prst="rect">
            <a:avLst/>
          </a:prstGeom>
          <a:noFill/>
          <a:ln w="9525">
            <a:noFill/>
            <a:miter lim="800000"/>
            <a:headEnd/>
            <a:tailEnd/>
          </a:ln>
        </p:spPr>
        <p:txBody>
          <a:bodyPr lIns="0" tIns="0" rIns="0" bIns="0">
            <a:spAutoFit/>
          </a:bodyPr>
          <a:lstStyle/>
          <a:p>
            <a:pPr algn="ctr">
              <a:lnSpc>
                <a:spcPct val="95000"/>
              </a:lnSpc>
              <a:spcBef>
                <a:spcPct val="50000"/>
              </a:spcBef>
              <a:buClr>
                <a:srgbClr val="AFC068"/>
              </a:buClr>
              <a:buSzPct val="75000"/>
              <a:buFont typeface="Calibri" pitchFamily="34" charset="0"/>
              <a:buNone/>
            </a:pPr>
            <a:r>
              <a:rPr lang="en-US" sz="4400">
                <a:solidFill>
                  <a:schemeClr val="bg1"/>
                </a:solidFill>
                <a:cs typeface="Arial" panose="020B0604020202020204" pitchFamily="34" charset="0"/>
              </a:rPr>
              <a:t>3</a:t>
            </a:r>
          </a:p>
        </p:txBody>
      </p:sp>
      <p:sp>
        <p:nvSpPr>
          <p:cNvPr id="27" name="Rectangle 35">
            <a:extLst>
              <a:ext uri="{FF2B5EF4-FFF2-40B4-BE49-F238E27FC236}">
                <a16:creationId xmlns:a16="http://schemas.microsoft.com/office/drawing/2014/main" id="{930391B6-4062-0D71-BB67-9D06FA7A7538}"/>
              </a:ext>
              <a:ext uri="{C183D7F6-B498-43B3-948B-1728B52AA6E4}">
                <adec:decorative xmlns:adec="http://schemas.microsoft.com/office/drawing/2017/decorative" val="0"/>
              </a:ext>
            </a:extLst>
          </p:cNvPr>
          <p:cNvSpPr>
            <a:spLocks noChangeArrowheads="1"/>
          </p:cNvSpPr>
          <p:nvPr/>
        </p:nvSpPr>
        <p:spPr bwMode="auto">
          <a:xfrm>
            <a:off x="4379742" y="5094876"/>
            <a:ext cx="3413760" cy="369332"/>
          </a:xfrm>
          <a:prstGeom prst="rect">
            <a:avLst/>
          </a:prstGeom>
          <a:noFill/>
          <a:ln w="9525">
            <a:noFill/>
            <a:miter lim="800000"/>
            <a:headEnd/>
            <a:tailEnd/>
          </a:ln>
        </p:spPr>
        <p:txBody>
          <a:bodyPr wrap="square" lIns="0" tIns="0" rIns="0" bIns="0">
            <a:spAutoFit/>
          </a:bodyPr>
          <a:lstStyle/>
          <a:p>
            <a:pPr lvl="0" algn="ctr"/>
            <a:r>
              <a:rPr lang="en-US" sz="2400" b="1">
                <a:solidFill>
                  <a:schemeClr val="bg1"/>
                </a:solidFill>
              </a:rPr>
              <a:t>Catastrophic coverage</a:t>
            </a:r>
          </a:p>
        </p:txBody>
      </p:sp>
    </p:spTree>
    <p:custDataLst>
      <p:tags r:id="rId1"/>
    </p:custDataLst>
    <p:extLst>
      <p:ext uri="{BB962C8B-B14F-4D97-AF65-F5344CB8AC3E}">
        <p14:creationId xmlns:p14="http://schemas.microsoft.com/office/powerpoint/2010/main" val="3362508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525890-DF62-1521-1BB3-A0D7B3603E46}"/>
              </a:ext>
            </a:extLst>
          </p:cNvPr>
          <p:cNvSpPr>
            <a:spLocks noGrp="1"/>
          </p:cNvSpPr>
          <p:nvPr>
            <p:ph type="title"/>
          </p:nvPr>
        </p:nvSpPr>
        <p:spPr>
          <a:xfrm>
            <a:off x="466342" y="472437"/>
            <a:ext cx="8345149" cy="1045603"/>
          </a:xfrm>
        </p:spPr>
        <p:txBody>
          <a:bodyPr/>
          <a:lstStyle/>
          <a:p>
            <a:r>
              <a:rPr lang="en-US" dirty="0"/>
              <a:t>Medication costs</a:t>
            </a:r>
            <a:br>
              <a:rPr lang="en-US" dirty="0"/>
            </a:br>
            <a:r>
              <a:rPr lang="en-US" b="0" i="1" dirty="0"/>
              <a:t>What you pay for medications will depend on which stage of the drug plan you are in, and which tier a medication falls in:</a:t>
            </a:r>
            <a:endParaRPr lang="en-US" dirty="0"/>
          </a:p>
        </p:txBody>
      </p:sp>
      <p:sp>
        <p:nvSpPr>
          <p:cNvPr id="2" name="Slide Number Placeholder 1">
            <a:extLst>
              <a:ext uri="{FF2B5EF4-FFF2-40B4-BE49-F238E27FC236}">
                <a16:creationId xmlns:a16="http://schemas.microsoft.com/office/drawing/2014/main" id="{45BF635E-0C2E-4EDA-B1FA-02C1C643B1A7}"/>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a:lstStyle/>
          <a:p>
            <a:fld id="{BB333B34-C87C-402E-ABB0-13B7C9DEBBC4}" type="slidenum">
              <a:rPr lang="en-US" smtClean="0"/>
              <a:pPr/>
              <a:t>38</a:t>
            </a:fld>
            <a:endParaRPr lang="en-US"/>
          </a:p>
        </p:txBody>
      </p:sp>
      <p:pic>
        <p:nvPicPr>
          <p:cNvPr id="7" name="Picture 6" descr="A senior researching their medication on a computer.">
            <a:extLst>
              <a:ext uri="{FF2B5EF4-FFF2-40B4-BE49-F238E27FC236}">
                <a16:creationId xmlns:a16="http://schemas.microsoft.com/office/drawing/2014/main" id="{3DA2F81A-C735-C647-AD78-F6C1D0855BE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8781" y="2256295"/>
            <a:ext cx="3496901" cy="2526793"/>
          </a:xfrm>
          <a:prstGeom prst="rect">
            <a:avLst/>
          </a:prstGeom>
        </p:spPr>
      </p:pic>
      <p:sp>
        <p:nvSpPr>
          <p:cNvPr id="10" name="TextBox 9"/>
          <p:cNvSpPr txBox="1"/>
          <p:nvPr/>
        </p:nvSpPr>
        <p:spPr>
          <a:xfrm>
            <a:off x="5128875" y="1887134"/>
            <a:ext cx="6096656" cy="3555426"/>
          </a:xfrm>
          <a:prstGeom prst="rect">
            <a:avLst/>
          </a:prstGeom>
        </p:spPr>
        <p:txBody>
          <a:bodyPr vert="horz" lIns="91416" tIns="45708" rIns="91416" bIns="45708" rtlCol="0">
            <a:normAutofit fontScale="25000" lnSpcReduction="20000"/>
          </a:bodyPr>
          <a:lstStyle/>
          <a:p>
            <a:pPr>
              <a:lnSpc>
                <a:spcPct val="120000"/>
              </a:lnSpc>
              <a:spcAft>
                <a:spcPts val="600"/>
              </a:spcAft>
              <a:buClr>
                <a:srgbClr val="99CB38"/>
              </a:buClr>
              <a:defRPr/>
            </a:pPr>
            <a:endParaRPr lang="en-US" sz="2599" dirty="0"/>
          </a:p>
          <a:p>
            <a:pPr>
              <a:lnSpc>
                <a:spcPct val="120000"/>
              </a:lnSpc>
              <a:spcAft>
                <a:spcPts val="600"/>
              </a:spcAft>
              <a:buClr>
                <a:schemeClr val="accent2"/>
              </a:buClr>
              <a:defRPr/>
            </a:pPr>
            <a:r>
              <a:rPr lang="en-US" sz="7198" b="1" dirty="0"/>
              <a:t>Deductible: </a:t>
            </a:r>
            <a:r>
              <a:rPr lang="en-US" sz="7198" dirty="0"/>
              <a:t>All costs up to $615</a:t>
            </a:r>
          </a:p>
          <a:p>
            <a:pPr marL="342797" indent="-342797">
              <a:lnSpc>
                <a:spcPct val="120000"/>
              </a:lnSpc>
              <a:spcAft>
                <a:spcPts val="600"/>
              </a:spcAft>
              <a:buClr>
                <a:schemeClr val="accent2"/>
              </a:buClr>
              <a:buFont typeface="Arial" panose="020B0604020202020204" pitchFamily="34" charset="0"/>
              <a:buChar char="•"/>
              <a:defRPr/>
            </a:pPr>
            <a:endParaRPr lang="en-US" sz="7198" dirty="0"/>
          </a:p>
          <a:p>
            <a:pPr>
              <a:lnSpc>
                <a:spcPct val="120000"/>
              </a:lnSpc>
              <a:spcAft>
                <a:spcPts val="600"/>
              </a:spcAft>
              <a:buClr>
                <a:schemeClr val="accent2"/>
              </a:buClr>
              <a:defRPr/>
            </a:pPr>
            <a:r>
              <a:rPr lang="en-US" sz="7198" b="1" dirty="0"/>
              <a:t>Initial coverage: </a:t>
            </a:r>
            <a:r>
              <a:rPr lang="en-US" sz="7198" dirty="0"/>
              <a:t>Co-pay or coinsurance based on drug tier until you and your plan pay a </a:t>
            </a:r>
            <a:r>
              <a:rPr lang="en-US" sz="7198" b="1" dirty="0"/>
              <a:t>total of $2,100</a:t>
            </a:r>
          </a:p>
          <a:p>
            <a:pPr>
              <a:lnSpc>
                <a:spcPct val="120000"/>
              </a:lnSpc>
              <a:spcAft>
                <a:spcPts val="600"/>
              </a:spcAft>
              <a:buClr>
                <a:schemeClr val="accent2"/>
              </a:buClr>
              <a:defRPr/>
            </a:pPr>
            <a:endParaRPr lang="en-US" sz="7198" dirty="0"/>
          </a:p>
          <a:p>
            <a:pPr>
              <a:lnSpc>
                <a:spcPct val="120000"/>
              </a:lnSpc>
              <a:spcAft>
                <a:spcPts val="600"/>
              </a:spcAft>
              <a:buClr>
                <a:schemeClr val="accent2"/>
              </a:buClr>
              <a:defRPr/>
            </a:pPr>
            <a:r>
              <a:rPr lang="en-US" sz="7198" b="1" dirty="0"/>
              <a:t>Catastrophic coverage: </a:t>
            </a:r>
            <a:r>
              <a:rPr lang="en-US" sz="7198" dirty="0"/>
              <a:t>Insurance company pays 100% of covered medications</a:t>
            </a:r>
          </a:p>
          <a:p>
            <a:pPr>
              <a:lnSpc>
                <a:spcPct val="120000"/>
              </a:lnSpc>
              <a:spcAft>
                <a:spcPts val="600"/>
              </a:spcAft>
              <a:buClr>
                <a:schemeClr val="accent1"/>
              </a:buClr>
            </a:pPr>
            <a:endParaRPr lang="en-US" sz="7198" dirty="0">
              <a:cs typeface="Calibri" panose="020F0502020204030204" pitchFamily="34" charset="0"/>
            </a:endParaRPr>
          </a:p>
          <a:p>
            <a:pPr>
              <a:lnSpc>
                <a:spcPct val="120000"/>
              </a:lnSpc>
              <a:spcAft>
                <a:spcPts val="600"/>
              </a:spcAft>
              <a:buClr>
                <a:schemeClr val="accent1"/>
              </a:buClr>
            </a:pPr>
            <a:r>
              <a:rPr lang="en-US" sz="7198" dirty="0">
                <a:cs typeface="Calibri" panose="020F0502020204030204" pitchFamily="34" charset="0"/>
              </a:rPr>
              <a:t>You can choose your drug plan using the </a:t>
            </a:r>
            <a:r>
              <a:rPr lang="en-US" sz="7198" b="1" dirty="0">
                <a:cs typeface="Calibri" panose="020F0502020204030204" pitchFamily="34" charset="0"/>
              </a:rPr>
              <a:t>Plan Finder Tool</a:t>
            </a:r>
            <a:r>
              <a:rPr lang="en-US" sz="7198" dirty="0">
                <a:cs typeface="Calibri" panose="020F0502020204030204" pitchFamily="34" charset="0"/>
              </a:rPr>
              <a:t> on the </a:t>
            </a:r>
            <a:r>
              <a:rPr lang="en-US" sz="7198" b="1" dirty="0" err="1">
                <a:cs typeface="Calibri" panose="020F0502020204030204" pitchFamily="34" charset="0"/>
              </a:rPr>
              <a:t>MyMedicare.gov</a:t>
            </a:r>
            <a:r>
              <a:rPr lang="en-US" sz="7198" b="1" dirty="0">
                <a:cs typeface="Calibri" panose="020F0502020204030204" pitchFamily="34" charset="0"/>
              </a:rPr>
              <a:t> </a:t>
            </a:r>
            <a:r>
              <a:rPr lang="en-US" sz="7198" dirty="0">
                <a:cs typeface="Calibri" panose="020F0502020204030204" pitchFamily="34" charset="0"/>
              </a:rPr>
              <a:t>portal </a:t>
            </a:r>
            <a:endParaRPr lang="en-US" sz="7198" dirty="0"/>
          </a:p>
          <a:p>
            <a:pPr indent="-228531">
              <a:lnSpc>
                <a:spcPct val="90000"/>
              </a:lnSpc>
              <a:spcAft>
                <a:spcPts val="600"/>
              </a:spcAft>
              <a:buClr>
                <a:schemeClr val="accent1"/>
              </a:buClr>
              <a:buFont typeface="Arial" panose="020B0604020202020204" pitchFamily="34" charset="0"/>
              <a:buChar char="•"/>
            </a:pPr>
            <a:endParaRPr lang="en-US" sz="7198" dirty="0"/>
          </a:p>
          <a:p>
            <a:pPr indent="-228531">
              <a:lnSpc>
                <a:spcPct val="90000"/>
              </a:lnSpc>
              <a:spcAft>
                <a:spcPts val="600"/>
              </a:spcAft>
              <a:buClr>
                <a:schemeClr val="accent1"/>
              </a:buClr>
              <a:buFont typeface="Arial" panose="020B0604020202020204" pitchFamily="34" charset="0"/>
              <a:buChar char="•"/>
            </a:pPr>
            <a:endParaRPr lang="en-US" sz="7198" dirty="0"/>
          </a:p>
          <a:p>
            <a:pPr indent="-228531">
              <a:lnSpc>
                <a:spcPct val="90000"/>
              </a:lnSpc>
              <a:spcAft>
                <a:spcPts val="600"/>
              </a:spcAft>
              <a:buClr>
                <a:schemeClr val="accent1"/>
              </a:buClr>
              <a:buFont typeface="Arial" panose="020B0604020202020204" pitchFamily="34" charset="0"/>
              <a:buChar char="•"/>
            </a:pPr>
            <a:endParaRPr lang="en-US" sz="1799" dirty="0"/>
          </a:p>
        </p:txBody>
      </p:sp>
      <p:pic>
        <p:nvPicPr>
          <p:cNvPr id="9" name="Picture 8">
            <a:extLst>
              <a:ext uri="{FF2B5EF4-FFF2-40B4-BE49-F238E27FC236}">
                <a16:creationId xmlns:a16="http://schemas.microsoft.com/office/drawing/2014/main" id="{786E8EDD-8F2F-6640-97C7-0D2B7CB0B724}"/>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75070" y="2136729"/>
            <a:ext cx="270812" cy="270812"/>
          </a:xfrm>
          <a:prstGeom prst="rect">
            <a:avLst/>
          </a:prstGeom>
        </p:spPr>
      </p:pic>
      <p:pic>
        <p:nvPicPr>
          <p:cNvPr id="11" name="Picture 10">
            <a:extLst>
              <a:ext uri="{FF2B5EF4-FFF2-40B4-BE49-F238E27FC236}">
                <a16:creationId xmlns:a16="http://schemas.microsoft.com/office/drawing/2014/main" id="{4F0B45FB-68E7-024B-A3B0-4D54109CED76}"/>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75071" y="2961767"/>
            <a:ext cx="270812" cy="270812"/>
          </a:xfrm>
          <a:prstGeom prst="rect">
            <a:avLst/>
          </a:prstGeom>
        </p:spPr>
      </p:pic>
      <p:pic>
        <p:nvPicPr>
          <p:cNvPr id="12" name="Picture 11">
            <a:extLst>
              <a:ext uri="{FF2B5EF4-FFF2-40B4-BE49-F238E27FC236}">
                <a16:creationId xmlns:a16="http://schemas.microsoft.com/office/drawing/2014/main" id="{EE07D6CE-CBA8-2B47-8B95-676982DE18F1}"/>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75073" y="3851268"/>
            <a:ext cx="270812" cy="270812"/>
          </a:xfrm>
          <a:prstGeom prst="rect">
            <a:avLst/>
          </a:prstGeom>
        </p:spPr>
      </p:pic>
      <p:pic>
        <p:nvPicPr>
          <p:cNvPr id="13" name="Picture 12">
            <a:extLst>
              <a:ext uri="{FF2B5EF4-FFF2-40B4-BE49-F238E27FC236}">
                <a16:creationId xmlns:a16="http://schemas.microsoft.com/office/drawing/2014/main" id="{DEEF9128-D669-494E-84C9-CE8D9A87ED90}"/>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75072" y="4989346"/>
            <a:ext cx="270812" cy="270812"/>
          </a:xfrm>
          <a:prstGeom prst="rect">
            <a:avLst/>
          </a:prstGeom>
        </p:spPr>
      </p:pic>
    </p:spTree>
    <p:extLst>
      <p:ext uri="{BB962C8B-B14F-4D97-AF65-F5344CB8AC3E}">
        <p14:creationId xmlns:p14="http://schemas.microsoft.com/office/powerpoint/2010/main" val="1534023425"/>
      </p:ext>
    </p:extLst>
  </p:cSld>
  <p:clrMapOvr>
    <a:masterClrMapping/>
  </p:clrMapOvr>
  <p:transition spd="slow">
    <p:push dir="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a:extLst>
              <a:ext uri="{FF2B5EF4-FFF2-40B4-BE49-F238E27FC236}">
                <a16:creationId xmlns:a16="http://schemas.microsoft.com/office/drawing/2014/main" id="{1BF6E5D9-78CF-B406-FEC0-C43E95BDA78A}"/>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a:lstStyle/>
          <a:p>
            <a:fld id="{BB333B34-C87C-402E-ABB0-13B7C9DEBBC4}" type="slidenum">
              <a:rPr lang="en-CA"/>
              <a:pPr/>
              <a:t>39</a:t>
            </a:fld>
            <a:endParaRPr lang="en-CA"/>
          </a:p>
        </p:txBody>
      </p:sp>
      <p:grpSp>
        <p:nvGrpSpPr>
          <p:cNvPr id="19" name="Group 18">
            <a:extLst>
              <a:ext uri="{FF2B5EF4-FFF2-40B4-BE49-F238E27FC236}">
                <a16:creationId xmlns:a16="http://schemas.microsoft.com/office/drawing/2014/main" id="{5E773A59-70EF-E220-D3DD-72613CF21435}"/>
              </a:ext>
              <a:ext uri="{C183D7F6-B498-43B3-948B-1728B52AA6E4}">
                <adec:decorative xmlns:adec="http://schemas.microsoft.com/office/drawing/2017/decorative" val="1"/>
              </a:ext>
            </a:extLst>
          </p:cNvPr>
          <p:cNvGrpSpPr/>
          <p:nvPr/>
        </p:nvGrpSpPr>
        <p:grpSpPr>
          <a:xfrm>
            <a:off x="895611" y="1559490"/>
            <a:ext cx="10064663" cy="4196220"/>
            <a:chOff x="895611" y="1559490"/>
            <a:chExt cx="10064663" cy="4196220"/>
          </a:xfrm>
        </p:grpSpPr>
        <p:sp>
          <p:nvSpPr>
            <p:cNvPr id="15" name="Rectangle 14">
              <a:extLst>
                <a:ext uri="{FF2B5EF4-FFF2-40B4-BE49-F238E27FC236}">
                  <a16:creationId xmlns:a16="http://schemas.microsoft.com/office/drawing/2014/main" id="{8C0E7134-8D4C-3622-1342-57EB463E6249}"/>
                </a:ext>
              </a:extLst>
            </p:cNvPr>
            <p:cNvSpPr/>
            <p:nvPr/>
          </p:nvSpPr>
          <p:spPr>
            <a:xfrm>
              <a:off x="895611" y="1559490"/>
              <a:ext cx="10064663" cy="914400"/>
            </a:xfrm>
            <a:prstGeom prst="rect">
              <a:avLst/>
            </a:prstGeom>
            <a:noFill/>
            <a:ln>
              <a:solidFill>
                <a:schemeClr val="accent1">
                  <a:hueOff val="0"/>
                  <a:satOff val="0"/>
                  <a:lumOff val="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US" dirty="0" err="1"/>
            </a:p>
          </p:txBody>
        </p:sp>
        <p:sp>
          <p:nvSpPr>
            <p:cNvPr id="16" name="Rectangle 15">
              <a:extLst>
                <a:ext uri="{FF2B5EF4-FFF2-40B4-BE49-F238E27FC236}">
                  <a16:creationId xmlns:a16="http://schemas.microsoft.com/office/drawing/2014/main" id="{CB6B32B1-8C0B-0E60-CC02-A2A98BCE0563}"/>
                </a:ext>
              </a:extLst>
            </p:cNvPr>
            <p:cNvSpPr/>
            <p:nvPr/>
          </p:nvSpPr>
          <p:spPr>
            <a:xfrm>
              <a:off x="895611" y="2666999"/>
              <a:ext cx="10064663" cy="1228595"/>
            </a:xfrm>
            <a:prstGeom prst="rect">
              <a:avLst/>
            </a:prstGeom>
            <a:noFill/>
            <a:ln>
              <a:solidFill>
                <a:schemeClr val="accent1">
                  <a:hueOff val="0"/>
                  <a:satOff val="0"/>
                  <a:lumOff val="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US" dirty="0" err="1"/>
            </a:p>
          </p:txBody>
        </p:sp>
        <p:sp>
          <p:nvSpPr>
            <p:cNvPr id="17" name="Rectangle 16">
              <a:extLst>
                <a:ext uri="{FF2B5EF4-FFF2-40B4-BE49-F238E27FC236}">
                  <a16:creationId xmlns:a16="http://schemas.microsoft.com/office/drawing/2014/main" id="{24BCDF69-0680-2403-9AF0-56B772BF4DAA}"/>
                </a:ext>
              </a:extLst>
            </p:cNvPr>
            <p:cNvSpPr/>
            <p:nvPr/>
          </p:nvSpPr>
          <p:spPr>
            <a:xfrm>
              <a:off x="895611" y="4108537"/>
              <a:ext cx="10064663" cy="576197"/>
            </a:xfrm>
            <a:prstGeom prst="rect">
              <a:avLst/>
            </a:prstGeom>
            <a:noFill/>
            <a:ln>
              <a:solidFill>
                <a:schemeClr val="accent1">
                  <a:hueOff val="0"/>
                  <a:satOff val="0"/>
                  <a:lumOff val="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US" dirty="0" err="1"/>
            </a:p>
          </p:txBody>
        </p:sp>
        <p:sp>
          <p:nvSpPr>
            <p:cNvPr id="18" name="Rectangle 17">
              <a:extLst>
                <a:ext uri="{FF2B5EF4-FFF2-40B4-BE49-F238E27FC236}">
                  <a16:creationId xmlns:a16="http://schemas.microsoft.com/office/drawing/2014/main" id="{3365C0E7-F3CA-25E1-A796-F2E71292C214}"/>
                </a:ext>
              </a:extLst>
            </p:cNvPr>
            <p:cNvSpPr/>
            <p:nvPr/>
          </p:nvSpPr>
          <p:spPr>
            <a:xfrm>
              <a:off x="895611" y="4891414"/>
              <a:ext cx="10064663" cy="864296"/>
            </a:xfrm>
            <a:prstGeom prst="rect">
              <a:avLst/>
            </a:prstGeom>
            <a:noFill/>
            <a:ln>
              <a:solidFill>
                <a:schemeClr val="accent1">
                  <a:hueOff val="0"/>
                  <a:satOff val="0"/>
                  <a:lumOff val="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US" dirty="0" err="1"/>
            </a:p>
          </p:txBody>
        </p:sp>
      </p:grpSp>
      <p:sp>
        <p:nvSpPr>
          <p:cNvPr id="6" name="Title 5">
            <a:extLst>
              <a:ext uri="{FF2B5EF4-FFF2-40B4-BE49-F238E27FC236}">
                <a16:creationId xmlns:a16="http://schemas.microsoft.com/office/drawing/2014/main" id="{D93A7090-6E39-D9A5-9508-EC70D47E3BF6}"/>
              </a:ext>
            </a:extLst>
          </p:cNvPr>
          <p:cNvSpPr>
            <a:spLocks noGrp="1"/>
          </p:cNvSpPr>
          <p:nvPr>
            <p:ph type="title"/>
          </p:nvPr>
        </p:nvSpPr>
        <p:spPr>
          <a:xfrm>
            <a:off x="466342" y="472437"/>
            <a:ext cx="11274553" cy="792167"/>
          </a:xfrm>
        </p:spPr>
        <p:txBody>
          <a:bodyPr/>
          <a:lstStyle/>
          <a:p>
            <a:r>
              <a:rPr lang="en-US">
                <a:latin typeface="+mn-lt"/>
              </a:rPr>
              <a:t>Inflation Reduction Act of 2022</a:t>
            </a:r>
            <a:br>
              <a:rPr lang="en-US">
                <a:latin typeface="+mn-lt"/>
              </a:rPr>
            </a:br>
            <a:r>
              <a:rPr lang="en-US" b="0" i="1">
                <a:latin typeface="+mn-lt"/>
                <a:ea typeface="+mn-ea"/>
                <a:cs typeface="+mn-cs"/>
              </a:rPr>
              <a:t>Positive changes to Medicare Part D</a:t>
            </a:r>
            <a:endParaRPr lang="en-US"/>
          </a:p>
        </p:txBody>
      </p:sp>
      <p:sp>
        <p:nvSpPr>
          <p:cNvPr id="5" name="TextBox 4">
            <a:extLst>
              <a:ext uri="{FF2B5EF4-FFF2-40B4-BE49-F238E27FC236}">
                <a16:creationId xmlns:a16="http://schemas.microsoft.com/office/drawing/2014/main" id="{0F0EC8C2-C4CC-A9F9-95B0-54BEEDA504CD}"/>
              </a:ext>
            </a:extLst>
          </p:cNvPr>
          <p:cNvSpPr txBox="1"/>
          <p:nvPr/>
        </p:nvSpPr>
        <p:spPr>
          <a:xfrm>
            <a:off x="1440493" y="1415440"/>
            <a:ext cx="7240044" cy="281837"/>
          </a:xfrm>
          <a:prstGeom prst="rect">
            <a:avLst/>
          </a:prstGeom>
          <a:solidFill>
            <a:schemeClr val="accent1"/>
          </a:solidFill>
        </p:spPr>
        <p:txBody>
          <a:bodyPr wrap="square" lIns="251999" tIns="36000" bIns="36000" anchor="ctr" anchorCtr="0">
            <a:noAutofit/>
          </a:bodyPr>
          <a:lstStyle/>
          <a:p>
            <a:pPr lvl="0"/>
            <a:r>
              <a:rPr lang="en-US" sz="1800" dirty="0">
                <a:solidFill>
                  <a:schemeClr val="bg1"/>
                </a:solidFill>
              </a:rPr>
              <a:t>2023:</a:t>
            </a:r>
          </a:p>
        </p:txBody>
      </p:sp>
      <p:sp>
        <p:nvSpPr>
          <p:cNvPr id="11" name="TextBox 10">
            <a:extLst>
              <a:ext uri="{FF2B5EF4-FFF2-40B4-BE49-F238E27FC236}">
                <a16:creationId xmlns:a16="http://schemas.microsoft.com/office/drawing/2014/main" id="{D4ED6265-360A-DD2C-6D5E-FCDDA4DCBEC8}"/>
              </a:ext>
            </a:extLst>
          </p:cNvPr>
          <p:cNvSpPr txBox="1"/>
          <p:nvPr/>
        </p:nvSpPr>
        <p:spPr>
          <a:xfrm>
            <a:off x="1625250" y="1720994"/>
            <a:ext cx="8965505" cy="646331"/>
          </a:xfrm>
          <a:prstGeom prst="rect">
            <a:avLst/>
          </a:prstGeom>
          <a:noFill/>
        </p:spPr>
        <p:txBody>
          <a:bodyPr wrap="square">
            <a:spAutoFit/>
          </a:bodyPr>
          <a:lstStyle/>
          <a:p>
            <a:pPr marL="180000" lvl="0" indent="-180000">
              <a:lnSpc>
                <a:spcPct val="100000"/>
              </a:lnSpc>
              <a:buFont typeface="Arial" panose="020B0604020202020204" pitchFamily="34" charset="0"/>
              <a:buChar char="•"/>
            </a:pPr>
            <a:r>
              <a:rPr lang="en-US" sz="1800" dirty="0"/>
              <a:t>Part D vaccines are now covered at 100%</a:t>
            </a:r>
          </a:p>
          <a:p>
            <a:pPr marL="180000" lvl="0" indent="-180000">
              <a:lnSpc>
                <a:spcPct val="100000"/>
              </a:lnSpc>
              <a:buFont typeface="Arial" panose="020B0604020202020204" pitchFamily="34" charset="0"/>
              <a:buChar char="•"/>
            </a:pPr>
            <a:r>
              <a:rPr lang="en-US" sz="1800" dirty="0"/>
              <a:t>Insulin copays are limited to $35 even during the deductible period</a:t>
            </a:r>
          </a:p>
        </p:txBody>
      </p:sp>
      <p:sp>
        <p:nvSpPr>
          <p:cNvPr id="7" name="TextBox 6">
            <a:extLst>
              <a:ext uri="{FF2B5EF4-FFF2-40B4-BE49-F238E27FC236}">
                <a16:creationId xmlns:a16="http://schemas.microsoft.com/office/drawing/2014/main" id="{9A9C7513-6B44-0D32-0691-D4569B1B1EA6}"/>
              </a:ext>
            </a:extLst>
          </p:cNvPr>
          <p:cNvSpPr txBox="1"/>
          <p:nvPr/>
        </p:nvSpPr>
        <p:spPr>
          <a:xfrm>
            <a:off x="1440493" y="2527126"/>
            <a:ext cx="7240044" cy="281837"/>
          </a:xfrm>
          <a:prstGeom prst="rect">
            <a:avLst/>
          </a:prstGeom>
          <a:solidFill>
            <a:schemeClr val="accent1"/>
          </a:solidFill>
        </p:spPr>
        <p:txBody>
          <a:bodyPr wrap="square" lIns="251999" tIns="36000" bIns="36000" anchor="ctr" anchorCtr="0">
            <a:noAutofit/>
          </a:bodyPr>
          <a:lstStyle/>
          <a:p>
            <a:pPr lvl="0"/>
            <a:r>
              <a:rPr lang="en-US" sz="1800" dirty="0">
                <a:solidFill>
                  <a:schemeClr val="bg1"/>
                </a:solidFill>
              </a:rPr>
              <a:t>2024:</a:t>
            </a:r>
          </a:p>
        </p:txBody>
      </p:sp>
      <p:sp>
        <p:nvSpPr>
          <p:cNvPr id="12" name="TextBox 11">
            <a:extLst>
              <a:ext uri="{FF2B5EF4-FFF2-40B4-BE49-F238E27FC236}">
                <a16:creationId xmlns:a16="http://schemas.microsoft.com/office/drawing/2014/main" id="{64C69B28-9C18-4841-2E3E-84100D201152}"/>
              </a:ext>
            </a:extLst>
          </p:cNvPr>
          <p:cNvSpPr txBox="1"/>
          <p:nvPr/>
        </p:nvSpPr>
        <p:spPr>
          <a:xfrm>
            <a:off x="1625250" y="2831926"/>
            <a:ext cx="8965505" cy="923330"/>
          </a:xfrm>
          <a:prstGeom prst="rect">
            <a:avLst/>
          </a:prstGeom>
          <a:noFill/>
        </p:spPr>
        <p:txBody>
          <a:bodyPr wrap="square">
            <a:spAutoFit/>
          </a:bodyPr>
          <a:lstStyle/>
          <a:p>
            <a:pPr marL="180000" lvl="0" indent="-180000">
              <a:lnSpc>
                <a:spcPct val="100000"/>
              </a:lnSpc>
              <a:buFont typeface="Arial" panose="020B0604020202020204" pitchFamily="34" charset="0"/>
              <a:buChar char="•"/>
            </a:pPr>
            <a:r>
              <a:rPr lang="en-US" dirty="0"/>
              <a:t>No more 5% coinsurance after you reach the catastrophic coverage phase</a:t>
            </a:r>
          </a:p>
          <a:p>
            <a:pPr marL="180000" lvl="0" indent="-180000">
              <a:lnSpc>
                <a:spcPct val="100000"/>
              </a:lnSpc>
              <a:buFont typeface="Arial" panose="020B0604020202020204" pitchFamily="34" charset="0"/>
              <a:buChar char="•"/>
            </a:pPr>
            <a:r>
              <a:rPr lang="en-US" dirty="0"/>
              <a:t>Premium increase cap will be imposed</a:t>
            </a:r>
          </a:p>
          <a:p>
            <a:pPr marL="180000" lvl="0" indent="-180000">
              <a:lnSpc>
                <a:spcPct val="100000"/>
              </a:lnSpc>
              <a:buFont typeface="Arial" panose="020B0604020202020204" pitchFamily="34" charset="0"/>
              <a:buChar char="•"/>
            </a:pPr>
            <a:r>
              <a:rPr lang="en-US" dirty="0"/>
              <a:t>Low-income subsidy expansion</a:t>
            </a:r>
          </a:p>
        </p:txBody>
      </p:sp>
      <p:sp>
        <p:nvSpPr>
          <p:cNvPr id="8" name="TextBox 7">
            <a:extLst>
              <a:ext uri="{FF2B5EF4-FFF2-40B4-BE49-F238E27FC236}">
                <a16:creationId xmlns:a16="http://schemas.microsoft.com/office/drawing/2014/main" id="{C4705DB2-BAC3-E4A9-1A5D-4317AE05EBFB}"/>
              </a:ext>
            </a:extLst>
          </p:cNvPr>
          <p:cNvSpPr txBox="1"/>
          <p:nvPr/>
        </p:nvSpPr>
        <p:spPr>
          <a:xfrm>
            <a:off x="1440493" y="3962400"/>
            <a:ext cx="7240044" cy="281837"/>
          </a:xfrm>
          <a:prstGeom prst="rect">
            <a:avLst/>
          </a:prstGeom>
          <a:solidFill>
            <a:schemeClr val="accent1"/>
          </a:solidFill>
        </p:spPr>
        <p:txBody>
          <a:bodyPr wrap="square" lIns="251999" tIns="36000" bIns="36000" anchor="ctr" anchorCtr="0">
            <a:noAutofit/>
          </a:bodyPr>
          <a:lstStyle/>
          <a:p>
            <a:pPr lvl="0"/>
            <a:r>
              <a:rPr lang="en-US" sz="1800" dirty="0">
                <a:solidFill>
                  <a:schemeClr val="bg1"/>
                </a:solidFill>
              </a:rPr>
              <a:t>2025:</a:t>
            </a:r>
          </a:p>
        </p:txBody>
      </p:sp>
      <p:sp>
        <p:nvSpPr>
          <p:cNvPr id="13" name="TextBox 12">
            <a:extLst>
              <a:ext uri="{FF2B5EF4-FFF2-40B4-BE49-F238E27FC236}">
                <a16:creationId xmlns:a16="http://schemas.microsoft.com/office/drawing/2014/main" id="{CBC96AD6-498A-F9F6-511B-43549708017D}"/>
              </a:ext>
            </a:extLst>
          </p:cNvPr>
          <p:cNvSpPr txBox="1"/>
          <p:nvPr/>
        </p:nvSpPr>
        <p:spPr>
          <a:xfrm>
            <a:off x="1625250" y="4247367"/>
            <a:ext cx="8965505" cy="369332"/>
          </a:xfrm>
          <a:prstGeom prst="rect">
            <a:avLst/>
          </a:prstGeom>
          <a:noFill/>
        </p:spPr>
        <p:txBody>
          <a:bodyPr wrap="square">
            <a:spAutoFit/>
          </a:bodyPr>
          <a:lstStyle/>
          <a:p>
            <a:pPr marL="180000" lvl="0" indent="-180000">
              <a:buFont typeface="Arial" panose="020B0604020202020204" pitchFamily="34" charset="0"/>
              <a:buChar char="•"/>
            </a:pPr>
            <a:r>
              <a:rPr lang="en-US" dirty="0"/>
              <a:t>$2000 Annual Cap on Part D spending has been implemented</a:t>
            </a:r>
          </a:p>
        </p:txBody>
      </p:sp>
      <p:sp>
        <p:nvSpPr>
          <p:cNvPr id="9" name="TextBox 8">
            <a:extLst>
              <a:ext uri="{FF2B5EF4-FFF2-40B4-BE49-F238E27FC236}">
                <a16:creationId xmlns:a16="http://schemas.microsoft.com/office/drawing/2014/main" id="{D5269E03-ECD0-FC64-58E1-07E926239F86}"/>
              </a:ext>
            </a:extLst>
          </p:cNvPr>
          <p:cNvSpPr txBox="1"/>
          <p:nvPr/>
        </p:nvSpPr>
        <p:spPr>
          <a:xfrm>
            <a:off x="1440493" y="4743189"/>
            <a:ext cx="7240044" cy="281837"/>
          </a:xfrm>
          <a:prstGeom prst="rect">
            <a:avLst/>
          </a:prstGeom>
          <a:solidFill>
            <a:schemeClr val="accent1"/>
          </a:solidFill>
        </p:spPr>
        <p:txBody>
          <a:bodyPr wrap="square" lIns="251999" tIns="36000" bIns="36000" anchor="ctr" anchorCtr="0">
            <a:noAutofit/>
          </a:bodyPr>
          <a:lstStyle/>
          <a:p>
            <a:pPr lvl="0"/>
            <a:r>
              <a:rPr lang="en-US" sz="1800" dirty="0">
                <a:solidFill>
                  <a:schemeClr val="bg1"/>
                </a:solidFill>
              </a:rPr>
              <a:t>2026:</a:t>
            </a:r>
          </a:p>
        </p:txBody>
      </p:sp>
      <p:sp>
        <p:nvSpPr>
          <p:cNvPr id="14" name="TextBox 13">
            <a:extLst>
              <a:ext uri="{FF2B5EF4-FFF2-40B4-BE49-F238E27FC236}">
                <a16:creationId xmlns:a16="http://schemas.microsoft.com/office/drawing/2014/main" id="{8C3DA76E-C6B7-D40D-4602-C72DD5BB20E3}"/>
              </a:ext>
            </a:extLst>
          </p:cNvPr>
          <p:cNvSpPr txBox="1"/>
          <p:nvPr/>
        </p:nvSpPr>
        <p:spPr>
          <a:xfrm>
            <a:off x="1625250" y="5044857"/>
            <a:ext cx="8965505" cy="646331"/>
          </a:xfrm>
          <a:prstGeom prst="rect">
            <a:avLst/>
          </a:prstGeom>
          <a:noFill/>
        </p:spPr>
        <p:txBody>
          <a:bodyPr wrap="square">
            <a:spAutoFit/>
          </a:bodyPr>
          <a:lstStyle/>
          <a:p>
            <a:pPr marL="180000" lvl="0" indent="-180000">
              <a:lnSpc>
                <a:spcPct val="100000"/>
              </a:lnSpc>
              <a:buFont typeface="Arial" panose="020B0604020202020204" pitchFamily="34" charset="0"/>
              <a:buChar char="•"/>
            </a:pPr>
            <a:r>
              <a:rPr lang="en-US" dirty="0"/>
              <a:t>Department of Health and Human Services begins negotiating pricing for 10 Medicare Part D drugs. Additional drugs will be negotiated in subsequent years</a:t>
            </a:r>
          </a:p>
        </p:txBody>
      </p:sp>
    </p:spTree>
    <p:custDataLst>
      <p:tags r:id="rId1"/>
    </p:custDataLst>
    <p:extLst>
      <p:ext uri="{BB962C8B-B14F-4D97-AF65-F5344CB8AC3E}">
        <p14:creationId xmlns:p14="http://schemas.microsoft.com/office/powerpoint/2010/main" val="3156869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A19D75F-9A73-15BB-5D06-6A2151EE7EFA}"/>
              </a:ext>
            </a:extLst>
          </p:cNvPr>
          <p:cNvSpPr>
            <a:spLocks noGrp="1"/>
          </p:cNvSpPr>
          <p:nvPr>
            <p:ph type="title"/>
          </p:nvPr>
        </p:nvSpPr>
        <p:spPr>
          <a:xfrm>
            <a:off x="466342" y="472437"/>
            <a:ext cx="11274553" cy="792167"/>
          </a:xfrm>
        </p:spPr>
        <p:txBody>
          <a:bodyPr/>
          <a:lstStyle/>
          <a:p>
            <a:r>
              <a:rPr lang="en-US" sz="2400" dirty="0">
                <a:solidFill>
                  <a:prstClr val="black"/>
                </a:solidFill>
                <a:latin typeface="Arial" panose="020B0604020202020204"/>
              </a:rPr>
              <a:t>Medicare Advantage</a:t>
            </a:r>
            <a:br>
              <a:rPr lang="en-US" sz="2400" dirty="0">
                <a:solidFill>
                  <a:prstClr val="black"/>
                </a:solidFill>
                <a:latin typeface="Arial" panose="020B0604020202020204"/>
              </a:rPr>
            </a:br>
            <a:r>
              <a:rPr lang="en-US" b="0" i="1" dirty="0">
                <a:solidFill>
                  <a:prstClr val="black"/>
                </a:solidFill>
                <a:latin typeface="Arial" panose="020B0604020202020204"/>
              </a:rPr>
              <a:t>How do they work?</a:t>
            </a:r>
            <a:endParaRPr lang="en-US" dirty="0"/>
          </a:p>
        </p:txBody>
      </p:sp>
      <p:pic>
        <p:nvPicPr>
          <p:cNvPr id="7" name="Picture 6" descr="A happy couple walking through a garden.">
            <a:extLst>
              <a:ext uri="{FF2B5EF4-FFF2-40B4-BE49-F238E27FC236}">
                <a16:creationId xmlns:a16="http://schemas.microsoft.com/office/drawing/2014/main" id="{07FB512D-AAFA-0946-9241-C6E6269787B1}"/>
              </a:ext>
            </a:extLst>
          </p:cNvPr>
          <p:cNvPicPr>
            <a:picLocks noChangeAspect="1"/>
          </p:cNvPicPr>
          <p:nvPr/>
        </p:nvPicPr>
        <p:blipFill>
          <a:blip r:embed="rId3" cstate="print">
            <a:extLst>
              <a:ext uri="{28A0092B-C50C-407E-A947-70E740481C1C}">
                <a14:useLocalDpi xmlns:a14="http://schemas.microsoft.com/office/drawing/2010/main" val="0"/>
              </a:ext>
            </a:extLst>
          </a:blip>
          <a:srcRect b="5669"/>
          <a:stretch/>
        </p:blipFill>
        <p:spPr>
          <a:xfrm>
            <a:off x="7434" y="1313200"/>
            <a:ext cx="5114016" cy="4554201"/>
          </a:xfrm>
          <a:prstGeom prst="rect">
            <a:avLst/>
          </a:prstGeom>
        </p:spPr>
      </p:pic>
      <p:sp>
        <p:nvSpPr>
          <p:cNvPr id="8" name="Rectangle 7">
            <a:extLst>
              <a:ext uri="{FF2B5EF4-FFF2-40B4-BE49-F238E27FC236}">
                <a16:creationId xmlns:a16="http://schemas.microsoft.com/office/drawing/2014/main" id="{DEA1D5B4-7010-BAE2-ADAC-AC7D40D32A1C}"/>
              </a:ext>
              <a:ext uri="{C183D7F6-B498-43B3-948B-1728B52AA6E4}">
                <adec:decorative xmlns:adec="http://schemas.microsoft.com/office/drawing/2017/decorative" val="1"/>
              </a:ext>
            </a:extLst>
          </p:cNvPr>
          <p:cNvSpPr/>
          <p:nvPr/>
        </p:nvSpPr>
        <p:spPr>
          <a:xfrm>
            <a:off x="4127326" y="1565753"/>
            <a:ext cx="7396619" cy="1215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US" dirty="0" err="1"/>
          </a:p>
        </p:txBody>
      </p:sp>
      <p:sp>
        <p:nvSpPr>
          <p:cNvPr id="9" name="Rectangle 8">
            <a:extLst>
              <a:ext uri="{FF2B5EF4-FFF2-40B4-BE49-F238E27FC236}">
                <a16:creationId xmlns:a16="http://schemas.microsoft.com/office/drawing/2014/main" id="{E36CB6CB-409E-FDFD-783B-4A3587D64D09}"/>
              </a:ext>
              <a:ext uri="{C183D7F6-B498-43B3-948B-1728B52AA6E4}">
                <adec:decorative xmlns:adec="http://schemas.microsoft.com/office/drawing/2017/decorative" val="1"/>
              </a:ext>
            </a:extLst>
          </p:cNvPr>
          <p:cNvSpPr/>
          <p:nvPr/>
        </p:nvSpPr>
        <p:spPr>
          <a:xfrm>
            <a:off x="4127326" y="2992676"/>
            <a:ext cx="7396619" cy="12150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US" dirty="0" err="1"/>
          </a:p>
        </p:txBody>
      </p:sp>
      <p:sp>
        <p:nvSpPr>
          <p:cNvPr id="10" name="Rectangle 9">
            <a:extLst>
              <a:ext uri="{FF2B5EF4-FFF2-40B4-BE49-F238E27FC236}">
                <a16:creationId xmlns:a16="http://schemas.microsoft.com/office/drawing/2014/main" id="{CF256B88-E7CB-5E79-422A-5FE4D58592DD}"/>
              </a:ext>
              <a:ext uri="{C183D7F6-B498-43B3-948B-1728B52AA6E4}">
                <adec:decorative xmlns:adec="http://schemas.microsoft.com/office/drawing/2017/decorative" val="1"/>
              </a:ext>
            </a:extLst>
          </p:cNvPr>
          <p:cNvSpPr/>
          <p:nvPr/>
        </p:nvSpPr>
        <p:spPr>
          <a:xfrm>
            <a:off x="4127326" y="4419600"/>
            <a:ext cx="7396619" cy="1215025"/>
          </a:xfrm>
          <a:prstGeom prst="rect">
            <a:avLst/>
          </a:prstGeom>
          <a:solidFill>
            <a:srgbClr val="EC645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a:endParaRPr lang="en-US" dirty="0" err="1"/>
          </a:p>
        </p:txBody>
      </p:sp>
      <p:sp>
        <p:nvSpPr>
          <p:cNvPr id="3" name="Slide Number Placeholder 2">
            <a:extLst>
              <a:ext uri="{FF2B5EF4-FFF2-40B4-BE49-F238E27FC236}">
                <a16:creationId xmlns:a16="http://schemas.microsoft.com/office/drawing/2014/main" id="{689527BA-FE57-4466-A41B-F9F4B32C7486}"/>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a:lstStyle/>
          <a:p>
            <a:fld id="{BB333B34-C87C-402E-ABB0-13B7C9DEBBC4}" type="slidenum">
              <a:rPr lang="en-US" smtClean="0"/>
              <a:pPr/>
              <a:t>40</a:t>
            </a:fld>
            <a:endParaRPr lang="en-US"/>
          </a:p>
        </p:txBody>
      </p:sp>
      <p:sp>
        <p:nvSpPr>
          <p:cNvPr id="6" name="TextBox 5">
            <a:extLst>
              <a:ext uri="{FF2B5EF4-FFF2-40B4-BE49-F238E27FC236}">
                <a16:creationId xmlns:a16="http://schemas.microsoft.com/office/drawing/2014/main" id="{CF13BD6E-43E6-120E-B524-CD1739CAD390}"/>
              </a:ext>
            </a:extLst>
          </p:cNvPr>
          <p:cNvSpPr txBox="1"/>
          <p:nvPr/>
        </p:nvSpPr>
        <p:spPr>
          <a:xfrm>
            <a:off x="4318348" y="1757767"/>
            <a:ext cx="6804764" cy="830997"/>
          </a:xfrm>
          <a:prstGeom prst="rect">
            <a:avLst/>
          </a:prstGeom>
          <a:noFill/>
        </p:spPr>
        <p:txBody>
          <a:bodyPr wrap="square">
            <a:spAutoFit/>
          </a:bodyPr>
          <a:lstStyle/>
          <a:p>
            <a:pPr lvl="0"/>
            <a:r>
              <a:rPr lang="en-US" sz="2400" dirty="0">
                <a:solidFill>
                  <a:schemeClr val="bg1"/>
                </a:solidFill>
              </a:rPr>
              <a:t>Private insurance plans that deliver your benefits through a </a:t>
            </a:r>
            <a:r>
              <a:rPr lang="en-US" sz="2400" b="1" dirty="0">
                <a:solidFill>
                  <a:schemeClr val="bg1"/>
                </a:solidFill>
              </a:rPr>
              <a:t>local</a:t>
            </a:r>
            <a:r>
              <a:rPr lang="en-US" sz="2400" dirty="0">
                <a:solidFill>
                  <a:schemeClr val="bg1"/>
                </a:solidFill>
              </a:rPr>
              <a:t>, </a:t>
            </a:r>
            <a:r>
              <a:rPr lang="en-US" sz="2400" b="1" dirty="0">
                <a:solidFill>
                  <a:schemeClr val="bg1"/>
                </a:solidFill>
              </a:rPr>
              <a:t>smaller network</a:t>
            </a:r>
            <a:r>
              <a:rPr lang="en-US" sz="2400" dirty="0">
                <a:solidFill>
                  <a:schemeClr val="bg1"/>
                </a:solidFill>
              </a:rPr>
              <a:t> of providers</a:t>
            </a:r>
          </a:p>
        </p:txBody>
      </p:sp>
      <p:sp>
        <p:nvSpPr>
          <p:cNvPr id="11" name="TextBox 10">
            <a:extLst>
              <a:ext uri="{FF2B5EF4-FFF2-40B4-BE49-F238E27FC236}">
                <a16:creationId xmlns:a16="http://schemas.microsoft.com/office/drawing/2014/main" id="{CFF85D4B-79BF-B7D2-A90D-0EC447C1F476}"/>
              </a:ext>
            </a:extLst>
          </p:cNvPr>
          <p:cNvSpPr txBox="1"/>
          <p:nvPr/>
        </p:nvSpPr>
        <p:spPr>
          <a:xfrm>
            <a:off x="4318348" y="3369356"/>
            <a:ext cx="7036496" cy="461665"/>
          </a:xfrm>
          <a:prstGeom prst="rect">
            <a:avLst/>
          </a:prstGeom>
          <a:noFill/>
        </p:spPr>
        <p:txBody>
          <a:bodyPr wrap="square">
            <a:spAutoFit/>
          </a:bodyPr>
          <a:lstStyle/>
          <a:p>
            <a:pPr lvl="0"/>
            <a:r>
              <a:rPr lang="en-US" sz="2400" dirty="0">
                <a:solidFill>
                  <a:schemeClr val="bg1"/>
                </a:solidFill>
              </a:rPr>
              <a:t>Often includes Part D coverage </a:t>
            </a:r>
          </a:p>
        </p:txBody>
      </p:sp>
      <p:sp>
        <p:nvSpPr>
          <p:cNvPr id="12" name="TextBox 11">
            <a:extLst>
              <a:ext uri="{FF2B5EF4-FFF2-40B4-BE49-F238E27FC236}">
                <a16:creationId xmlns:a16="http://schemas.microsoft.com/office/drawing/2014/main" id="{BE48DD0B-2F27-8BDA-E5B5-74ED1BB4317A}"/>
              </a:ext>
            </a:extLst>
          </p:cNvPr>
          <p:cNvSpPr txBox="1"/>
          <p:nvPr/>
        </p:nvSpPr>
        <p:spPr>
          <a:xfrm>
            <a:off x="4318348" y="4611614"/>
            <a:ext cx="5545899" cy="830997"/>
          </a:xfrm>
          <a:prstGeom prst="rect">
            <a:avLst/>
          </a:prstGeom>
          <a:noFill/>
        </p:spPr>
        <p:txBody>
          <a:bodyPr wrap="square">
            <a:spAutoFit/>
          </a:bodyPr>
          <a:lstStyle/>
          <a:p>
            <a:pPr lvl="0"/>
            <a:r>
              <a:rPr lang="en-US" sz="2400" dirty="0">
                <a:solidFill>
                  <a:schemeClr val="bg1"/>
                </a:solidFill>
              </a:rPr>
              <a:t>You </a:t>
            </a:r>
            <a:r>
              <a:rPr lang="en-US" sz="2400" b="1" dirty="0">
                <a:solidFill>
                  <a:schemeClr val="bg1"/>
                </a:solidFill>
              </a:rPr>
              <a:t>must</a:t>
            </a:r>
            <a:r>
              <a:rPr lang="en-US" sz="2400" dirty="0">
                <a:solidFill>
                  <a:schemeClr val="bg1"/>
                </a:solidFill>
              </a:rPr>
              <a:t> be enrolled in both </a:t>
            </a:r>
            <a:r>
              <a:rPr lang="en-US" sz="2400" u="sng" dirty="0">
                <a:solidFill>
                  <a:schemeClr val="bg1"/>
                </a:solidFill>
              </a:rPr>
              <a:t>Parts A</a:t>
            </a:r>
            <a:r>
              <a:rPr lang="en-US" sz="2400" dirty="0">
                <a:solidFill>
                  <a:schemeClr val="bg1"/>
                </a:solidFill>
              </a:rPr>
              <a:t> and </a:t>
            </a:r>
            <a:r>
              <a:rPr lang="en-US" sz="2400" u="sng" dirty="0">
                <a:solidFill>
                  <a:schemeClr val="bg1"/>
                </a:solidFill>
              </a:rPr>
              <a:t>Part B</a:t>
            </a:r>
            <a:r>
              <a:rPr lang="en-US" sz="2400" dirty="0">
                <a:solidFill>
                  <a:schemeClr val="bg1"/>
                </a:solidFill>
              </a:rPr>
              <a:t> to be eligible</a:t>
            </a:r>
          </a:p>
        </p:txBody>
      </p:sp>
    </p:spTree>
    <p:extLst>
      <p:ext uri="{BB962C8B-B14F-4D97-AF65-F5344CB8AC3E}">
        <p14:creationId xmlns:p14="http://schemas.microsoft.com/office/powerpoint/2010/main" val="3044519264"/>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2">
            <a:extLst>
              <a:ext uri="{FF2B5EF4-FFF2-40B4-BE49-F238E27FC236}">
                <a16:creationId xmlns:a16="http://schemas.microsoft.com/office/drawing/2014/main" id="{94DAACF1-C9BD-49B4-B0AC-604D71FB3575}"/>
              </a:ext>
            </a:extLst>
          </p:cNvPr>
          <p:cNvSpPr>
            <a:spLocks noGrp="1"/>
          </p:cNvSpPr>
          <p:nvPr>
            <p:ph type="title"/>
          </p:nvPr>
        </p:nvSpPr>
        <p:spPr>
          <a:xfrm>
            <a:off x="531146" y="463845"/>
            <a:ext cx="3292192" cy="3401475"/>
          </a:xfrm>
        </p:spPr>
        <p:txBody>
          <a:bodyPr/>
          <a:lstStyle/>
          <a:p>
            <a:r>
              <a:rPr lang="en-US"/>
              <a:t>Medicare Advantage</a:t>
            </a:r>
          </a:p>
        </p:txBody>
      </p:sp>
      <p:sp>
        <p:nvSpPr>
          <p:cNvPr id="4" name="Slide Number Placeholder 3">
            <a:extLst>
              <a:ext uri="{FF2B5EF4-FFF2-40B4-BE49-F238E27FC236}">
                <a16:creationId xmlns:a16="http://schemas.microsoft.com/office/drawing/2014/main" id="{96832D21-CB5E-4449-845E-3F0D3A170845}"/>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vert="horz" lIns="0" tIns="0" rIns="0" bIns="0" rtlCol="0" anchor="b">
            <a:normAutofit/>
          </a:bodyPr>
          <a:lstStyle/>
          <a:p>
            <a:fld id="{BB333B34-C87C-402E-ABB0-13B7C9DEBBC4}" type="slidenum">
              <a:rPr lang="en-US" smtClean="0"/>
              <a:pPr/>
              <a:t>41</a:t>
            </a:fld>
            <a:endParaRPr lang="en-US"/>
          </a:p>
        </p:txBody>
      </p:sp>
      <p:sp>
        <p:nvSpPr>
          <p:cNvPr id="10" name="TextBox 9">
            <a:extLst>
              <a:ext uri="{FF2B5EF4-FFF2-40B4-BE49-F238E27FC236}">
                <a16:creationId xmlns:a16="http://schemas.microsoft.com/office/drawing/2014/main" id="{CED81B32-D85F-433F-9197-3FDE2BEF1C6F}"/>
              </a:ext>
            </a:extLst>
          </p:cNvPr>
          <p:cNvSpPr txBox="1"/>
          <p:nvPr/>
        </p:nvSpPr>
        <p:spPr>
          <a:xfrm>
            <a:off x="433726" y="1518120"/>
            <a:ext cx="2367217" cy="1477328"/>
          </a:xfrm>
          <a:prstGeom prst="rect">
            <a:avLst/>
          </a:prstGeom>
          <a:noFill/>
        </p:spPr>
        <p:txBody>
          <a:bodyPr wrap="square">
            <a:spAutoFit/>
          </a:bodyPr>
          <a:lstStyle/>
          <a:p>
            <a:pPr>
              <a:spcAft>
                <a:spcPts val="600"/>
              </a:spcAft>
              <a:buClr>
                <a:prstClr val="black"/>
              </a:buClr>
              <a:buSzPct val="115000"/>
              <a:defRPr/>
            </a:pPr>
            <a:r>
              <a:rPr lang="en-US" sz="2400" i="1">
                <a:solidFill>
                  <a:prstClr val="white"/>
                </a:solidFill>
                <a:latin typeface="Arial" panose="020B0604020202020204"/>
              </a:rPr>
              <a:t>Private plans that pay instead of Medicare</a:t>
            </a:r>
            <a:br>
              <a:rPr lang="en-US">
                <a:solidFill>
                  <a:prstClr val="white"/>
                </a:solidFill>
                <a:latin typeface="Arial" panose="020B0604020202020204"/>
              </a:rPr>
            </a:br>
            <a:endParaRPr lang="en-US">
              <a:solidFill>
                <a:prstClr val="white"/>
              </a:solidFill>
              <a:latin typeface="Arial" panose="020B0604020202020204"/>
            </a:endParaRPr>
          </a:p>
        </p:txBody>
      </p:sp>
      <p:sp>
        <p:nvSpPr>
          <p:cNvPr id="9" name="TextBox 8">
            <a:extLst>
              <a:ext uri="{FF2B5EF4-FFF2-40B4-BE49-F238E27FC236}">
                <a16:creationId xmlns:a16="http://schemas.microsoft.com/office/drawing/2014/main" id="{BC4D5B0D-CADD-5484-6939-44E076F633E4}"/>
              </a:ext>
            </a:extLst>
          </p:cNvPr>
          <p:cNvSpPr txBox="1"/>
          <p:nvPr/>
        </p:nvSpPr>
        <p:spPr>
          <a:xfrm>
            <a:off x="5054252" y="535488"/>
            <a:ext cx="2768252" cy="1703540"/>
          </a:xfrm>
          <a:prstGeom prst="rect">
            <a:avLst/>
          </a:prstGeom>
          <a:solidFill>
            <a:schemeClr val="accent2"/>
          </a:solidFill>
        </p:spPr>
        <p:txBody>
          <a:bodyPr wrap="square" anchor="ctr">
            <a:noAutofit/>
          </a:bodyPr>
          <a:lstStyle/>
          <a:p>
            <a:pPr lvl="0" algn="ctr">
              <a:lnSpc>
                <a:spcPts val="1800"/>
              </a:lnSpc>
            </a:pPr>
            <a:r>
              <a:rPr lang="en-US" dirty="0">
                <a:solidFill>
                  <a:schemeClr val="bg1"/>
                </a:solidFill>
              </a:rPr>
              <a:t>HMO plans often require referrals to see a specialist. </a:t>
            </a:r>
            <a:r>
              <a:rPr lang="en-US" b="1" dirty="0">
                <a:solidFill>
                  <a:schemeClr val="bg1"/>
                </a:solidFill>
              </a:rPr>
              <a:t>Usually no out-of-network coverage except emergencies</a:t>
            </a:r>
          </a:p>
        </p:txBody>
      </p:sp>
      <p:sp>
        <p:nvSpPr>
          <p:cNvPr id="11" name="TextBox 10">
            <a:extLst>
              <a:ext uri="{FF2B5EF4-FFF2-40B4-BE49-F238E27FC236}">
                <a16:creationId xmlns:a16="http://schemas.microsoft.com/office/drawing/2014/main" id="{591721C0-3C80-2883-780E-861B1A08E3CC}"/>
              </a:ext>
            </a:extLst>
          </p:cNvPr>
          <p:cNvSpPr txBox="1"/>
          <p:nvPr/>
        </p:nvSpPr>
        <p:spPr>
          <a:xfrm>
            <a:off x="8137198" y="535488"/>
            <a:ext cx="2768252" cy="1703540"/>
          </a:xfrm>
          <a:prstGeom prst="rect">
            <a:avLst/>
          </a:prstGeom>
          <a:solidFill>
            <a:schemeClr val="accent2"/>
          </a:solidFill>
        </p:spPr>
        <p:txBody>
          <a:bodyPr wrap="square" anchor="ctr">
            <a:noAutofit/>
          </a:bodyPr>
          <a:lstStyle/>
          <a:p>
            <a:pPr lvl="0" algn="ctr">
              <a:lnSpc>
                <a:spcPts val="1800"/>
              </a:lnSpc>
            </a:pPr>
            <a:r>
              <a:rPr lang="en-US" dirty="0">
                <a:solidFill>
                  <a:schemeClr val="bg1"/>
                </a:solidFill>
              </a:rPr>
              <a:t>PPO plans can </a:t>
            </a:r>
            <a:br>
              <a:rPr lang="en-US" dirty="0">
                <a:solidFill>
                  <a:schemeClr val="bg1"/>
                </a:solidFill>
              </a:rPr>
            </a:br>
            <a:r>
              <a:rPr lang="en-US" dirty="0">
                <a:solidFill>
                  <a:schemeClr val="bg1"/>
                </a:solidFill>
              </a:rPr>
              <a:t>be used outside </a:t>
            </a:r>
            <a:br>
              <a:rPr lang="en-US" dirty="0">
                <a:solidFill>
                  <a:schemeClr val="bg1"/>
                </a:solidFill>
              </a:rPr>
            </a:br>
            <a:r>
              <a:rPr lang="en-US" dirty="0">
                <a:solidFill>
                  <a:schemeClr val="bg1"/>
                </a:solidFill>
              </a:rPr>
              <a:t>network </a:t>
            </a:r>
            <a:r>
              <a:rPr lang="en-US" b="1" dirty="0">
                <a:solidFill>
                  <a:schemeClr val="bg1"/>
                </a:solidFill>
              </a:rPr>
              <a:t>IF </a:t>
            </a:r>
            <a:r>
              <a:rPr lang="en-US" dirty="0">
                <a:solidFill>
                  <a:schemeClr val="bg1"/>
                </a:solidFill>
              </a:rPr>
              <a:t>doctor </a:t>
            </a:r>
            <a:br>
              <a:rPr lang="en-US" dirty="0">
                <a:solidFill>
                  <a:schemeClr val="bg1"/>
                </a:solidFill>
              </a:rPr>
            </a:br>
            <a:r>
              <a:rPr lang="en-US" dirty="0">
                <a:solidFill>
                  <a:schemeClr val="bg1"/>
                </a:solidFill>
              </a:rPr>
              <a:t>agrees to bill </a:t>
            </a:r>
            <a:br>
              <a:rPr lang="en-US" dirty="0">
                <a:solidFill>
                  <a:schemeClr val="bg1"/>
                </a:solidFill>
              </a:rPr>
            </a:br>
            <a:r>
              <a:rPr lang="en-US" dirty="0">
                <a:solidFill>
                  <a:schemeClr val="bg1"/>
                </a:solidFill>
              </a:rPr>
              <a:t>the plan</a:t>
            </a:r>
          </a:p>
        </p:txBody>
      </p:sp>
      <p:sp>
        <p:nvSpPr>
          <p:cNvPr id="5" name="TextBox 4">
            <a:extLst>
              <a:ext uri="{FF2B5EF4-FFF2-40B4-BE49-F238E27FC236}">
                <a16:creationId xmlns:a16="http://schemas.microsoft.com/office/drawing/2014/main" id="{F5820A95-F968-57A4-E80F-1CA1C76F4350}"/>
              </a:ext>
            </a:extLst>
          </p:cNvPr>
          <p:cNvSpPr txBox="1"/>
          <p:nvPr/>
        </p:nvSpPr>
        <p:spPr>
          <a:xfrm>
            <a:off x="5054252" y="2511990"/>
            <a:ext cx="2768252" cy="1703540"/>
          </a:xfrm>
          <a:prstGeom prst="rect">
            <a:avLst/>
          </a:prstGeom>
          <a:solidFill>
            <a:schemeClr val="accent2"/>
          </a:solidFill>
        </p:spPr>
        <p:txBody>
          <a:bodyPr wrap="square" anchor="ctr">
            <a:noAutofit/>
          </a:bodyPr>
          <a:lstStyle/>
          <a:p>
            <a:pPr lvl="0" algn="ctr">
              <a:lnSpc>
                <a:spcPts val="1800"/>
              </a:lnSpc>
            </a:pPr>
            <a:r>
              <a:rPr lang="en-US" dirty="0">
                <a:solidFill>
                  <a:schemeClr val="bg1"/>
                </a:solidFill>
              </a:rPr>
              <a:t>No health questions – anyone can join as long </a:t>
            </a:r>
            <a:br>
              <a:rPr lang="en-US" dirty="0">
                <a:solidFill>
                  <a:schemeClr val="bg1"/>
                </a:solidFill>
              </a:rPr>
            </a:br>
            <a:r>
              <a:rPr lang="en-US" dirty="0">
                <a:solidFill>
                  <a:schemeClr val="bg1"/>
                </a:solidFill>
              </a:rPr>
              <a:t>as they apply during a </a:t>
            </a:r>
            <a:br>
              <a:rPr lang="en-US" dirty="0">
                <a:solidFill>
                  <a:schemeClr val="bg1"/>
                </a:solidFill>
              </a:rPr>
            </a:br>
            <a:r>
              <a:rPr lang="en-US" dirty="0">
                <a:solidFill>
                  <a:schemeClr val="bg1"/>
                </a:solidFill>
              </a:rPr>
              <a:t>valid election period</a:t>
            </a:r>
          </a:p>
        </p:txBody>
      </p:sp>
      <p:sp>
        <p:nvSpPr>
          <p:cNvPr id="6" name="TextBox 5">
            <a:extLst>
              <a:ext uri="{FF2B5EF4-FFF2-40B4-BE49-F238E27FC236}">
                <a16:creationId xmlns:a16="http://schemas.microsoft.com/office/drawing/2014/main" id="{4471962A-FA09-9671-DA33-45CD1FA337A4}"/>
              </a:ext>
            </a:extLst>
          </p:cNvPr>
          <p:cNvSpPr txBox="1"/>
          <p:nvPr/>
        </p:nvSpPr>
        <p:spPr>
          <a:xfrm>
            <a:off x="8137198" y="2511990"/>
            <a:ext cx="2768252" cy="1703540"/>
          </a:xfrm>
          <a:prstGeom prst="rect">
            <a:avLst/>
          </a:prstGeom>
          <a:solidFill>
            <a:schemeClr val="accent2"/>
          </a:solidFill>
        </p:spPr>
        <p:txBody>
          <a:bodyPr wrap="square" anchor="ctr">
            <a:noAutofit/>
          </a:bodyPr>
          <a:lstStyle/>
          <a:p>
            <a:pPr lvl="0" algn="ctr">
              <a:lnSpc>
                <a:spcPts val="1800"/>
              </a:lnSpc>
            </a:pPr>
            <a:r>
              <a:rPr lang="en-US" dirty="0">
                <a:solidFill>
                  <a:schemeClr val="bg1"/>
                </a:solidFill>
              </a:rPr>
              <a:t>Some plans include Part D drug plans, and some include limited extras like preventive dental, eye exams, and gym memberships</a:t>
            </a:r>
          </a:p>
        </p:txBody>
      </p:sp>
      <p:sp>
        <p:nvSpPr>
          <p:cNvPr id="7" name="TextBox 6">
            <a:extLst>
              <a:ext uri="{FF2B5EF4-FFF2-40B4-BE49-F238E27FC236}">
                <a16:creationId xmlns:a16="http://schemas.microsoft.com/office/drawing/2014/main" id="{5E2D6165-84C5-5A81-CA85-93DBE6D4DEB2}"/>
              </a:ext>
            </a:extLst>
          </p:cNvPr>
          <p:cNvSpPr txBox="1"/>
          <p:nvPr/>
        </p:nvSpPr>
        <p:spPr>
          <a:xfrm>
            <a:off x="5054252" y="4488493"/>
            <a:ext cx="2768252" cy="1703540"/>
          </a:xfrm>
          <a:prstGeom prst="rect">
            <a:avLst/>
          </a:prstGeom>
          <a:solidFill>
            <a:schemeClr val="accent2"/>
          </a:solidFill>
        </p:spPr>
        <p:txBody>
          <a:bodyPr wrap="square" anchor="ctr">
            <a:noAutofit/>
          </a:bodyPr>
          <a:lstStyle/>
          <a:p>
            <a:pPr lvl="0" algn="ctr">
              <a:lnSpc>
                <a:spcPts val="1800"/>
              </a:lnSpc>
            </a:pPr>
            <a:r>
              <a:rPr lang="en-US" dirty="0">
                <a:solidFill>
                  <a:schemeClr val="bg1"/>
                </a:solidFill>
              </a:rPr>
              <a:t>Medicare Advantage plans may require </a:t>
            </a:r>
            <a:br>
              <a:rPr lang="en-US" dirty="0">
                <a:solidFill>
                  <a:schemeClr val="bg1"/>
                </a:solidFill>
              </a:rPr>
            </a:br>
            <a:r>
              <a:rPr lang="en-US" dirty="0">
                <a:solidFill>
                  <a:schemeClr val="bg1"/>
                </a:solidFill>
              </a:rPr>
              <a:t>prior authorizations for many services – some consider this a hassle</a:t>
            </a:r>
          </a:p>
        </p:txBody>
      </p:sp>
      <p:sp>
        <p:nvSpPr>
          <p:cNvPr id="8" name="TextBox 7">
            <a:extLst>
              <a:ext uri="{FF2B5EF4-FFF2-40B4-BE49-F238E27FC236}">
                <a16:creationId xmlns:a16="http://schemas.microsoft.com/office/drawing/2014/main" id="{B3FAE605-594A-ADC3-CB91-1203B944452B}"/>
              </a:ext>
            </a:extLst>
          </p:cNvPr>
          <p:cNvSpPr txBox="1"/>
          <p:nvPr/>
        </p:nvSpPr>
        <p:spPr>
          <a:xfrm>
            <a:off x="8137198" y="4488493"/>
            <a:ext cx="2768252" cy="1703540"/>
          </a:xfrm>
          <a:prstGeom prst="rect">
            <a:avLst/>
          </a:prstGeom>
          <a:solidFill>
            <a:schemeClr val="accent2"/>
          </a:solidFill>
        </p:spPr>
        <p:txBody>
          <a:bodyPr wrap="square" anchor="ctr">
            <a:noAutofit/>
          </a:bodyPr>
          <a:lstStyle/>
          <a:p>
            <a:pPr lvl="0" algn="ctr">
              <a:lnSpc>
                <a:spcPts val="1800"/>
              </a:lnSpc>
            </a:pPr>
            <a:r>
              <a:rPr lang="en-US" dirty="0">
                <a:solidFill>
                  <a:schemeClr val="bg1"/>
                </a:solidFill>
              </a:rPr>
              <a:t>Lower premiums </a:t>
            </a:r>
            <a:br>
              <a:rPr lang="en-US" dirty="0">
                <a:solidFill>
                  <a:schemeClr val="bg1"/>
                </a:solidFill>
              </a:rPr>
            </a:br>
            <a:r>
              <a:rPr lang="en-US" dirty="0">
                <a:solidFill>
                  <a:schemeClr val="bg1"/>
                </a:solidFill>
              </a:rPr>
              <a:t>than Medigap BUT you </a:t>
            </a:r>
            <a:br>
              <a:rPr lang="en-US" dirty="0">
                <a:solidFill>
                  <a:schemeClr val="bg1"/>
                </a:solidFill>
              </a:rPr>
            </a:br>
            <a:r>
              <a:rPr lang="en-US" dirty="0">
                <a:solidFill>
                  <a:schemeClr val="bg1"/>
                </a:solidFill>
              </a:rPr>
              <a:t>pay copays for services </a:t>
            </a:r>
            <a:br>
              <a:rPr lang="en-US" dirty="0">
                <a:solidFill>
                  <a:schemeClr val="bg1"/>
                </a:solidFill>
              </a:rPr>
            </a:br>
            <a:r>
              <a:rPr lang="en-US" dirty="0">
                <a:solidFill>
                  <a:schemeClr val="bg1"/>
                </a:solidFill>
              </a:rPr>
              <a:t>as you go</a:t>
            </a:r>
          </a:p>
        </p:txBody>
      </p:sp>
    </p:spTree>
    <p:extLst>
      <p:ext uri="{BB962C8B-B14F-4D97-AF65-F5344CB8AC3E}">
        <p14:creationId xmlns:p14="http://schemas.microsoft.com/office/powerpoint/2010/main" val="2976823257"/>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A12F06D-A6D9-5278-5329-F656DF6EFD57}"/>
              </a:ext>
            </a:extLst>
          </p:cNvPr>
          <p:cNvSpPr>
            <a:spLocks noGrp="1"/>
          </p:cNvSpPr>
          <p:nvPr>
            <p:ph type="title"/>
          </p:nvPr>
        </p:nvSpPr>
        <p:spPr>
          <a:xfrm>
            <a:off x="466342" y="472437"/>
            <a:ext cx="11274553" cy="792167"/>
          </a:xfrm>
        </p:spPr>
        <p:txBody>
          <a:bodyPr/>
          <a:lstStyle/>
          <a:p>
            <a:r>
              <a:rPr lang="en-US" sz="2399" dirty="0">
                <a:latin typeface="+mn-lt"/>
              </a:rPr>
              <a:t>Medicare Advantage</a:t>
            </a:r>
            <a:br>
              <a:rPr lang="en-US" sz="2399" dirty="0">
                <a:latin typeface="+mn-lt"/>
              </a:rPr>
            </a:br>
            <a:r>
              <a:rPr lang="en-US" sz="2399" b="0" i="1" dirty="0">
                <a:latin typeface="+mn-lt"/>
                <a:ea typeface="+mn-ea"/>
                <a:cs typeface="+mn-cs"/>
              </a:rPr>
              <a:t>What the co-pays may look like</a:t>
            </a:r>
            <a:endParaRPr lang="en-US" dirty="0"/>
          </a:p>
        </p:txBody>
      </p:sp>
      <p:sp>
        <p:nvSpPr>
          <p:cNvPr id="2" name="Slide Number Placeholder 1">
            <a:extLst>
              <a:ext uri="{FF2B5EF4-FFF2-40B4-BE49-F238E27FC236}">
                <a16:creationId xmlns:a16="http://schemas.microsoft.com/office/drawing/2014/main" id="{9FCFDF7D-B019-4F8D-93C9-B14DFB122554}"/>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a:lstStyle/>
          <a:p>
            <a:fld id="{BB333B34-C87C-402E-ABB0-13B7C9DEBBC4}" type="slidenum">
              <a:rPr lang="en-US" smtClean="0"/>
              <a:pPr/>
              <a:t>42</a:t>
            </a:fld>
            <a:endParaRPr lang="en-US"/>
          </a:p>
        </p:txBody>
      </p:sp>
      <p:sp>
        <p:nvSpPr>
          <p:cNvPr id="9" name="Rectangle 8">
            <a:extLst>
              <a:ext uri="{FF2B5EF4-FFF2-40B4-BE49-F238E27FC236}">
                <a16:creationId xmlns:a16="http://schemas.microsoft.com/office/drawing/2014/main" id="{FF277012-F865-4B82-A30E-72B8E2930343}"/>
              </a:ext>
            </a:extLst>
          </p:cNvPr>
          <p:cNvSpPr/>
          <p:nvPr/>
        </p:nvSpPr>
        <p:spPr>
          <a:xfrm>
            <a:off x="609441" y="1468847"/>
            <a:ext cx="2359137" cy="4387667"/>
          </a:xfrm>
          <a:prstGeom prst="rect">
            <a:avLst/>
          </a:prstGeom>
          <a:solidFill>
            <a:schemeClr val="accent2"/>
          </a:solidFill>
        </p:spPr>
        <p:txBody>
          <a:bodyPr lIns="182832" anchor="ctr" anchorCtr="0">
            <a:noAutofit/>
          </a:bodyPr>
          <a:lstStyle/>
          <a:p>
            <a:pPr lvl="0" fontAlgn="t">
              <a:lnSpc>
                <a:spcPct val="145000"/>
              </a:lnSpc>
              <a:defRPr/>
            </a:pPr>
            <a:r>
              <a:rPr lang="en-US" sz="4799" b="1">
                <a:solidFill>
                  <a:srgbClr val="FFFFFF"/>
                </a:solidFill>
                <a:cs typeface="Arial" panose="020B0604020202020204" pitchFamily="34" charset="0"/>
              </a:rPr>
              <a:t>7 in 10</a:t>
            </a:r>
            <a:r>
              <a:rPr lang="en-US" sz="1999" b="1">
                <a:solidFill>
                  <a:srgbClr val="FFFFFF"/>
                </a:solidFill>
                <a:cs typeface="Arial" panose="020B0604020202020204" pitchFamily="34" charset="0"/>
              </a:rPr>
              <a:t>1</a:t>
            </a:r>
            <a:endParaRPr lang="en-US" sz="1999">
              <a:solidFill>
                <a:srgbClr val="FFFFFF"/>
              </a:solidFill>
              <a:cs typeface="Arial" panose="020B0604020202020204" pitchFamily="34" charset="0"/>
            </a:endParaRPr>
          </a:p>
          <a:p>
            <a:pPr>
              <a:spcBef>
                <a:spcPts val="300"/>
              </a:spcBef>
              <a:defRPr/>
            </a:pPr>
            <a:r>
              <a:rPr lang="en-US" sz="1600">
                <a:solidFill>
                  <a:schemeClr val="bg1"/>
                </a:solidFill>
              </a:rPr>
              <a:t>Medicare Advantage Prescription Drug (</a:t>
            </a:r>
            <a:r>
              <a:rPr lang="en-US" sz="1600">
                <a:solidFill>
                  <a:srgbClr val="FFFFFF"/>
                </a:solidFill>
                <a:cs typeface="Arial" panose="020B0604020202020204" pitchFamily="34" charset="0"/>
              </a:rPr>
              <a:t>MAPD) enrollees </a:t>
            </a:r>
            <a:br>
              <a:rPr lang="en-US" sz="1600">
                <a:solidFill>
                  <a:srgbClr val="FFFFFF"/>
                </a:solidFill>
                <a:cs typeface="Arial" panose="020B0604020202020204" pitchFamily="34" charset="0"/>
              </a:rPr>
            </a:br>
            <a:r>
              <a:rPr lang="en-US" sz="1600">
                <a:solidFill>
                  <a:srgbClr val="FFFFFF"/>
                </a:solidFill>
                <a:cs typeface="Arial" panose="020B0604020202020204" pitchFamily="34" charset="0"/>
              </a:rPr>
              <a:t>in 2024 had a $0 premium plan. That doesn’t mean there were no costs involved.</a:t>
            </a:r>
          </a:p>
        </p:txBody>
      </p:sp>
      <p:sp>
        <p:nvSpPr>
          <p:cNvPr id="10" name="TextBox 9"/>
          <p:cNvSpPr txBox="1"/>
          <p:nvPr/>
        </p:nvSpPr>
        <p:spPr>
          <a:xfrm>
            <a:off x="3250117" y="1468847"/>
            <a:ext cx="7485970" cy="4064446"/>
          </a:xfrm>
          <a:prstGeom prst="rect">
            <a:avLst/>
          </a:prstGeom>
        </p:spPr>
        <p:txBody>
          <a:bodyPr vert="horz" lIns="91416" tIns="45708" rIns="91416" bIns="45708" rtlCol="0">
            <a:normAutofit fontScale="70000" lnSpcReduction="20000"/>
          </a:bodyPr>
          <a:lstStyle/>
          <a:p>
            <a:pPr>
              <a:lnSpc>
                <a:spcPct val="110000"/>
              </a:lnSpc>
              <a:spcAft>
                <a:spcPts val="1799"/>
              </a:spcAft>
            </a:pPr>
            <a:r>
              <a:rPr lang="en-US" sz="2599" dirty="0"/>
              <a:t>Co-pays vary between plans, but they might look something like this:</a:t>
            </a:r>
          </a:p>
          <a:p>
            <a:pPr marL="457063" indent="-457063">
              <a:lnSpc>
                <a:spcPct val="120000"/>
              </a:lnSpc>
              <a:spcAft>
                <a:spcPts val="600"/>
              </a:spcAft>
              <a:buFont typeface="Arial" panose="020B0604020202020204" pitchFamily="34" charset="0"/>
              <a:buChar char="•"/>
            </a:pPr>
            <a:r>
              <a:rPr lang="en-US" sz="2599" dirty="0"/>
              <a:t>Primary care doctor: </a:t>
            </a:r>
            <a:r>
              <a:rPr lang="en-US" sz="2599" b="1" dirty="0"/>
              <a:t>$5 per visit</a:t>
            </a:r>
          </a:p>
          <a:p>
            <a:pPr marL="457063" indent="-457063">
              <a:lnSpc>
                <a:spcPct val="120000"/>
              </a:lnSpc>
              <a:spcAft>
                <a:spcPts val="600"/>
              </a:spcAft>
              <a:buFont typeface="Arial" panose="020B0604020202020204" pitchFamily="34" charset="0"/>
              <a:buChar char="•"/>
            </a:pPr>
            <a:r>
              <a:rPr lang="en-US" sz="2599" dirty="0"/>
              <a:t>Specialist: </a:t>
            </a:r>
            <a:r>
              <a:rPr lang="en-US" sz="2599" b="1" dirty="0"/>
              <a:t>$25 per visit</a:t>
            </a:r>
          </a:p>
          <a:p>
            <a:pPr marL="457063" indent="-457063">
              <a:lnSpc>
                <a:spcPct val="120000"/>
              </a:lnSpc>
              <a:spcAft>
                <a:spcPts val="600"/>
              </a:spcAft>
              <a:buFont typeface="Arial" panose="020B0604020202020204" pitchFamily="34" charset="0"/>
              <a:buChar char="•"/>
            </a:pPr>
            <a:r>
              <a:rPr lang="en-US" sz="2599" dirty="0"/>
              <a:t>Hospital: </a:t>
            </a:r>
            <a:r>
              <a:rPr lang="en-US" sz="2599" b="1" dirty="0"/>
              <a:t>$200/night for 5 nights</a:t>
            </a:r>
          </a:p>
          <a:p>
            <a:pPr marL="457063" indent="-457063">
              <a:lnSpc>
                <a:spcPct val="120000"/>
              </a:lnSpc>
              <a:spcAft>
                <a:spcPts val="600"/>
              </a:spcAft>
              <a:buFont typeface="Arial" panose="020B0604020202020204" pitchFamily="34" charset="0"/>
              <a:buChar char="•"/>
            </a:pPr>
            <a:r>
              <a:rPr lang="en-US" sz="2599" dirty="0"/>
              <a:t>Ambulance: </a:t>
            </a:r>
            <a:r>
              <a:rPr lang="en-US" sz="2599" b="1" dirty="0"/>
              <a:t>$300</a:t>
            </a:r>
          </a:p>
          <a:p>
            <a:pPr marL="457063" indent="-457063">
              <a:lnSpc>
                <a:spcPct val="120000"/>
              </a:lnSpc>
              <a:spcAft>
                <a:spcPts val="600"/>
              </a:spcAft>
              <a:buFont typeface="Arial" panose="020B0604020202020204" pitchFamily="34" charset="0"/>
              <a:buChar char="•"/>
            </a:pPr>
            <a:r>
              <a:rPr lang="en-US" sz="2599" dirty="0"/>
              <a:t>Chemo, oxygen, dialysis: </a:t>
            </a:r>
            <a:r>
              <a:rPr lang="en-US" sz="2599" b="1" dirty="0"/>
              <a:t>20% up to your OOP Max</a:t>
            </a:r>
          </a:p>
          <a:p>
            <a:pPr marL="457063" indent="-457063">
              <a:lnSpc>
                <a:spcPct val="120000"/>
              </a:lnSpc>
              <a:spcAft>
                <a:spcPts val="1200"/>
              </a:spcAft>
              <a:buFont typeface="Arial" panose="020B0604020202020204" pitchFamily="34" charset="0"/>
              <a:buChar char="•"/>
            </a:pPr>
            <a:r>
              <a:rPr lang="en-US" sz="2599" dirty="0"/>
              <a:t>Part B drugs: </a:t>
            </a:r>
            <a:r>
              <a:rPr lang="en-US" sz="2599" b="1" dirty="0"/>
              <a:t>20%, up to your OOP MAX </a:t>
            </a:r>
            <a:endParaRPr lang="en-US" sz="2599" dirty="0"/>
          </a:p>
          <a:p>
            <a:pPr>
              <a:lnSpc>
                <a:spcPct val="110000"/>
              </a:lnSpc>
              <a:spcAft>
                <a:spcPts val="600"/>
              </a:spcAft>
            </a:pPr>
            <a:r>
              <a:rPr lang="en-US" sz="2599" dirty="0"/>
              <a:t>Each plan has an out-of-pocket maximum limit to protect you from spending beyond that limit in a calendar year. </a:t>
            </a:r>
          </a:p>
          <a:p>
            <a:pPr>
              <a:lnSpc>
                <a:spcPct val="110000"/>
              </a:lnSpc>
              <a:spcAft>
                <a:spcPts val="600"/>
              </a:spcAft>
            </a:pPr>
            <a:r>
              <a:rPr lang="en-US" sz="2599" dirty="0"/>
              <a:t>Maximum limit is $9,250 for in-network charges in 2026. More if plan allows out of network. However, plans can offer a LOWER max.</a:t>
            </a:r>
          </a:p>
          <a:p>
            <a:pPr indent="-228531">
              <a:lnSpc>
                <a:spcPct val="90000"/>
              </a:lnSpc>
              <a:spcAft>
                <a:spcPts val="600"/>
              </a:spcAft>
              <a:buFont typeface="Arial" panose="020B0604020202020204" pitchFamily="34" charset="0"/>
              <a:buChar char="•"/>
            </a:pPr>
            <a:endParaRPr lang="en-US" sz="1600" dirty="0"/>
          </a:p>
        </p:txBody>
      </p:sp>
      <p:sp>
        <p:nvSpPr>
          <p:cNvPr id="11" name="Text Placeholder 3">
            <a:extLst>
              <a:ext uri="{FF2B5EF4-FFF2-40B4-BE49-F238E27FC236}">
                <a16:creationId xmlns:a16="http://schemas.microsoft.com/office/drawing/2014/main" id="{5301DA91-1102-4445-8CC4-5E6AB5D9A95C}"/>
              </a:ext>
            </a:extLst>
          </p:cNvPr>
          <p:cNvSpPr txBox="1">
            <a:spLocks/>
          </p:cNvSpPr>
          <p:nvPr/>
        </p:nvSpPr>
        <p:spPr>
          <a:xfrm>
            <a:off x="3250118" y="5796286"/>
            <a:ext cx="7485969" cy="497354"/>
          </a:xfrm>
          <a:prstGeom prst="rect">
            <a:avLst/>
          </a:prstGeom>
        </p:spPr>
        <p:txBody>
          <a:bodyPr/>
          <a:lstStyle>
            <a:lvl1pPr marL="237744" indent="-237744" algn="l" defTabSz="914400" rtl="0" eaLnBrk="1" latinLnBrk="0" hangingPunct="1">
              <a:lnSpc>
                <a:spcPct val="95000"/>
              </a:lnSpc>
              <a:spcBef>
                <a:spcPts val="1200"/>
              </a:spcBef>
              <a:buClr>
                <a:schemeClr val="tx1"/>
              </a:buClr>
              <a:buSzPct val="115000"/>
              <a:buFont typeface="Arial" panose="020B0604020202020204" pitchFamily="34" charset="0"/>
              <a:buChar char="•"/>
              <a:defRPr sz="2000" kern="1200">
                <a:solidFill>
                  <a:schemeClr val="tx1"/>
                </a:solidFill>
                <a:latin typeface="+mn-lt"/>
                <a:ea typeface="+mn-ea"/>
                <a:cs typeface="+mn-cs"/>
              </a:defRPr>
            </a:lvl1pPr>
            <a:lvl2pPr marL="576072" indent="-237744" algn="l" defTabSz="914400" rtl="0" eaLnBrk="1" latinLnBrk="0" hangingPunct="1">
              <a:lnSpc>
                <a:spcPct val="95000"/>
              </a:lnSpc>
              <a:spcBef>
                <a:spcPts val="900"/>
              </a:spcBef>
              <a:buClr>
                <a:schemeClr val="tx1"/>
              </a:buClr>
              <a:buSzPct val="115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5000"/>
              </a:lnSpc>
              <a:spcBef>
                <a:spcPts val="800"/>
              </a:spcBef>
              <a:buClr>
                <a:schemeClr val="tx1"/>
              </a:buClr>
              <a:buSzPct val="115000"/>
              <a:buFont typeface="Arial" panose="020B0604020202020204" pitchFamily="34" charset="0"/>
              <a:buChar char="•"/>
              <a:defRPr sz="1600" kern="1200">
                <a:solidFill>
                  <a:schemeClr val="tx1"/>
                </a:solidFill>
                <a:latin typeface="+mn-lt"/>
                <a:ea typeface="+mn-ea"/>
                <a:cs typeface="+mn-cs"/>
              </a:defRPr>
            </a:lvl3pPr>
            <a:lvl4pPr marL="1252728" indent="-237744"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4pPr>
            <a:lvl5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5pPr>
            <a:lvl6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6pPr>
            <a:lvl7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7pPr>
            <a:lvl8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8pPr>
            <a:lvl9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US" sz="800" b="1">
                <a:cs typeface="Arial" panose="020B0604020202020204" pitchFamily="34" charset="0"/>
              </a:rPr>
              <a:t>1 </a:t>
            </a:r>
            <a:r>
              <a:rPr lang="en-US" sz="800">
                <a:cs typeface="Arial" panose="020B0604020202020204" pitchFamily="34" charset="0"/>
              </a:rPr>
              <a:t>“Medicare Advantage in 2024: Premiums, Out-of-Pocket-Limits, Cost Sharing, Supplemental Benefits, Prior Authorization and Star Ratings</a:t>
            </a:r>
            <a:r>
              <a:rPr lang="en-US" sz="800"/>
              <a:t>”, </a:t>
            </a:r>
            <a:r>
              <a:rPr lang="en-US" sz="800" i="1">
                <a:cs typeface="Arial" panose="020B0604020202020204" pitchFamily="34" charset="0"/>
              </a:rPr>
              <a:t>KFF, </a:t>
            </a:r>
            <a:r>
              <a:rPr lang="en-US" sz="800"/>
              <a:t>August 2024. </a:t>
            </a:r>
            <a:br>
              <a:rPr lang="en-US" sz="800"/>
            </a:br>
            <a:endParaRPr lang="en-US" sz="800"/>
          </a:p>
        </p:txBody>
      </p:sp>
    </p:spTree>
    <p:custDataLst>
      <p:tags r:id="rId1"/>
    </p:custDataLst>
    <p:extLst>
      <p:ext uri="{BB962C8B-B14F-4D97-AF65-F5344CB8AC3E}">
        <p14:creationId xmlns:p14="http://schemas.microsoft.com/office/powerpoint/2010/main" val="2016234097"/>
      </p:ext>
    </p:extLst>
  </p:cSld>
  <p:clrMapOvr>
    <a:masterClrMapping/>
  </p:clrMapOvr>
  <p:transition spd="slow">
    <p:push dir="u"/>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E1949202-93EC-E510-DBD0-EF197095AB15}"/>
              </a:ext>
            </a:extLst>
          </p:cNvPr>
          <p:cNvSpPr>
            <a:spLocks noGrp="1"/>
          </p:cNvSpPr>
          <p:nvPr>
            <p:ph type="title"/>
          </p:nvPr>
        </p:nvSpPr>
        <p:spPr/>
        <p:txBody>
          <a:bodyPr/>
          <a:lstStyle/>
          <a:p>
            <a:r>
              <a:rPr lang="en-US"/>
              <a:t>Common question</a:t>
            </a:r>
          </a:p>
        </p:txBody>
      </p:sp>
      <p:sp>
        <p:nvSpPr>
          <p:cNvPr id="8" name="Title 1" descr="black 5">
            <a:extLst>
              <a:ext uri="{FF2B5EF4-FFF2-40B4-BE49-F238E27FC236}">
                <a16:creationId xmlns:a16="http://schemas.microsoft.com/office/drawing/2014/main" id="{13487323-CC78-400B-A88C-5AD86C08E538}"/>
              </a:ext>
            </a:extLst>
          </p:cNvPr>
          <p:cNvSpPr txBox="1">
            <a:spLocks/>
          </p:cNvSpPr>
          <p:nvPr/>
        </p:nvSpPr>
        <p:spPr>
          <a:xfrm>
            <a:off x="529904" y="3886966"/>
            <a:ext cx="8122334" cy="1064129"/>
          </a:xfrm>
          <a:prstGeom prst="rect">
            <a:avLst/>
          </a:prstGeom>
        </p:spPr>
        <p:txBody>
          <a:bodyPr vert="horz" lIns="0" tIns="0" rIns="0" bIns="0" rtlCol="0" anchor="t">
            <a:normAutofit/>
          </a:bodyPr>
          <a:lstStyle>
            <a:lvl1pPr algn="l" defTabSz="914400" rtl="0" eaLnBrk="1" latinLnBrk="0" hangingPunct="1">
              <a:lnSpc>
                <a:spcPct val="95000"/>
              </a:lnSpc>
              <a:spcBef>
                <a:spcPct val="0"/>
              </a:spcBef>
              <a:buNone/>
              <a:defRPr sz="2400" b="1" kern="1200" baseline="0">
                <a:solidFill>
                  <a:schemeClr val="tx1"/>
                </a:solidFill>
                <a:latin typeface="+mj-lt"/>
                <a:ea typeface="+mj-ea"/>
                <a:cs typeface="+mj-cs"/>
              </a:defRPr>
            </a:lvl1pPr>
          </a:lstStyle>
          <a:p>
            <a:pPr>
              <a:defRPr/>
            </a:pPr>
            <a:r>
              <a:rPr lang="en-US" sz="3200" b="0" i="1">
                <a:solidFill>
                  <a:prstClr val="white"/>
                </a:solidFill>
                <a:latin typeface="+mn-lt"/>
              </a:rPr>
              <a:t>“Are Medicare Advantage plans bad?”</a:t>
            </a:r>
            <a:endParaRPr lang="en-US" sz="3600" i="1">
              <a:solidFill>
                <a:prstClr val="white"/>
              </a:solidFill>
              <a:latin typeface="+mn-lt"/>
            </a:endParaRPr>
          </a:p>
        </p:txBody>
      </p:sp>
    </p:spTree>
    <p:extLst>
      <p:ext uri="{BB962C8B-B14F-4D97-AF65-F5344CB8AC3E}">
        <p14:creationId xmlns:p14="http://schemas.microsoft.com/office/powerpoint/2010/main" val="337994054"/>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descr="black 5">
            <a:extLst>
              <a:ext uri="{FF2B5EF4-FFF2-40B4-BE49-F238E27FC236}">
                <a16:creationId xmlns:a16="http://schemas.microsoft.com/office/drawing/2014/main" id="{05E3B421-C86E-48E0-9234-019CC49C25B1}"/>
              </a:ext>
            </a:extLst>
          </p:cNvPr>
          <p:cNvSpPr>
            <a:spLocks noGrp="1"/>
          </p:cNvSpPr>
          <p:nvPr>
            <p:ph type="title"/>
          </p:nvPr>
        </p:nvSpPr>
        <p:spPr>
          <a:xfrm>
            <a:off x="466342" y="472437"/>
            <a:ext cx="11274553" cy="792167"/>
          </a:xfrm>
        </p:spPr>
        <p:txBody>
          <a:bodyPr>
            <a:noAutofit/>
          </a:bodyPr>
          <a:lstStyle/>
          <a:p>
            <a:r>
              <a:rPr lang="en-US"/>
              <a:t>Medicare Advantage</a:t>
            </a:r>
            <a:br>
              <a:rPr lang="en-US"/>
            </a:br>
            <a:r>
              <a:rPr lang="en-US" b="0" i="1"/>
              <a:t>The unexpected costs</a:t>
            </a:r>
            <a:endParaRPr lang="en-US"/>
          </a:p>
        </p:txBody>
      </p:sp>
      <p:sp>
        <p:nvSpPr>
          <p:cNvPr id="4" name="Slide Number Placeholder 3">
            <a:extLst>
              <a:ext uri="{FF2B5EF4-FFF2-40B4-BE49-F238E27FC236}">
                <a16:creationId xmlns:a16="http://schemas.microsoft.com/office/drawing/2014/main" id="{591A2EF2-EC30-4EA5-B240-651FD3110D63}"/>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a:lstStyle/>
          <a:p>
            <a:fld id="{BB333B34-C87C-402E-ABB0-13B7C9DEBBC4}" type="slidenum">
              <a:rPr lang="en-US" smtClean="0"/>
              <a:pPr/>
              <a:t>44</a:t>
            </a:fld>
            <a:endParaRPr lang="en-US"/>
          </a:p>
        </p:txBody>
      </p:sp>
      <p:sp>
        <p:nvSpPr>
          <p:cNvPr id="6" name="TextBox 5">
            <a:extLst>
              <a:ext uri="{FF2B5EF4-FFF2-40B4-BE49-F238E27FC236}">
                <a16:creationId xmlns:a16="http://schemas.microsoft.com/office/drawing/2014/main" id="{02CA9E93-7944-BFF4-A44F-DF2EF8493A04}"/>
              </a:ext>
            </a:extLst>
          </p:cNvPr>
          <p:cNvSpPr txBox="1"/>
          <p:nvPr/>
        </p:nvSpPr>
        <p:spPr>
          <a:xfrm>
            <a:off x="1684750" y="1628477"/>
            <a:ext cx="4359057" cy="830997"/>
          </a:xfrm>
          <a:prstGeom prst="rect">
            <a:avLst/>
          </a:prstGeom>
          <a:solidFill>
            <a:schemeClr val="accent1"/>
          </a:solidFill>
        </p:spPr>
        <p:txBody>
          <a:bodyPr wrap="square" anchor="ctr">
            <a:spAutoFit/>
          </a:bodyPr>
          <a:lstStyle/>
          <a:p>
            <a:pPr lvl="0" algn="ctr"/>
            <a:r>
              <a:rPr lang="en-US" sz="2400" dirty="0">
                <a:solidFill>
                  <a:schemeClr val="bg1"/>
                </a:solidFill>
              </a:rPr>
              <a:t>Durable medical equipment –oxygen, etc.</a:t>
            </a:r>
          </a:p>
        </p:txBody>
      </p:sp>
      <p:sp>
        <p:nvSpPr>
          <p:cNvPr id="7" name="TextBox 6">
            <a:extLst>
              <a:ext uri="{FF2B5EF4-FFF2-40B4-BE49-F238E27FC236}">
                <a16:creationId xmlns:a16="http://schemas.microsoft.com/office/drawing/2014/main" id="{778FAB26-456B-5589-E8B1-1BFD09EB4497}"/>
              </a:ext>
            </a:extLst>
          </p:cNvPr>
          <p:cNvSpPr txBox="1"/>
          <p:nvPr/>
        </p:nvSpPr>
        <p:spPr>
          <a:xfrm>
            <a:off x="6170612" y="1628477"/>
            <a:ext cx="4359057" cy="830997"/>
          </a:xfrm>
          <a:prstGeom prst="rect">
            <a:avLst/>
          </a:prstGeom>
          <a:solidFill>
            <a:schemeClr val="accent1"/>
          </a:solidFill>
        </p:spPr>
        <p:txBody>
          <a:bodyPr wrap="square" anchor="ctr">
            <a:spAutoFit/>
          </a:bodyPr>
          <a:lstStyle/>
          <a:p>
            <a:pPr lvl="0" algn="ctr"/>
            <a:r>
              <a:rPr lang="en-US" sz="2400" dirty="0">
                <a:solidFill>
                  <a:schemeClr val="bg1"/>
                </a:solidFill>
              </a:rPr>
              <a:t>Diagnostic imaging–MRI, </a:t>
            </a:r>
            <a:br>
              <a:rPr lang="en-US" sz="2400" dirty="0">
                <a:solidFill>
                  <a:schemeClr val="bg1"/>
                </a:solidFill>
              </a:rPr>
            </a:br>
            <a:r>
              <a:rPr lang="en-US" sz="2400" dirty="0">
                <a:solidFill>
                  <a:schemeClr val="bg1"/>
                </a:solidFill>
              </a:rPr>
              <a:t>CT scans</a:t>
            </a:r>
          </a:p>
        </p:txBody>
      </p:sp>
      <p:sp>
        <p:nvSpPr>
          <p:cNvPr id="8" name="TextBox 7">
            <a:extLst>
              <a:ext uri="{FF2B5EF4-FFF2-40B4-BE49-F238E27FC236}">
                <a16:creationId xmlns:a16="http://schemas.microsoft.com/office/drawing/2014/main" id="{8D5D395E-6761-FCFB-1FD8-4FA815B28493}"/>
              </a:ext>
            </a:extLst>
          </p:cNvPr>
          <p:cNvSpPr txBox="1"/>
          <p:nvPr/>
        </p:nvSpPr>
        <p:spPr>
          <a:xfrm>
            <a:off x="1684750" y="2586757"/>
            <a:ext cx="8818324" cy="820454"/>
          </a:xfrm>
          <a:prstGeom prst="rect">
            <a:avLst/>
          </a:prstGeom>
          <a:solidFill>
            <a:schemeClr val="accent2"/>
          </a:solidFill>
        </p:spPr>
        <p:txBody>
          <a:bodyPr wrap="square" anchor="ctr">
            <a:noAutofit/>
          </a:bodyPr>
          <a:lstStyle/>
          <a:p>
            <a:pPr lvl="0" algn="ctr"/>
            <a:r>
              <a:rPr lang="en-US" sz="2400" dirty="0">
                <a:solidFill>
                  <a:schemeClr val="bg1"/>
                </a:solidFill>
              </a:rPr>
              <a:t>Dialysis</a:t>
            </a:r>
          </a:p>
        </p:txBody>
      </p:sp>
      <p:sp>
        <p:nvSpPr>
          <p:cNvPr id="10" name="TextBox 9">
            <a:extLst>
              <a:ext uri="{FF2B5EF4-FFF2-40B4-BE49-F238E27FC236}">
                <a16:creationId xmlns:a16="http://schemas.microsoft.com/office/drawing/2014/main" id="{6B83DA7A-9D47-7B98-8EEB-FF130CBE520A}"/>
              </a:ext>
            </a:extLst>
          </p:cNvPr>
          <p:cNvSpPr txBox="1"/>
          <p:nvPr/>
        </p:nvSpPr>
        <p:spPr>
          <a:xfrm>
            <a:off x="1684750" y="3534494"/>
            <a:ext cx="8818324" cy="820454"/>
          </a:xfrm>
          <a:prstGeom prst="rect">
            <a:avLst/>
          </a:prstGeom>
          <a:solidFill>
            <a:srgbClr val="EC6453"/>
          </a:solidFill>
        </p:spPr>
        <p:txBody>
          <a:bodyPr wrap="square" anchor="ctr">
            <a:noAutofit/>
          </a:bodyPr>
          <a:lstStyle/>
          <a:p>
            <a:pPr lvl="0" algn="ctr"/>
            <a:r>
              <a:rPr lang="en-US" sz="2400" dirty="0">
                <a:solidFill>
                  <a:schemeClr val="bg1"/>
                </a:solidFill>
              </a:rPr>
              <a:t>Cancer treatment–especially when overlapping New Year</a:t>
            </a:r>
          </a:p>
        </p:txBody>
      </p:sp>
      <p:sp>
        <p:nvSpPr>
          <p:cNvPr id="11" name="TextBox 10">
            <a:extLst>
              <a:ext uri="{FF2B5EF4-FFF2-40B4-BE49-F238E27FC236}">
                <a16:creationId xmlns:a16="http://schemas.microsoft.com/office/drawing/2014/main" id="{67D5FED2-6F91-BDBF-E1D6-186288603F97}"/>
              </a:ext>
            </a:extLst>
          </p:cNvPr>
          <p:cNvSpPr txBox="1"/>
          <p:nvPr/>
        </p:nvSpPr>
        <p:spPr>
          <a:xfrm>
            <a:off x="1684750" y="4482230"/>
            <a:ext cx="8818324" cy="820454"/>
          </a:xfrm>
          <a:prstGeom prst="rect">
            <a:avLst/>
          </a:prstGeom>
          <a:solidFill>
            <a:schemeClr val="accent4"/>
          </a:solidFill>
        </p:spPr>
        <p:txBody>
          <a:bodyPr wrap="square" lIns="36000" rIns="36000" anchor="ctr">
            <a:noAutofit/>
          </a:bodyPr>
          <a:lstStyle/>
          <a:p>
            <a:pPr lvl="0" algn="ctr"/>
            <a:r>
              <a:rPr lang="en-US" sz="2400" dirty="0">
                <a:solidFill>
                  <a:schemeClr val="bg1"/>
                </a:solidFill>
              </a:rPr>
              <a:t>Infusion medications can be very expensive on Advantage plans</a:t>
            </a:r>
          </a:p>
        </p:txBody>
      </p:sp>
      <p:sp>
        <p:nvSpPr>
          <p:cNvPr id="2" name="TextBox 1">
            <a:extLst>
              <a:ext uri="{FF2B5EF4-FFF2-40B4-BE49-F238E27FC236}">
                <a16:creationId xmlns:a16="http://schemas.microsoft.com/office/drawing/2014/main" id="{2096D2ED-1609-402B-8A6A-79F625BE57D6}"/>
              </a:ext>
            </a:extLst>
          </p:cNvPr>
          <p:cNvSpPr txBox="1"/>
          <p:nvPr/>
        </p:nvSpPr>
        <p:spPr>
          <a:xfrm>
            <a:off x="2640542" y="5405218"/>
            <a:ext cx="6907734" cy="400110"/>
          </a:xfrm>
          <a:prstGeom prst="rect">
            <a:avLst/>
          </a:prstGeom>
          <a:noFill/>
        </p:spPr>
        <p:txBody>
          <a:bodyPr wrap="square" rtlCol="0">
            <a:spAutoFit/>
          </a:bodyPr>
          <a:lstStyle/>
          <a:p>
            <a:pPr algn="ctr"/>
            <a:r>
              <a:rPr lang="en-US" sz="2000" i="1" dirty="0">
                <a:solidFill>
                  <a:prstClr val="black"/>
                </a:solidFill>
                <a:latin typeface="Arial" panose="020B0604020202020204"/>
              </a:rPr>
              <a:t>You may pay up to 20% for these items on many plans.</a:t>
            </a:r>
          </a:p>
        </p:txBody>
      </p:sp>
    </p:spTree>
    <p:extLst>
      <p:ext uri="{BB962C8B-B14F-4D97-AF65-F5344CB8AC3E}">
        <p14:creationId xmlns:p14="http://schemas.microsoft.com/office/powerpoint/2010/main" val="4043946673"/>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3FF3ADF-0D05-4AEB-9929-F42CA8C17439}"/>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a:lstStyle/>
          <a:p>
            <a:fld id="{BB333B34-C87C-402E-ABB0-13B7C9DEBBC4}" type="slidenum">
              <a:rPr lang="en-US"/>
              <a:pPr/>
              <a:t>45</a:t>
            </a:fld>
            <a:endParaRPr lang="en-US"/>
          </a:p>
        </p:txBody>
      </p:sp>
      <p:sp>
        <p:nvSpPr>
          <p:cNvPr id="4" name="Rectangle 20">
            <a:extLst>
              <a:ext uri="{FF2B5EF4-FFF2-40B4-BE49-F238E27FC236}">
                <a16:creationId xmlns:a16="http://schemas.microsoft.com/office/drawing/2014/main" id="{4F2475A9-F979-AB64-9498-5D4E4585F40D}"/>
              </a:ext>
            </a:extLst>
          </p:cNvPr>
          <p:cNvSpPr>
            <a:spLocks noGrp="1" noChangeArrowheads="1"/>
          </p:cNvSpPr>
          <p:nvPr>
            <p:ph type="title"/>
          </p:nvPr>
        </p:nvSpPr>
        <p:spPr>
          <a:xfrm>
            <a:off x="531285" y="472438"/>
            <a:ext cx="11141653" cy="792167"/>
          </a:xfrm>
        </p:spPr>
        <p:txBody>
          <a:bodyPr/>
          <a:lstStyle/>
          <a:p>
            <a:r>
              <a:rPr lang="en-US" dirty="0"/>
              <a:t>Tips for Medicare Advantage</a:t>
            </a:r>
            <a:br>
              <a:rPr lang="en-US" dirty="0"/>
            </a:br>
            <a:r>
              <a:rPr lang="en-US" sz="2400" b="0" i="1" dirty="0"/>
              <a:t>Four tips if you choose this route</a:t>
            </a:r>
            <a:endParaRPr lang="en-US" dirty="0"/>
          </a:p>
        </p:txBody>
      </p:sp>
      <p:sp>
        <p:nvSpPr>
          <p:cNvPr id="2" name="Rectangle 1">
            <a:extLst>
              <a:ext uri="{FF2B5EF4-FFF2-40B4-BE49-F238E27FC236}">
                <a16:creationId xmlns:a16="http://schemas.microsoft.com/office/drawing/2014/main" id="{3390C9EA-67C2-9255-5192-94D4D6A2C9D1}"/>
              </a:ext>
            </a:extLst>
          </p:cNvPr>
          <p:cNvSpPr/>
          <p:nvPr/>
        </p:nvSpPr>
        <p:spPr>
          <a:xfrm>
            <a:off x="1134653" y="1516616"/>
            <a:ext cx="641350" cy="1079500"/>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ctr"/>
            <a:r>
              <a:rPr lang="en-US" sz="2400" b="1" dirty="0"/>
              <a:t>1</a:t>
            </a:r>
          </a:p>
        </p:txBody>
      </p:sp>
      <p:sp>
        <p:nvSpPr>
          <p:cNvPr id="3" name="Rectangle 2">
            <a:extLst>
              <a:ext uri="{FF2B5EF4-FFF2-40B4-BE49-F238E27FC236}">
                <a16:creationId xmlns:a16="http://schemas.microsoft.com/office/drawing/2014/main" id="{5F21E8C4-0158-E79E-8082-A6291166B25E}"/>
              </a:ext>
            </a:extLst>
          </p:cNvPr>
          <p:cNvSpPr/>
          <p:nvPr/>
        </p:nvSpPr>
        <p:spPr>
          <a:xfrm>
            <a:off x="1768918" y="1520456"/>
            <a:ext cx="9099378" cy="1084521"/>
          </a:xfrm>
          <a:prstGeom prst="rect">
            <a:avLst/>
          </a:prstGeom>
          <a:solidFill>
            <a:srgbClr val="E7E7F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rPr>
              <a:t>Build a rainy-day fund for the unexpected costs</a:t>
            </a:r>
          </a:p>
        </p:txBody>
      </p:sp>
      <p:sp>
        <p:nvSpPr>
          <p:cNvPr id="7" name="Rectangle 6">
            <a:extLst>
              <a:ext uri="{FF2B5EF4-FFF2-40B4-BE49-F238E27FC236}">
                <a16:creationId xmlns:a16="http://schemas.microsoft.com/office/drawing/2014/main" id="{DD7E2262-03AD-C607-573A-392FD5574306}"/>
              </a:ext>
            </a:extLst>
          </p:cNvPr>
          <p:cNvSpPr/>
          <p:nvPr/>
        </p:nvSpPr>
        <p:spPr>
          <a:xfrm>
            <a:off x="1134653" y="2592917"/>
            <a:ext cx="641350" cy="1079500"/>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ctr"/>
            <a:r>
              <a:rPr lang="en-US" sz="2400" b="1" dirty="0"/>
              <a:t>2</a:t>
            </a:r>
          </a:p>
        </p:txBody>
      </p:sp>
      <p:sp>
        <p:nvSpPr>
          <p:cNvPr id="8" name="Rectangle 7">
            <a:extLst>
              <a:ext uri="{FF2B5EF4-FFF2-40B4-BE49-F238E27FC236}">
                <a16:creationId xmlns:a16="http://schemas.microsoft.com/office/drawing/2014/main" id="{2332C666-753D-12D6-A3CD-736B12C70474}"/>
              </a:ext>
            </a:extLst>
          </p:cNvPr>
          <p:cNvSpPr/>
          <p:nvPr/>
        </p:nvSpPr>
        <p:spPr>
          <a:xfrm>
            <a:off x="1768918" y="2598946"/>
            <a:ext cx="9060191" cy="106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lvl="0">
              <a:defRPr/>
            </a:pPr>
            <a:r>
              <a:rPr lang="en-US" dirty="0">
                <a:solidFill>
                  <a:prstClr val="black"/>
                </a:solidFill>
              </a:rPr>
              <a:t>How and when you enroll matters</a:t>
            </a:r>
          </a:p>
        </p:txBody>
      </p:sp>
      <p:sp>
        <p:nvSpPr>
          <p:cNvPr id="10" name="Rectangle 9">
            <a:extLst>
              <a:ext uri="{FF2B5EF4-FFF2-40B4-BE49-F238E27FC236}">
                <a16:creationId xmlns:a16="http://schemas.microsoft.com/office/drawing/2014/main" id="{FAC4D8E2-E7FD-2920-1773-3097E7FC569D}"/>
              </a:ext>
            </a:extLst>
          </p:cNvPr>
          <p:cNvSpPr/>
          <p:nvPr/>
        </p:nvSpPr>
        <p:spPr>
          <a:xfrm>
            <a:off x="1134653" y="3674534"/>
            <a:ext cx="641350" cy="1079500"/>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ctr"/>
            <a:r>
              <a:rPr lang="en-US" sz="2400" b="1" dirty="0"/>
              <a:t>3</a:t>
            </a:r>
          </a:p>
        </p:txBody>
      </p:sp>
      <p:sp>
        <p:nvSpPr>
          <p:cNvPr id="9" name="Rectangle 8">
            <a:extLst>
              <a:ext uri="{FF2B5EF4-FFF2-40B4-BE49-F238E27FC236}">
                <a16:creationId xmlns:a16="http://schemas.microsoft.com/office/drawing/2014/main" id="{5DF074E8-5D99-5CF2-D956-7B0B9433B829}"/>
              </a:ext>
            </a:extLst>
          </p:cNvPr>
          <p:cNvSpPr/>
          <p:nvPr/>
        </p:nvSpPr>
        <p:spPr>
          <a:xfrm>
            <a:off x="1768918" y="3678865"/>
            <a:ext cx="9099378" cy="1073888"/>
          </a:xfrm>
          <a:prstGeom prst="rect">
            <a:avLst/>
          </a:prstGeom>
          <a:solidFill>
            <a:srgbClr val="E7E7F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rPr>
              <a:t>Consider large national carriers for access to “national networks”</a:t>
            </a:r>
          </a:p>
        </p:txBody>
      </p:sp>
      <p:sp>
        <p:nvSpPr>
          <p:cNvPr id="12" name="Rectangle 11">
            <a:extLst>
              <a:ext uri="{FF2B5EF4-FFF2-40B4-BE49-F238E27FC236}">
                <a16:creationId xmlns:a16="http://schemas.microsoft.com/office/drawing/2014/main" id="{09D04035-6B92-A650-9C8D-B546D958F993}"/>
              </a:ext>
            </a:extLst>
          </p:cNvPr>
          <p:cNvSpPr/>
          <p:nvPr/>
        </p:nvSpPr>
        <p:spPr>
          <a:xfrm>
            <a:off x="1134653" y="4750834"/>
            <a:ext cx="641350" cy="1079500"/>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ctr"/>
            <a:r>
              <a:rPr lang="en-US" sz="2400" b="1" dirty="0"/>
              <a:t>4</a:t>
            </a:r>
          </a:p>
        </p:txBody>
      </p:sp>
      <p:sp>
        <p:nvSpPr>
          <p:cNvPr id="11" name="Rectangle 10">
            <a:extLst>
              <a:ext uri="{FF2B5EF4-FFF2-40B4-BE49-F238E27FC236}">
                <a16:creationId xmlns:a16="http://schemas.microsoft.com/office/drawing/2014/main" id="{742AC20D-FE6B-DA62-13F3-EA0A919382A9}"/>
              </a:ext>
            </a:extLst>
          </p:cNvPr>
          <p:cNvSpPr/>
          <p:nvPr/>
        </p:nvSpPr>
        <p:spPr>
          <a:xfrm>
            <a:off x="1768918" y="4759325"/>
            <a:ext cx="9060191" cy="106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rPr>
              <a:t>Do not forget to re-evaluate your plan each fall</a:t>
            </a:r>
          </a:p>
        </p:txBody>
      </p:sp>
      <p:grpSp>
        <p:nvGrpSpPr>
          <p:cNvPr id="16" name="Group 15">
            <a:extLst>
              <a:ext uri="{FF2B5EF4-FFF2-40B4-BE49-F238E27FC236}">
                <a16:creationId xmlns:a16="http://schemas.microsoft.com/office/drawing/2014/main" id="{81285410-35C0-F2CC-91AB-391173CD46F0}"/>
              </a:ext>
              <a:ext uri="{C183D7F6-B498-43B3-948B-1728B52AA6E4}">
                <adec:decorative xmlns:adec="http://schemas.microsoft.com/office/drawing/2017/decorative" val="1"/>
              </a:ext>
            </a:extLst>
          </p:cNvPr>
          <p:cNvGrpSpPr/>
          <p:nvPr/>
        </p:nvGrpSpPr>
        <p:grpSpPr>
          <a:xfrm>
            <a:off x="1767586" y="1520456"/>
            <a:ext cx="9100710" cy="4307810"/>
            <a:chOff x="1767586" y="1520456"/>
            <a:chExt cx="9100710" cy="4307810"/>
          </a:xfrm>
        </p:grpSpPr>
        <p:grpSp>
          <p:nvGrpSpPr>
            <p:cNvPr id="27" name="Group 26">
              <a:extLst>
                <a:ext uri="{FF2B5EF4-FFF2-40B4-BE49-F238E27FC236}">
                  <a16:creationId xmlns:a16="http://schemas.microsoft.com/office/drawing/2014/main" id="{46B59A17-9651-6CE6-992A-BDA221EF2E8F}"/>
                </a:ext>
                <a:ext uri="{C183D7F6-B498-43B3-948B-1728B52AA6E4}">
                  <adec:decorative xmlns:adec="http://schemas.microsoft.com/office/drawing/2017/decorative" val="1"/>
                </a:ext>
              </a:extLst>
            </p:cNvPr>
            <p:cNvGrpSpPr/>
            <p:nvPr/>
          </p:nvGrpSpPr>
          <p:grpSpPr>
            <a:xfrm>
              <a:off x="1767586" y="1527394"/>
              <a:ext cx="9096154" cy="4295556"/>
              <a:chOff x="1767586" y="1524000"/>
              <a:chExt cx="9096154" cy="4295556"/>
            </a:xfrm>
          </p:grpSpPr>
          <p:cxnSp>
            <p:nvCxnSpPr>
              <p:cNvPr id="22" name="Straight Connector 21">
                <a:extLst>
                  <a:ext uri="{FF2B5EF4-FFF2-40B4-BE49-F238E27FC236}">
                    <a16:creationId xmlns:a16="http://schemas.microsoft.com/office/drawing/2014/main" id="{C12EF6D2-960D-1A92-EDD9-97E9E1FA6484}"/>
                  </a:ext>
                </a:extLst>
              </p:cNvPr>
              <p:cNvCxnSpPr/>
              <p:nvPr/>
            </p:nvCxnSpPr>
            <p:spPr>
              <a:xfrm>
                <a:off x="1767586" y="2588143"/>
                <a:ext cx="9096154" cy="0"/>
              </a:xfrm>
              <a:prstGeom prst="line">
                <a:avLst/>
              </a:prstGeom>
              <a:ln w="12700">
                <a:solidFill>
                  <a:schemeClr val="accent2"/>
                </a:solidFill>
                <a:miter lim="800000"/>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88DE38D-0BC1-6781-F7C7-124B489A56C2}"/>
                  </a:ext>
                </a:extLst>
              </p:cNvPr>
              <p:cNvCxnSpPr/>
              <p:nvPr/>
            </p:nvCxnSpPr>
            <p:spPr>
              <a:xfrm>
                <a:off x="1767586" y="3671778"/>
                <a:ext cx="9096154" cy="0"/>
              </a:xfrm>
              <a:prstGeom prst="line">
                <a:avLst/>
              </a:prstGeom>
              <a:ln w="12700">
                <a:solidFill>
                  <a:schemeClr val="accent2"/>
                </a:solidFill>
                <a:miter lim="800000"/>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FE59251-A677-7D68-41AF-B38C4BE10150}"/>
                  </a:ext>
                </a:extLst>
              </p:cNvPr>
              <p:cNvCxnSpPr/>
              <p:nvPr/>
            </p:nvCxnSpPr>
            <p:spPr>
              <a:xfrm>
                <a:off x="1767586" y="4746553"/>
                <a:ext cx="9096154" cy="0"/>
              </a:xfrm>
              <a:prstGeom prst="line">
                <a:avLst/>
              </a:prstGeom>
              <a:ln w="12700">
                <a:solidFill>
                  <a:schemeClr val="accent2"/>
                </a:solidFill>
                <a:miter lim="800000"/>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10BCE1ED-70E9-ACED-0E7A-00B31E3776F4}"/>
                  </a:ext>
                </a:extLst>
              </p:cNvPr>
              <p:cNvCxnSpPr/>
              <p:nvPr/>
            </p:nvCxnSpPr>
            <p:spPr>
              <a:xfrm>
                <a:off x="1767586" y="5819556"/>
                <a:ext cx="9096154" cy="0"/>
              </a:xfrm>
              <a:prstGeom prst="line">
                <a:avLst/>
              </a:prstGeom>
              <a:ln w="12700">
                <a:solidFill>
                  <a:schemeClr val="accent2"/>
                </a:solidFill>
                <a:miter lim="800000"/>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4E9E16B-56C1-4C0E-37AC-61FA9D52949E}"/>
                  </a:ext>
                </a:extLst>
              </p:cNvPr>
              <p:cNvCxnSpPr/>
              <p:nvPr/>
            </p:nvCxnSpPr>
            <p:spPr>
              <a:xfrm>
                <a:off x="1767586" y="1524000"/>
                <a:ext cx="9096154" cy="0"/>
              </a:xfrm>
              <a:prstGeom prst="line">
                <a:avLst/>
              </a:prstGeom>
              <a:ln w="12700">
                <a:solidFill>
                  <a:schemeClr val="accent2"/>
                </a:solidFill>
                <a:miter lim="800000"/>
              </a:ln>
            </p:spPr>
            <p:style>
              <a:lnRef idx="1">
                <a:schemeClr val="accent1"/>
              </a:lnRef>
              <a:fillRef idx="0">
                <a:schemeClr val="accent1"/>
              </a:fillRef>
              <a:effectRef idx="0">
                <a:schemeClr val="accent1"/>
              </a:effectRef>
              <a:fontRef idx="minor">
                <a:schemeClr val="tx1"/>
              </a:fontRef>
            </p:style>
          </p:cxnSp>
        </p:grpSp>
        <p:cxnSp>
          <p:nvCxnSpPr>
            <p:cNvPr id="13" name="Straight Connector 12">
              <a:extLst>
                <a:ext uri="{FF2B5EF4-FFF2-40B4-BE49-F238E27FC236}">
                  <a16:creationId xmlns:a16="http://schemas.microsoft.com/office/drawing/2014/main" id="{B7337159-A429-AA5F-3914-5AA97AEEA2D0}"/>
                </a:ext>
                <a:ext uri="{C183D7F6-B498-43B3-948B-1728B52AA6E4}">
                  <adec:decorative xmlns:adec="http://schemas.microsoft.com/office/drawing/2017/decorative" val="1"/>
                </a:ext>
              </a:extLst>
            </p:cNvPr>
            <p:cNvCxnSpPr>
              <a:cxnSpLocks/>
            </p:cNvCxnSpPr>
            <p:nvPr/>
          </p:nvCxnSpPr>
          <p:spPr>
            <a:xfrm>
              <a:off x="10868296" y="1520456"/>
              <a:ext cx="0" cy="4307810"/>
            </a:xfrm>
            <a:prstGeom prst="line">
              <a:avLst/>
            </a:prstGeom>
            <a:ln w="12700">
              <a:solidFill>
                <a:schemeClr val="accent2"/>
              </a:solidFill>
              <a:miter lim="800000"/>
            </a:ln>
          </p:spPr>
          <p:style>
            <a:lnRef idx="1">
              <a:schemeClr val="accent1"/>
            </a:lnRef>
            <a:fillRef idx="0">
              <a:schemeClr val="accent1"/>
            </a:fillRef>
            <a:effectRef idx="0">
              <a:schemeClr val="accent1"/>
            </a:effectRef>
            <a:fontRef idx="minor">
              <a:schemeClr val="tx1"/>
            </a:fontRef>
          </p:style>
        </p:cxnSp>
      </p:grpSp>
    </p:spTree>
    <p:custDataLst>
      <p:tags r:id="rId1"/>
    </p:custDataLst>
    <p:extLst>
      <p:ext uri="{BB962C8B-B14F-4D97-AF65-F5344CB8AC3E}">
        <p14:creationId xmlns:p14="http://schemas.microsoft.com/office/powerpoint/2010/main" val="3642363899"/>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12AE48B-E5F4-54F9-364C-432D03CBF34A}"/>
              </a:ext>
            </a:extLst>
          </p:cNvPr>
          <p:cNvSpPr>
            <a:spLocks noGrp="1"/>
          </p:cNvSpPr>
          <p:nvPr>
            <p:ph type="title"/>
          </p:nvPr>
        </p:nvSpPr>
        <p:spPr>
          <a:xfrm>
            <a:off x="466342" y="472437"/>
            <a:ext cx="11274553" cy="792167"/>
          </a:xfrm>
        </p:spPr>
        <p:txBody>
          <a:bodyPr/>
          <a:lstStyle/>
          <a:p>
            <a:r>
              <a:rPr lang="en-US" sz="2400" dirty="0">
                <a:solidFill>
                  <a:prstClr val="black"/>
                </a:solidFill>
                <a:latin typeface="Arial" panose="020B0604020202020204"/>
              </a:rPr>
              <a:t>Medicare Advantage</a:t>
            </a:r>
            <a:br>
              <a:rPr lang="en-US" sz="2400" dirty="0">
                <a:solidFill>
                  <a:prstClr val="black"/>
                </a:solidFill>
                <a:latin typeface="Arial" panose="020B0604020202020204"/>
              </a:rPr>
            </a:br>
            <a:r>
              <a:rPr lang="en-US" b="0" i="1" dirty="0">
                <a:solidFill>
                  <a:prstClr val="black"/>
                </a:solidFill>
                <a:latin typeface="Arial" panose="020B0604020202020204"/>
              </a:rPr>
              <a:t>The things too many beneficiaries don’t realize </a:t>
            </a:r>
            <a:endParaRPr lang="en-US" dirty="0"/>
          </a:p>
        </p:txBody>
      </p:sp>
      <p:sp>
        <p:nvSpPr>
          <p:cNvPr id="2" name="Slide Number Placeholder 1">
            <a:extLst>
              <a:ext uri="{FF2B5EF4-FFF2-40B4-BE49-F238E27FC236}">
                <a16:creationId xmlns:a16="http://schemas.microsoft.com/office/drawing/2014/main" id="{74CFAD64-DC2F-46D9-8214-F495A3A4F87F}"/>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a:lstStyle/>
          <a:p>
            <a:fld id="{BB333B34-C87C-402E-ABB0-13B7C9DEBBC4}" type="slidenum">
              <a:rPr lang="en-US"/>
              <a:pPr/>
              <a:t>46</a:t>
            </a:fld>
            <a:endParaRPr lang="en-US"/>
          </a:p>
        </p:txBody>
      </p:sp>
      <p:sp>
        <p:nvSpPr>
          <p:cNvPr id="5" name="TextBox 4">
            <a:extLst>
              <a:ext uri="{FF2B5EF4-FFF2-40B4-BE49-F238E27FC236}">
                <a16:creationId xmlns:a16="http://schemas.microsoft.com/office/drawing/2014/main" id="{B09489D8-8422-1549-F4DE-C7078B8E8A03}"/>
              </a:ext>
            </a:extLst>
          </p:cNvPr>
          <p:cNvSpPr txBox="1"/>
          <p:nvPr/>
        </p:nvSpPr>
        <p:spPr>
          <a:xfrm>
            <a:off x="2184400" y="1765300"/>
            <a:ext cx="3780000" cy="1720850"/>
          </a:xfrm>
          <a:prstGeom prst="rect">
            <a:avLst/>
          </a:prstGeom>
          <a:solidFill>
            <a:schemeClr val="accent1"/>
          </a:solidFill>
        </p:spPr>
        <p:txBody>
          <a:bodyPr wrap="square" anchor="ctr">
            <a:noAutofit/>
          </a:bodyPr>
          <a:lstStyle/>
          <a:p>
            <a:pPr lvl="0" algn="ctr">
              <a:lnSpc>
                <a:spcPct val="100000"/>
              </a:lnSpc>
            </a:pPr>
            <a:r>
              <a:rPr lang="en-US" sz="2400" dirty="0">
                <a:solidFill>
                  <a:schemeClr val="bg1"/>
                </a:solidFill>
              </a:rPr>
              <a:t>Plans change </a:t>
            </a:r>
            <a:r>
              <a:rPr lang="en-US" sz="2400" b="1" dirty="0">
                <a:solidFill>
                  <a:schemeClr val="bg1"/>
                </a:solidFill>
              </a:rPr>
              <a:t>every year</a:t>
            </a:r>
            <a:r>
              <a:rPr lang="en-US" sz="2400" dirty="0">
                <a:solidFill>
                  <a:schemeClr val="bg1"/>
                </a:solidFill>
              </a:rPr>
              <a:t> and benefits can </a:t>
            </a:r>
            <a:br>
              <a:rPr lang="en-US" sz="2400" dirty="0">
                <a:solidFill>
                  <a:schemeClr val="bg1"/>
                </a:solidFill>
              </a:rPr>
            </a:br>
            <a:r>
              <a:rPr lang="en-US" sz="2400" dirty="0">
                <a:solidFill>
                  <a:schemeClr val="bg1"/>
                </a:solidFill>
              </a:rPr>
              <a:t>be added or taken away </a:t>
            </a:r>
          </a:p>
        </p:txBody>
      </p:sp>
      <p:sp>
        <p:nvSpPr>
          <p:cNvPr id="6" name="TextBox 5">
            <a:extLst>
              <a:ext uri="{FF2B5EF4-FFF2-40B4-BE49-F238E27FC236}">
                <a16:creationId xmlns:a16="http://schemas.microsoft.com/office/drawing/2014/main" id="{FD359438-A017-F7CE-73AE-815E269C123B}"/>
              </a:ext>
            </a:extLst>
          </p:cNvPr>
          <p:cNvSpPr txBox="1"/>
          <p:nvPr/>
        </p:nvSpPr>
        <p:spPr>
          <a:xfrm>
            <a:off x="6246812" y="1765300"/>
            <a:ext cx="3780000" cy="1720850"/>
          </a:xfrm>
          <a:prstGeom prst="rect">
            <a:avLst/>
          </a:prstGeom>
          <a:solidFill>
            <a:schemeClr val="accent1"/>
          </a:solidFill>
        </p:spPr>
        <p:txBody>
          <a:bodyPr wrap="square" anchor="ctr">
            <a:noAutofit/>
          </a:bodyPr>
          <a:lstStyle/>
          <a:p>
            <a:pPr lvl="0" algn="ctr">
              <a:lnSpc>
                <a:spcPct val="100000"/>
              </a:lnSpc>
            </a:pPr>
            <a:r>
              <a:rPr lang="en-US" sz="2400" dirty="0">
                <a:solidFill>
                  <a:schemeClr val="bg1"/>
                </a:solidFill>
              </a:rPr>
              <a:t>Be very dedicated to reviewing your </a:t>
            </a:r>
            <a:r>
              <a:rPr lang="en-US" sz="2400" b="1" u="sng" dirty="0">
                <a:solidFill>
                  <a:schemeClr val="bg1"/>
                </a:solidFill>
              </a:rPr>
              <a:t>Annual Notice of Change</a:t>
            </a:r>
            <a:endParaRPr lang="en-US" sz="2400" u="sng" dirty="0">
              <a:solidFill>
                <a:schemeClr val="bg1"/>
              </a:solidFill>
            </a:endParaRPr>
          </a:p>
        </p:txBody>
      </p:sp>
      <p:sp>
        <p:nvSpPr>
          <p:cNvPr id="7" name="TextBox 6">
            <a:extLst>
              <a:ext uri="{FF2B5EF4-FFF2-40B4-BE49-F238E27FC236}">
                <a16:creationId xmlns:a16="http://schemas.microsoft.com/office/drawing/2014/main" id="{E2644387-6BD3-DFF2-7220-1EEAEB41C8FC}"/>
              </a:ext>
            </a:extLst>
          </p:cNvPr>
          <p:cNvSpPr txBox="1"/>
          <p:nvPr/>
        </p:nvSpPr>
        <p:spPr>
          <a:xfrm>
            <a:off x="2184400" y="3803650"/>
            <a:ext cx="7842250" cy="1720850"/>
          </a:xfrm>
          <a:prstGeom prst="rect">
            <a:avLst/>
          </a:prstGeom>
          <a:solidFill>
            <a:schemeClr val="accent2"/>
          </a:solidFill>
        </p:spPr>
        <p:txBody>
          <a:bodyPr wrap="square" anchor="ctr">
            <a:noAutofit/>
          </a:bodyPr>
          <a:lstStyle/>
          <a:p>
            <a:pPr lvl="0" algn="ctr">
              <a:lnSpc>
                <a:spcPct val="100000"/>
              </a:lnSpc>
            </a:pPr>
            <a:r>
              <a:rPr lang="en-US" sz="2400" dirty="0">
                <a:solidFill>
                  <a:schemeClr val="bg1"/>
                </a:solidFill>
              </a:rPr>
              <a:t>To later return to Medigap, you’ll usually have to </a:t>
            </a:r>
            <a:br>
              <a:rPr lang="en-US" sz="2400" dirty="0">
                <a:solidFill>
                  <a:schemeClr val="bg1"/>
                </a:solidFill>
              </a:rPr>
            </a:br>
            <a:r>
              <a:rPr lang="en-US" sz="2400" dirty="0">
                <a:solidFill>
                  <a:schemeClr val="bg1"/>
                </a:solidFill>
              </a:rPr>
              <a:t>answer health questions and pass underwriting. Coverage is </a:t>
            </a:r>
            <a:r>
              <a:rPr lang="en-US" sz="2400" b="1" dirty="0">
                <a:solidFill>
                  <a:schemeClr val="bg1"/>
                </a:solidFill>
              </a:rPr>
              <a:t>not </a:t>
            </a:r>
            <a:r>
              <a:rPr lang="en-US" sz="2400" dirty="0">
                <a:solidFill>
                  <a:schemeClr val="bg1"/>
                </a:solidFill>
              </a:rPr>
              <a:t>guaranteed</a:t>
            </a:r>
          </a:p>
        </p:txBody>
      </p:sp>
    </p:spTree>
    <p:extLst>
      <p:ext uri="{BB962C8B-B14F-4D97-AF65-F5344CB8AC3E}">
        <p14:creationId xmlns:p14="http://schemas.microsoft.com/office/powerpoint/2010/main" val="332115278"/>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A02FE58-7EA1-4A3B-A023-263B4717A24F}"/>
              </a:ext>
              <a:ext uri="{C183D7F6-B498-43B3-948B-1728B52AA6E4}">
                <adec:decorative xmlns:adec="http://schemas.microsoft.com/office/drawing/2017/decorative" val="1"/>
              </a:ext>
            </a:extLst>
          </p:cNvPr>
          <p:cNvSpPr/>
          <p:nvPr/>
        </p:nvSpPr>
        <p:spPr>
          <a:xfrm>
            <a:off x="4360066" y="1669288"/>
            <a:ext cx="7230355" cy="1936591"/>
          </a:xfrm>
          <a:prstGeom prst="rect">
            <a:avLst/>
          </a:pr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solidFill>
                <a:prstClr val="white"/>
              </a:solidFill>
              <a:latin typeface="Arial" panose="020B0604020202020204"/>
            </a:endParaRPr>
          </a:p>
        </p:txBody>
      </p:sp>
      <p:pic>
        <p:nvPicPr>
          <p:cNvPr id="3" name="Picture 2">
            <a:extLst>
              <a:ext uri="{FF2B5EF4-FFF2-40B4-BE49-F238E27FC236}">
                <a16:creationId xmlns:a16="http://schemas.microsoft.com/office/drawing/2014/main" id="{89642B83-5952-CB48-AA13-0ED372CAC69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5323" y="2216339"/>
            <a:ext cx="1022342" cy="1022342"/>
          </a:xfrm>
          <a:prstGeom prst="rect">
            <a:avLst/>
          </a:prstGeom>
        </p:spPr>
      </p:pic>
      <p:sp>
        <p:nvSpPr>
          <p:cNvPr id="26" name="Slide Number Placeholder 25">
            <a:extLst>
              <a:ext uri="{FF2B5EF4-FFF2-40B4-BE49-F238E27FC236}">
                <a16:creationId xmlns:a16="http://schemas.microsoft.com/office/drawing/2014/main" id="{23F5507C-D72C-433D-9F55-CFEE797C96FA}"/>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a:lstStyle/>
          <a:p>
            <a:fld id="{BB333B34-C87C-402E-ABB0-13B7C9DEBBC4}" type="slidenum">
              <a:rPr lang="en-US" smtClean="0"/>
              <a:pPr/>
              <a:t>47</a:t>
            </a:fld>
            <a:endParaRPr lang="en-US"/>
          </a:p>
        </p:txBody>
      </p:sp>
      <p:sp>
        <p:nvSpPr>
          <p:cNvPr id="23" name="Rectangle 22">
            <a:extLst>
              <a:ext uri="{FF2B5EF4-FFF2-40B4-BE49-F238E27FC236}">
                <a16:creationId xmlns:a16="http://schemas.microsoft.com/office/drawing/2014/main" id="{17F93D37-0D58-41CA-A9E8-A6CC2B608473}"/>
              </a:ext>
              <a:ext uri="{C183D7F6-B498-43B3-948B-1728B52AA6E4}">
                <adec:decorative xmlns:adec="http://schemas.microsoft.com/office/drawing/2017/decorative" val="1"/>
              </a:ext>
            </a:extLst>
          </p:cNvPr>
          <p:cNvSpPr/>
          <p:nvPr/>
        </p:nvSpPr>
        <p:spPr>
          <a:xfrm>
            <a:off x="4360066" y="3754330"/>
            <a:ext cx="7230355" cy="2025832"/>
          </a:xfrm>
          <a:prstGeom prst="rect">
            <a:avLst/>
          </a:prstGeom>
          <a:solidFill>
            <a:srgbClr val="EC645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solidFill>
                <a:prstClr val="white"/>
              </a:solidFill>
              <a:latin typeface="Arial" panose="020B0604020202020204"/>
            </a:endParaRPr>
          </a:p>
        </p:txBody>
      </p:sp>
      <p:pic>
        <p:nvPicPr>
          <p:cNvPr id="6" name="Picture 5">
            <a:extLst>
              <a:ext uri="{FF2B5EF4-FFF2-40B4-BE49-F238E27FC236}">
                <a16:creationId xmlns:a16="http://schemas.microsoft.com/office/drawing/2014/main" id="{91B73223-9A02-BA43-83ED-95956D711C66}"/>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56279" y="4604263"/>
            <a:ext cx="991386" cy="991386"/>
          </a:xfrm>
          <a:prstGeom prst="rect">
            <a:avLst/>
          </a:prstGeom>
        </p:spPr>
      </p:pic>
      <p:sp>
        <p:nvSpPr>
          <p:cNvPr id="5" name="Title 4">
            <a:extLst>
              <a:ext uri="{FF2B5EF4-FFF2-40B4-BE49-F238E27FC236}">
                <a16:creationId xmlns:a16="http://schemas.microsoft.com/office/drawing/2014/main" id="{6127C82E-314C-479B-BE7F-68FDC6D58F90}"/>
              </a:ext>
            </a:extLst>
          </p:cNvPr>
          <p:cNvSpPr>
            <a:spLocks noGrp="1"/>
          </p:cNvSpPr>
          <p:nvPr>
            <p:ph type="title"/>
          </p:nvPr>
        </p:nvSpPr>
        <p:spPr>
          <a:xfrm>
            <a:off x="533957" y="463845"/>
            <a:ext cx="3289383" cy="3401475"/>
          </a:xfrm>
        </p:spPr>
        <p:txBody>
          <a:bodyPr vert="horz" lIns="91440" tIns="45720" rIns="91440" bIns="45720" rtlCol="0" anchor="t">
            <a:normAutofit/>
          </a:bodyPr>
          <a:lstStyle/>
          <a:p>
            <a:r>
              <a:rPr lang="en-US"/>
              <a:t>Medicare</a:t>
            </a:r>
            <a:br>
              <a:rPr lang="en-US"/>
            </a:br>
            <a:r>
              <a:rPr lang="en-US"/>
              <a:t>misstep #2</a:t>
            </a:r>
          </a:p>
        </p:txBody>
      </p:sp>
      <p:sp>
        <p:nvSpPr>
          <p:cNvPr id="9" name="Text Placeholder 8">
            <a:extLst>
              <a:ext uri="{FF2B5EF4-FFF2-40B4-BE49-F238E27FC236}">
                <a16:creationId xmlns:a16="http://schemas.microsoft.com/office/drawing/2014/main" id="{31667642-FAD5-8719-EEB2-C52231BD1EAE}"/>
              </a:ext>
            </a:extLst>
          </p:cNvPr>
          <p:cNvSpPr>
            <a:spLocks noGrp="1"/>
          </p:cNvSpPr>
          <p:nvPr>
            <p:ph type="body" sz="quarter" idx="15"/>
          </p:nvPr>
        </p:nvSpPr>
        <p:spPr>
          <a:xfrm>
            <a:off x="4360066" y="475488"/>
            <a:ext cx="7297018" cy="792162"/>
          </a:xfrm>
        </p:spPr>
        <p:txBody>
          <a:bodyPr/>
          <a:lstStyle/>
          <a:p>
            <a:r>
              <a:rPr lang="en-US" b="1" dirty="0"/>
              <a:t>Not understanding the difference</a:t>
            </a:r>
            <a:br>
              <a:rPr lang="en-US" dirty="0"/>
            </a:br>
            <a:r>
              <a:rPr lang="en-US" i="1" dirty="0"/>
              <a:t>The two Medicare routes are not alike</a:t>
            </a:r>
          </a:p>
        </p:txBody>
      </p:sp>
      <p:sp>
        <p:nvSpPr>
          <p:cNvPr id="16" name="TextBox 15">
            <a:extLst>
              <a:ext uri="{FF2B5EF4-FFF2-40B4-BE49-F238E27FC236}">
                <a16:creationId xmlns:a16="http://schemas.microsoft.com/office/drawing/2014/main" id="{DE41E7AB-C824-4202-95E5-601D18D4BEFD}"/>
              </a:ext>
            </a:extLst>
          </p:cNvPr>
          <p:cNvSpPr txBox="1"/>
          <p:nvPr/>
        </p:nvSpPr>
        <p:spPr>
          <a:xfrm>
            <a:off x="4652585" y="1903335"/>
            <a:ext cx="5247412" cy="1451002"/>
          </a:xfrm>
          <a:prstGeom prst="rect">
            <a:avLst/>
          </a:prstGeom>
          <a:solidFill>
            <a:schemeClr val="accent2"/>
          </a:solidFill>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a:lnSpc>
                <a:spcPct val="90000"/>
              </a:lnSpc>
              <a:spcAft>
                <a:spcPts val="600"/>
              </a:spcAft>
              <a:buClr>
                <a:srgbClr val="00A758"/>
              </a:buClr>
            </a:pPr>
            <a:r>
              <a:rPr lang="en-US" sz="2400" dirty="0">
                <a:solidFill>
                  <a:prstClr val="white"/>
                </a:solidFill>
                <a:latin typeface="Arial" panose="020B0604020202020204"/>
              </a:rPr>
              <a:t>Medicare Advantage plans work very differently from Medigap plans.  </a:t>
            </a:r>
          </a:p>
        </p:txBody>
      </p:sp>
      <p:sp>
        <p:nvSpPr>
          <p:cNvPr id="24" name="TextBox 23">
            <a:extLst>
              <a:ext uri="{FF2B5EF4-FFF2-40B4-BE49-F238E27FC236}">
                <a16:creationId xmlns:a16="http://schemas.microsoft.com/office/drawing/2014/main" id="{8D265C26-CA6F-4863-BC9D-A54FC59CAF51}"/>
              </a:ext>
            </a:extLst>
          </p:cNvPr>
          <p:cNvSpPr txBox="1"/>
          <p:nvPr/>
        </p:nvSpPr>
        <p:spPr>
          <a:xfrm>
            <a:off x="4652585" y="3759780"/>
            <a:ext cx="5806868" cy="202583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a:lnSpc>
                <a:spcPct val="90000"/>
              </a:lnSpc>
              <a:spcAft>
                <a:spcPts val="600"/>
              </a:spcAft>
              <a:buClr>
                <a:srgbClr val="00A758"/>
              </a:buClr>
            </a:pPr>
            <a:r>
              <a:rPr lang="en-US" sz="2400" dirty="0">
                <a:solidFill>
                  <a:prstClr val="white"/>
                </a:solidFill>
                <a:latin typeface="Arial" panose="020B0604020202020204"/>
              </a:rPr>
              <a:t>Research these carefully, learn the differences and be very sure before enrolling in any Part C plan.</a:t>
            </a:r>
          </a:p>
        </p:txBody>
      </p:sp>
    </p:spTree>
    <p:extLst>
      <p:ext uri="{BB962C8B-B14F-4D97-AF65-F5344CB8AC3E}">
        <p14:creationId xmlns:p14="http://schemas.microsoft.com/office/powerpoint/2010/main" val="4047939969"/>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7D70F5B-B72F-41D4-A394-BA269D9DA4A4}"/>
              </a:ext>
            </a:extLst>
          </p:cNvPr>
          <p:cNvSpPr>
            <a:spLocks noGrp="1"/>
          </p:cNvSpPr>
          <p:nvPr>
            <p:ph type="title"/>
          </p:nvPr>
        </p:nvSpPr>
        <p:spPr>
          <a:xfrm>
            <a:off x="438912" y="780239"/>
            <a:ext cx="11280656" cy="4771958"/>
          </a:xfrm>
        </p:spPr>
        <p:txBody>
          <a:bodyPr/>
          <a:lstStyle/>
          <a:p>
            <a:r>
              <a:rPr lang="en-US" dirty="0"/>
              <a:t>Working past </a:t>
            </a:r>
            <a:br>
              <a:rPr lang="en-US" dirty="0"/>
            </a:br>
            <a:r>
              <a:rPr lang="en-US" dirty="0"/>
              <a:t>age 65</a:t>
            </a:r>
          </a:p>
        </p:txBody>
      </p:sp>
    </p:spTree>
    <p:extLst>
      <p:ext uri="{BB962C8B-B14F-4D97-AF65-F5344CB8AC3E}">
        <p14:creationId xmlns:p14="http://schemas.microsoft.com/office/powerpoint/2010/main" val="3330473814"/>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024F327-4E56-A584-07C6-85836CBD75C3}"/>
              </a:ext>
            </a:extLst>
          </p:cNvPr>
          <p:cNvSpPr>
            <a:spLocks noGrp="1"/>
          </p:cNvSpPr>
          <p:nvPr>
            <p:ph type="title"/>
          </p:nvPr>
        </p:nvSpPr>
        <p:spPr/>
        <p:txBody>
          <a:bodyPr/>
          <a:lstStyle/>
          <a:p>
            <a:r>
              <a:rPr lang="en-US" sz="2400" dirty="0">
                <a:solidFill>
                  <a:prstClr val="black"/>
                </a:solidFill>
                <a:latin typeface="Arial" panose="020B0604020202020204"/>
              </a:rPr>
              <a:t>Employer coverage: </a:t>
            </a:r>
            <a:br>
              <a:rPr lang="en-US" sz="2400" dirty="0">
                <a:solidFill>
                  <a:prstClr val="black"/>
                </a:solidFill>
                <a:latin typeface="Arial" panose="020B0604020202020204"/>
              </a:rPr>
            </a:br>
            <a:r>
              <a:rPr lang="en-US" b="0" i="1" dirty="0">
                <a:solidFill>
                  <a:prstClr val="black"/>
                </a:solidFill>
                <a:latin typeface="Arial" panose="020B0604020202020204"/>
              </a:rPr>
              <a:t>The size of your company matters</a:t>
            </a:r>
            <a:endParaRPr lang="en-US" i="1" dirty="0"/>
          </a:p>
        </p:txBody>
      </p:sp>
      <p:sp>
        <p:nvSpPr>
          <p:cNvPr id="12" name="TextBox 11">
            <a:extLst>
              <a:ext uri="{FF2B5EF4-FFF2-40B4-BE49-F238E27FC236}">
                <a16:creationId xmlns:a16="http://schemas.microsoft.com/office/drawing/2014/main" id="{65B533B5-1418-FE61-06CA-C6DA6005E74F}"/>
              </a:ext>
            </a:extLst>
          </p:cNvPr>
          <p:cNvSpPr txBox="1"/>
          <p:nvPr/>
        </p:nvSpPr>
        <p:spPr>
          <a:xfrm>
            <a:off x="1152599" y="1618074"/>
            <a:ext cx="6686274" cy="4246105"/>
          </a:xfrm>
          <a:prstGeom prst="rect">
            <a:avLst/>
          </a:prstGeom>
        </p:spPr>
        <p:txBody>
          <a:bodyPr vert="horz" lIns="91440" tIns="45720" rIns="91440" bIns="45720" rtlCol="0" anchor="t">
            <a:normAutofit/>
          </a:bodyPr>
          <a:lstStyle/>
          <a:p>
            <a:pPr>
              <a:lnSpc>
                <a:spcPct val="90000"/>
              </a:lnSpc>
              <a:spcAft>
                <a:spcPts val="600"/>
              </a:spcAft>
              <a:buClr>
                <a:schemeClr val="accent1"/>
              </a:buClr>
            </a:pPr>
            <a:r>
              <a:rPr lang="en-US" sz="2400" b="1" dirty="0"/>
              <a:t>Large employer: </a:t>
            </a:r>
          </a:p>
          <a:p>
            <a:pPr lvl="1" indent="-228600">
              <a:lnSpc>
                <a:spcPct val="90000"/>
              </a:lnSpc>
              <a:spcAft>
                <a:spcPts val="1200"/>
              </a:spcAft>
              <a:buClr>
                <a:schemeClr val="tx1">
                  <a:lumMod val="95000"/>
                  <a:lumOff val="5000"/>
                </a:schemeClr>
              </a:buClr>
              <a:buFont typeface="Arial" panose="020B0604020202020204" pitchFamily="34" charset="0"/>
              <a:buChar char="•"/>
            </a:pPr>
            <a:r>
              <a:rPr lang="en-US" u="sng" dirty="0"/>
              <a:t>Group coverage</a:t>
            </a:r>
            <a:r>
              <a:rPr lang="en-US" dirty="0"/>
              <a:t> is </a:t>
            </a:r>
            <a:r>
              <a:rPr lang="en-US" sz="2000" b="1" dirty="0"/>
              <a:t>primary</a:t>
            </a:r>
            <a:r>
              <a:rPr lang="en-US" dirty="0"/>
              <a:t>, Medicare is secondary </a:t>
            </a:r>
            <a:br>
              <a:rPr lang="en-US" dirty="0"/>
            </a:br>
            <a:r>
              <a:rPr lang="en-US" dirty="0"/>
              <a:t>when employer has </a:t>
            </a:r>
            <a:r>
              <a:rPr lang="en-US" b="1" dirty="0"/>
              <a:t>20 or more</a:t>
            </a:r>
            <a:r>
              <a:rPr lang="en-US" dirty="0"/>
              <a:t> employees.</a:t>
            </a:r>
          </a:p>
          <a:p>
            <a:pPr lvl="1" indent="-228600">
              <a:lnSpc>
                <a:spcPct val="90000"/>
              </a:lnSpc>
              <a:spcAft>
                <a:spcPts val="1200"/>
              </a:spcAft>
              <a:buClr>
                <a:schemeClr val="tx1">
                  <a:lumMod val="95000"/>
                  <a:lumOff val="5000"/>
                </a:schemeClr>
              </a:buClr>
              <a:buFont typeface="Arial" panose="020B0604020202020204" pitchFamily="34" charset="0"/>
              <a:buChar char="•"/>
            </a:pPr>
            <a:r>
              <a:rPr lang="en-US" dirty="0"/>
              <a:t>You can delay enrollment without penalty.</a:t>
            </a:r>
          </a:p>
          <a:p>
            <a:pPr indent="-228600">
              <a:lnSpc>
                <a:spcPct val="90000"/>
              </a:lnSpc>
              <a:spcAft>
                <a:spcPts val="600"/>
              </a:spcAft>
              <a:buClr>
                <a:schemeClr val="accent1"/>
              </a:buClr>
              <a:buFont typeface="Arial" panose="020B0604020202020204" pitchFamily="34" charset="0"/>
              <a:buChar char="•"/>
            </a:pPr>
            <a:endParaRPr lang="en-US" dirty="0"/>
          </a:p>
          <a:p>
            <a:pPr>
              <a:lnSpc>
                <a:spcPct val="90000"/>
              </a:lnSpc>
              <a:spcAft>
                <a:spcPts val="600"/>
              </a:spcAft>
              <a:buClr>
                <a:schemeClr val="tx1">
                  <a:lumMod val="95000"/>
                  <a:lumOff val="5000"/>
                </a:schemeClr>
              </a:buClr>
            </a:pPr>
            <a:r>
              <a:rPr lang="en-US" sz="2400" b="1" dirty="0"/>
              <a:t>Small employer: </a:t>
            </a:r>
          </a:p>
          <a:p>
            <a:pPr lvl="1" indent="-228600">
              <a:lnSpc>
                <a:spcPct val="90000"/>
              </a:lnSpc>
              <a:spcAft>
                <a:spcPts val="1200"/>
              </a:spcAft>
              <a:buClr>
                <a:schemeClr val="tx1">
                  <a:lumMod val="95000"/>
                  <a:lumOff val="5000"/>
                </a:schemeClr>
              </a:buClr>
              <a:buFont typeface="Arial" panose="020B0604020202020204" pitchFamily="34" charset="0"/>
              <a:buChar char="•"/>
            </a:pPr>
            <a:r>
              <a:rPr lang="en-US" u="sng" dirty="0"/>
              <a:t>Medicare</a:t>
            </a:r>
            <a:r>
              <a:rPr lang="en-US" dirty="0"/>
              <a:t> is </a:t>
            </a:r>
            <a:r>
              <a:rPr lang="en-US" b="1" dirty="0"/>
              <a:t>primary</a:t>
            </a:r>
            <a:r>
              <a:rPr lang="en-US" dirty="0"/>
              <a:t>, group coverage is secondary </a:t>
            </a:r>
            <a:br>
              <a:rPr lang="en-US" dirty="0"/>
            </a:br>
            <a:r>
              <a:rPr lang="en-US" dirty="0"/>
              <a:t>when employer has less than 20 employees.</a:t>
            </a:r>
          </a:p>
          <a:p>
            <a:pPr lvl="1" indent="-228600">
              <a:lnSpc>
                <a:spcPct val="90000"/>
              </a:lnSpc>
              <a:spcAft>
                <a:spcPts val="1200"/>
              </a:spcAft>
              <a:buClr>
                <a:schemeClr val="tx1">
                  <a:lumMod val="95000"/>
                  <a:lumOff val="5000"/>
                </a:schemeClr>
              </a:buClr>
              <a:buFont typeface="Arial" panose="020B0604020202020204" pitchFamily="34" charset="0"/>
              <a:buChar char="•"/>
            </a:pPr>
            <a:r>
              <a:rPr lang="en-US" dirty="0"/>
              <a:t>Enroll in both Parts A and B at 65 to avoid penalties.</a:t>
            </a:r>
          </a:p>
          <a:p>
            <a:pPr lvl="1" indent="-228600">
              <a:lnSpc>
                <a:spcPct val="90000"/>
              </a:lnSpc>
              <a:spcAft>
                <a:spcPts val="1200"/>
              </a:spcAft>
              <a:buClr>
                <a:schemeClr val="tx1">
                  <a:lumMod val="95000"/>
                  <a:lumOff val="5000"/>
                </a:schemeClr>
              </a:buClr>
              <a:buFont typeface="Arial" panose="020B0604020202020204" pitchFamily="34" charset="0"/>
              <a:buChar char="•"/>
            </a:pPr>
            <a:r>
              <a:rPr lang="en-US" dirty="0"/>
              <a:t>Same for COBRA, Tricare for Life, &amp; most retiree coverage.</a:t>
            </a:r>
          </a:p>
          <a:p>
            <a:pPr>
              <a:lnSpc>
                <a:spcPct val="90000"/>
              </a:lnSpc>
              <a:spcAft>
                <a:spcPts val="600"/>
              </a:spcAft>
              <a:buClr>
                <a:schemeClr val="tx1">
                  <a:lumMod val="95000"/>
                  <a:lumOff val="5000"/>
                </a:schemeClr>
              </a:buClr>
            </a:pPr>
            <a:endParaRPr lang="en-US" sz="2400" b="1" dirty="0"/>
          </a:p>
          <a:p>
            <a:pPr>
              <a:lnSpc>
                <a:spcPct val="90000"/>
              </a:lnSpc>
              <a:spcAft>
                <a:spcPts val="600"/>
              </a:spcAft>
              <a:buClr>
                <a:schemeClr val="tx1">
                  <a:lumMod val="95000"/>
                  <a:lumOff val="5000"/>
                </a:schemeClr>
              </a:buClr>
            </a:pPr>
            <a:endParaRPr lang="en-US" sz="2400" b="1" dirty="0"/>
          </a:p>
          <a:p>
            <a:pPr>
              <a:lnSpc>
                <a:spcPct val="90000"/>
              </a:lnSpc>
              <a:spcAft>
                <a:spcPts val="600"/>
              </a:spcAft>
              <a:buClr>
                <a:schemeClr val="tx1">
                  <a:lumMod val="95000"/>
                  <a:lumOff val="5000"/>
                </a:schemeClr>
              </a:buClr>
            </a:pPr>
            <a:endParaRPr lang="en-US" dirty="0"/>
          </a:p>
          <a:p>
            <a:pPr marL="228600" lvl="1">
              <a:lnSpc>
                <a:spcPct val="90000"/>
              </a:lnSpc>
              <a:spcAft>
                <a:spcPts val="600"/>
              </a:spcAft>
              <a:buClr>
                <a:schemeClr val="tx1">
                  <a:lumMod val="95000"/>
                  <a:lumOff val="5000"/>
                </a:schemeClr>
              </a:buClr>
            </a:pPr>
            <a:endParaRPr lang="en-US" dirty="0"/>
          </a:p>
          <a:p>
            <a:pPr marL="228600" lvl="1">
              <a:lnSpc>
                <a:spcPct val="90000"/>
              </a:lnSpc>
              <a:spcAft>
                <a:spcPts val="600"/>
              </a:spcAft>
              <a:buClr>
                <a:schemeClr val="tx1">
                  <a:lumMod val="95000"/>
                  <a:lumOff val="5000"/>
                </a:schemeClr>
              </a:buClr>
            </a:pPr>
            <a:endParaRPr lang="en-US" dirty="0"/>
          </a:p>
          <a:p>
            <a:pPr marL="228600" lvl="1">
              <a:lnSpc>
                <a:spcPct val="90000"/>
              </a:lnSpc>
              <a:spcAft>
                <a:spcPts val="600"/>
              </a:spcAft>
              <a:buClr>
                <a:schemeClr val="tx1">
                  <a:lumMod val="95000"/>
                  <a:lumOff val="5000"/>
                </a:schemeClr>
              </a:buClr>
            </a:pPr>
            <a:endParaRPr lang="en-US" dirty="0"/>
          </a:p>
          <a:p>
            <a:pPr>
              <a:lnSpc>
                <a:spcPct val="90000"/>
              </a:lnSpc>
              <a:spcAft>
                <a:spcPts val="600"/>
              </a:spcAft>
              <a:buClr>
                <a:schemeClr val="accent1"/>
              </a:buClr>
            </a:pPr>
            <a:endParaRPr lang="en-US" sz="1200" dirty="0"/>
          </a:p>
          <a:p>
            <a:pPr indent="-228600">
              <a:lnSpc>
                <a:spcPct val="90000"/>
              </a:lnSpc>
              <a:spcAft>
                <a:spcPts val="600"/>
              </a:spcAft>
              <a:buClr>
                <a:schemeClr val="accent1"/>
              </a:buClr>
              <a:buFont typeface="Arial" panose="020B0604020202020204" pitchFamily="34" charset="0"/>
              <a:buChar char="•"/>
            </a:pPr>
            <a:endParaRPr lang="en-US" sz="1200" dirty="0"/>
          </a:p>
          <a:p>
            <a:pPr indent="-228600">
              <a:lnSpc>
                <a:spcPct val="90000"/>
              </a:lnSpc>
              <a:spcAft>
                <a:spcPts val="600"/>
              </a:spcAft>
              <a:buClr>
                <a:schemeClr val="accent1"/>
              </a:buClr>
              <a:buFont typeface="Arial" panose="020B0604020202020204" pitchFamily="34" charset="0"/>
              <a:buChar char="•"/>
            </a:pPr>
            <a:endParaRPr lang="en-US" sz="1200" dirty="0"/>
          </a:p>
        </p:txBody>
      </p:sp>
      <p:pic>
        <p:nvPicPr>
          <p:cNvPr id="11" name="Picture 10" descr="A happy senior using a cellphone.">
            <a:extLst>
              <a:ext uri="{FF2B5EF4-FFF2-40B4-BE49-F238E27FC236}">
                <a16:creationId xmlns:a16="http://schemas.microsoft.com/office/drawing/2014/main" id="{CA5F46CB-FEAB-7E4F-AB7E-98E3E893A4B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54986" y="362"/>
            <a:ext cx="3930528" cy="6859805"/>
          </a:xfrm>
          <a:prstGeom prst="rect">
            <a:avLst/>
          </a:prstGeom>
        </p:spPr>
      </p:pic>
      <p:sp>
        <p:nvSpPr>
          <p:cNvPr id="2" name="Slide Number Placeholder 25">
            <a:extLst>
              <a:ext uri="{FF2B5EF4-FFF2-40B4-BE49-F238E27FC236}">
                <a16:creationId xmlns:a16="http://schemas.microsoft.com/office/drawing/2014/main" id="{7B73B2A2-7F31-8446-CB90-5B8BABF28FFE}"/>
              </a:ext>
              <a:ext uri="{C183D7F6-B498-43B3-948B-1728B52AA6E4}">
                <adec:decorative xmlns:adec="http://schemas.microsoft.com/office/drawing/2017/decorative" val="1"/>
              </a:ext>
            </a:extLst>
          </p:cNvPr>
          <p:cNvSpPr txBox="1">
            <a:spLocks/>
          </p:cNvSpPr>
          <p:nvPr/>
        </p:nvSpPr>
        <p:spPr>
          <a:xfrm>
            <a:off x="11456988" y="6337300"/>
            <a:ext cx="284162" cy="176213"/>
          </a:xfrm>
          <a:prstGeom prst="rect">
            <a:avLst/>
          </a:prstGeom>
        </p:spPr>
        <p:txBody>
          <a:bodyPr vert="horz" lIns="0" tIns="0" rIns="0" bIns="0" rtlCol="0" anchor="b">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B333B34-C87C-402E-ABB0-13B7C9DEBBC4}" type="slidenum">
              <a:rPr lang="en-US" smtClean="0">
                <a:solidFill>
                  <a:schemeClr val="bg1"/>
                </a:solidFill>
              </a:rPr>
              <a:pPr/>
              <a:t>49</a:t>
            </a:fld>
            <a:endParaRPr lang="en-US" dirty="0">
              <a:solidFill>
                <a:schemeClr val="bg1"/>
              </a:solidFill>
            </a:endParaRPr>
          </a:p>
        </p:txBody>
      </p:sp>
      <p:pic>
        <p:nvPicPr>
          <p:cNvPr id="13" name="Picture 12">
            <a:extLst>
              <a:ext uri="{FF2B5EF4-FFF2-40B4-BE49-F238E27FC236}">
                <a16:creationId xmlns:a16="http://schemas.microsoft.com/office/drawing/2014/main" id="{8ABA504E-A20F-0778-0D7B-E404545F053E}"/>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5694" y="1618074"/>
            <a:ext cx="406598" cy="406598"/>
          </a:xfrm>
          <a:prstGeom prst="rect">
            <a:avLst/>
          </a:prstGeom>
        </p:spPr>
      </p:pic>
      <p:pic>
        <p:nvPicPr>
          <p:cNvPr id="14" name="Picture 13">
            <a:extLst>
              <a:ext uri="{FF2B5EF4-FFF2-40B4-BE49-F238E27FC236}">
                <a16:creationId xmlns:a16="http://schemas.microsoft.com/office/drawing/2014/main" id="{4E7B9147-5CB2-E6F8-94C8-5F50691DB483}"/>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5694" y="3396933"/>
            <a:ext cx="406598" cy="406598"/>
          </a:xfrm>
          <a:prstGeom prst="rect">
            <a:avLst/>
          </a:prstGeom>
        </p:spPr>
      </p:pic>
    </p:spTree>
    <p:custDataLst>
      <p:tags r:id="rId1"/>
    </p:custDataLst>
    <p:extLst>
      <p:ext uri="{BB962C8B-B14F-4D97-AF65-F5344CB8AC3E}">
        <p14:creationId xmlns:p14="http://schemas.microsoft.com/office/powerpoint/2010/main" val="2253857558"/>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60" name="Rectangle 20"/>
          <p:cNvSpPr>
            <a:spLocks noGrp="1" noChangeArrowheads="1"/>
          </p:cNvSpPr>
          <p:nvPr>
            <p:ph type="title"/>
          </p:nvPr>
        </p:nvSpPr>
        <p:spPr>
          <a:xfrm>
            <a:off x="466342" y="472437"/>
            <a:ext cx="11274553" cy="792167"/>
          </a:xfrm>
        </p:spPr>
        <p:txBody>
          <a:bodyPr/>
          <a:lstStyle/>
          <a:p>
            <a:r>
              <a:rPr lang="en-US"/>
              <a:t>FEHB options</a:t>
            </a:r>
            <a:br>
              <a:rPr lang="en-US"/>
            </a:br>
            <a:r>
              <a:rPr lang="en-US" b="0" i="1">
                <a:solidFill>
                  <a:prstClr val="black"/>
                </a:solidFill>
              </a:rPr>
              <a:t>People with Federal Employees Health Benefits (FEHB) have choices. </a:t>
            </a:r>
            <a:endParaRPr lang="en-US"/>
          </a:p>
        </p:txBody>
      </p:sp>
      <p:sp>
        <p:nvSpPr>
          <p:cNvPr id="2" name="Rectangle 1">
            <a:extLst>
              <a:ext uri="{FF2B5EF4-FFF2-40B4-BE49-F238E27FC236}">
                <a16:creationId xmlns:a16="http://schemas.microsoft.com/office/drawing/2014/main" id="{25F7A1AF-7A3F-4988-1992-1507C0F1F91E}"/>
              </a:ext>
            </a:extLst>
          </p:cNvPr>
          <p:cNvSpPr/>
          <p:nvPr/>
        </p:nvSpPr>
        <p:spPr>
          <a:xfrm>
            <a:off x="1134653" y="1516616"/>
            <a:ext cx="641350" cy="1079500"/>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ctr"/>
            <a:r>
              <a:rPr lang="en-US" sz="2400" b="1" dirty="0"/>
              <a:t>1</a:t>
            </a:r>
          </a:p>
        </p:txBody>
      </p:sp>
      <p:sp>
        <p:nvSpPr>
          <p:cNvPr id="3" name="Rectangle 2">
            <a:extLst>
              <a:ext uri="{FF2B5EF4-FFF2-40B4-BE49-F238E27FC236}">
                <a16:creationId xmlns:a16="http://schemas.microsoft.com/office/drawing/2014/main" id="{7A143269-9102-4ABB-F0EE-2D112D8A4EC7}"/>
              </a:ext>
            </a:extLst>
          </p:cNvPr>
          <p:cNvSpPr/>
          <p:nvPr/>
        </p:nvSpPr>
        <p:spPr>
          <a:xfrm>
            <a:off x="1768918" y="1520456"/>
            <a:ext cx="9099378" cy="1084521"/>
          </a:xfrm>
          <a:prstGeom prst="rect">
            <a:avLst/>
          </a:prstGeom>
          <a:solidFill>
            <a:srgbClr val="E7E7F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lvl="0">
              <a:defRPr/>
            </a:pPr>
            <a:r>
              <a:rPr lang="en-US" sz="2000" dirty="0">
                <a:solidFill>
                  <a:prstClr val="black"/>
                </a:solidFill>
              </a:rPr>
              <a:t>Enroll in Part A and FEHB–you’ll pay copays for services as you go. </a:t>
            </a:r>
            <a:br>
              <a:rPr lang="en-US" sz="2000" dirty="0">
                <a:solidFill>
                  <a:prstClr val="black"/>
                </a:solidFill>
              </a:rPr>
            </a:br>
            <a:r>
              <a:rPr lang="en-US" sz="2000" dirty="0">
                <a:solidFill>
                  <a:prstClr val="black"/>
                </a:solidFill>
              </a:rPr>
              <a:t>Late penalty if you enroll in Part B later on.</a:t>
            </a:r>
          </a:p>
        </p:txBody>
      </p:sp>
      <p:sp>
        <p:nvSpPr>
          <p:cNvPr id="4" name="Rectangle 3">
            <a:extLst>
              <a:ext uri="{FF2B5EF4-FFF2-40B4-BE49-F238E27FC236}">
                <a16:creationId xmlns:a16="http://schemas.microsoft.com/office/drawing/2014/main" id="{F22E2AD0-846A-8FC0-D6E1-1093C6933FEF}"/>
              </a:ext>
            </a:extLst>
          </p:cNvPr>
          <p:cNvSpPr/>
          <p:nvPr/>
        </p:nvSpPr>
        <p:spPr>
          <a:xfrm>
            <a:off x="1134653" y="2592917"/>
            <a:ext cx="641350" cy="1079500"/>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ctr"/>
            <a:r>
              <a:rPr lang="en-US" sz="2400" b="1" dirty="0"/>
              <a:t>2</a:t>
            </a:r>
          </a:p>
        </p:txBody>
      </p:sp>
      <p:sp>
        <p:nvSpPr>
          <p:cNvPr id="6" name="Rectangle 5">
            <a:extLst>
              <a:ext uri="{FF2B5EF4-FFF2-40B4-BE49-F238E27FC236}">
                <a16:creationId xmlns:a16="http://schemas.microsoft.com/office/drawing/2014/main" id="{7C477E66-BB5D-C2A4-F3B5-159DC25D65CD}"/>
              </a:ext>
            </a:extLst>
          </p:cNvPr>
          <p:cNvSpPr/>
          <p:nvPr/>
        </p:nvSpPr>
        <p:spPr>
          <a:xfrm>
            <a:off x="1768918" y="2598946"/>
            <a:ext cx="9060191" cy="106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lvl="0">
              <a:defRPr/>
            </a:pPr>
            <a:r>
              <a:rPr lang="en-US" sz="2000" dirty="0">
                <a:solidFill>
                  <a:prstClr val="black"/>
                </a:solidFill>
              </a:rPr>
              <a:t>Enroll in Part A and B–you’ll have low or no copays for services.</a:t>
            </a:r>
          </a:p>
        </p:txBody>
      </p:sp>
      <p:sp>
        <p:nvSpPr>
          <p:cNvPr id="7" name="Rectangle 6">
            <a:extLst>
              <a:ext uri="{FF2B5EF4-FFF2-40B4-BE49-F238E27FC236}">
                <a16:creationId xmlns:a16="http://schemas.microsoft.com/office/drawing/2014/main" id="{869F0BAC-0E1E-B849-0181-D2CEDFA5D925}"/>
              </a:ext>
            </a:extLst>
          </p:cNvPr>
          <p:cNvSpPr/>
          <p:nvPr/>
        </p:nvSpPr>
        <p:spPr>
          <a:xfrm>
            <a:off x="1134653" y="3674534"/>
            <a:ext cx="641350" cy="1079500"/>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ctr"/>
            <a:r>
              <a:rPr lang="en-US" sz="2400" b="1" dirty="0"/>
              <a:t>3</a:t>
            </a:r>
          </a:p>
        </p:txBody>
      </p:sp>
      <p:sp>
        <p:nvSpPr>
          <p:cNvPr id="10" name="Rectangle 9">
            <a:extLst>
              <a:ext uri="{FF2B5EF4-FFF2-40B4-BE49-F238E27FC236}">
                <a16:creationId xmlns:a16="http://schemas.microsoft.com/office/drawing/2014/main" id="{7EF07A27-951E-0036-16FC-7B3A4606C97F}"/>
              </a:ext>
            </a:extLst>
          </p:cNvPr>
          <p:cNvSpPr/>
          <p:nvPr/>
        </p:nvSpPr>
        <p:spPr>
          <a:xfrm>
            <a:off x="1768918" y="3678865"/>
            <a:ext cx="9099378" cy="1073888"/>
          </a:xfrm>
          <a:prstGeom prst="rect">
            <a:avLst/>
          </a:prstGeom>
          <a:solidFill>
            <a:srgbClr val="E7E7F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r>
              <a:rPr lang="en-US" sz="2000" dirty="0">
                <a:solidFill>
                  <a:schemeClr val="tx1"/>
                </a:solidFill>
              </a:rPr>
              <a:t>Suspend FEHB and choose a Medicare Advantage plan.</a:t>
            </a:r>
          </a:p>
        </p:txBody>
      </p:sp>
      <p:sp>
        <p:nvSpPr>
          <p:cNvPr id="14" name="Rectangle 13">
            <a:extLst>
              <a:ext uri="{FF2B5EF4-FFF2-40B4-BE49-F238E27FC236}">
                <a16:creationId xmlns:a16="http://schemas.microsoft.com/office/drawing/2014/main" id="{A0B2B724-11DE-DB4D-0C35-6CCB07BF45A7}"/>
              </a:ext>
            </a:extLst>
          </p:cNvPr>
          <p:cNvSpPr/>
          <p:nvPr/>
        </p:nvSpPr>
        <p:spPr>
          <a:xfrm>
            <a:off x="1134653" y="4750834"/>
            <a:ext cx="641350" cy="1079500"/>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ctr"/>
            <a:r>
              <a:rPr lang="en-US" sz="2400" b="1" dirty="0"/>
              <a:t>4</a:t>
            </a:r>
          </a:p>
        </p:txBody>
      </p:sp>
      <p:sp>
        <p:nvSpPr>
          <p:cNvPr id="15" name="Rectangle 14">
            <a:extLst>
              <a:ext uri="{FF2B5EF4-FFF2-40B4-BE49-F238E27FC236}">
                <a16:creationId xmlns:a16="http://schemas.microsoft.com/office/drawing/2014/main" id="{BFAEE045-F7C7-A4A6-204B-57C2A20E4D13}"/>
              </a:ext>
            </a:extLst>
          </p:cNvPr>
          <p:cNvSpPr/>
          <p:nvPr/>
        </p:nvSpPr>
        <p:spPr>
          <a:xfrm>
            <a:off x="1768918" y="4759325"/>
            <a:ext cx="9060191" cy="106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ea typeface="+mn-ea"/>
                <a:cs typeface="+mn-cs"/>
              </a:rPr>
              <a:t>No need for Medicare Part D when you have FEHB and federal drug benefits are quite good.</a:t>
            </a:r>
          </a:p>
        </p:txBody>
      </p:sp>
      <p:grpSp>
        <p:nvGrpSpPr>
          <p:cNvPr id="16" name="Group 15">
            <a:extLst>
              <a:ext uri="{FF2B5EF4-FFF2-40B4-BE49-F238E27FC236}">
                <a16:creationId xmlns:a16="http://schemas.microsoft.com/office/drawing/2014/main" id="{E04D550C-F991-A0EA-5782-387A4D0DBF85}"/>
              </a:ext>
              <a:ext uri="{C183D7F6-B498-43B3-948B-1728B52AA6E4}">
                <adec:decorative xmlns:adec="http://schemas.microsoft.com/office/drawing/2017/decorative" val="1"/>
              </a:ext>
            </a:extLst>
          </p:cNvPr>
          <p:cNvGrpSpPr/>
          <p:nvPr/>
        </p:nvGrpSpPr>
        <p:grpSpPr>
          <a:xfrm>
            <a:off x="1767586" y="1520456"/>
            <a:ext cx="9100710" cy="4307810"/>
            <a:chOff x="1767586" y="1520456"/>
            <a:chExt cx="9100710" cy="4307810"/>
          </a:xfrm>
        </p:grpSpPr>
        <p:grpSp>
          <p:nvGrpSpPr>
            <p:cNvPr id="17" name="Group 16">
              <a:extLst>
                <a:ext uri="{FF2B5EF4-FFF2-40B4-BE49-F238E27FC236}">
                  <a16:creationId xmlns:a16="http://schemas.microsoft.com/office/drawing/2014/main" id="{A1A29250-C24A-6015-832E-D8F04680C46F}"/>
                </a:ext>
                <a:ext uri="{C183D7F6-B498-43B3-948B-1728B52AA6E4}">
                  <adec:decorative xmlns:adec="http://schemas.microsoft.com/office/drawing/2017/decorative" val="1"/>
                </a:ext>
              </a:extLst>
            </p:cNvPr>
            <p:cNvGrpSpPr/>
            <p:nvPr/>
          </p:nvGrpSpPr>
          <p:grpSpPr>
            <a:xfrm>
              <a:off x="1767586" y="1527394"/>
              <a:ext cx="9096154" cy="4295556"/>
              <a:chOff x="1767586" y="1524000"/>
              <a:chExt cx="9096154" cy="4295556"/>
            </a:xfrm>
          </p:grpSpPr>
          <p:cxnSp>
            <p:nvCxnSpPr>
              <p:cNvPr id="19" name="Straight Connector 18">
                <a:extLst>
                  <a:ext uri="{FF2B5EF4-FFF2-40B4-BE49-F238E27FC236}">
                    <a16:creationId xmlns:a16="http://schemas.microsoft.com/office/drawing/2014/main" id="{C57FAC5A-C015-3EC5-89C3-15C4CDE8985E}"/>
                  </a:ext>
                </a:extLst>
              </p:cNvPr>
              <p:cNvCxnSpPr/>
              <p:nvPr/>
            </p:nvCxnSpPr>
            <p:spPr>
              <a:xfrm>
                <a:off x="1767586" y="2588143"/>
                <a:ext cx="9096154" cy="0"/>
              </a:xfrm>
              <a:prstGeom prst="line">
                <a:avLst/>
              </a:prstGeom>
              <a:ln w="12700">
                <a:solidFill>
                  <a:schemeClr val="accent2"/>
                </a:solidFill>
                <a:miter lim="800000"/>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EDE2F2F-592E-0DFD-B5F9-1BED12199F48}"/>
                  </a:ext>
                </a:extLst>
              </p:cNvPr>
              <p:cNvCxnSpPr/>
              <p:nvPr/>
            </p:nvCxnSpPr>
            <p:spPr>
              <a:xfrm>
                <a:off x="1767586" y="3671778"/>
                <a:ext cx="9096154" cy="0"/>
              </a:xfrm>
              <a:prstGeom prst="line">
                <a:avLst/>
              </a:prstGeom>
              <a:ln w="12700">
                <a:solidFill>
                  <a:schemeClr val="accent2"/>
                </a:solidFill>
                <a:miter lim="800000"/>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CD2835F7-BF05-175E-713A-45B624DAA6C6}"/>
                  </a:ext>
                </a:extLst>
              </p:cNvPr>
              <p:cNvCxnSpPr/>
              <p:nvPr/>
            </p:nvCxnSpPr>
            <p:spPr>
              <a:xfrm>
                <a:off x="1767586" y="4746553"/>
                <a:ext cx="9096154" cy="0"/>
              </a:xfrm>
              <a:prstGeom prst="line">
                <a:avLst/>
              </a:prstGeom>
              <a:ln w="12700">
                <a:solidFill>
                  <a:schemeClr val="accent2"/>
                </a:solidFill>
                <a:miter lim="800000"/>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D7666FB-BFE9-A3C3-0221-E1C8DF6EC376}"/>
                  </a:ext>
                </a:extLst>
              </p:cNvPr>
              <p:cNvCxnSpPr/>
              <p:nvPr/>
            </p:nvCxnSpPr>
            <p:spPr>
              <a:xfrm>
                <a:off x="1767586" y="5819556"/>
                <a:ext cx="9096154" cy="0"/>
              </a:xfrm>
              <a:prstGeom prst="line">
                <a:avLst/>
              </a:prstGeom>
              <a:ln w="12700">
                <a:solidFill>
                  <a:schemeClr val="accent2"/>
                </a:solidFill>
                <a:miter lim="800000"/>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B4AE69C-93A5-AB5B-1193-47F147F0AF36}"/>
                  </a:ext>
                </a:extLst>
              </p:cNvPr>
              <p:cNvCxnSpPr/>
              <p:nvPr/>
            </p:nvCxnSpPr>
            <p:spPr>
              <a:xfrm>
                <a:off x="1767586" y="1524000"/>
                <a:ext cx="9096154" cy="0"/>
              </a:xfrm>
              <a:prstGeom prst="line">
                <a:avLst/>
              </a:prstGeom>
              <a:ln w="12700">
                <a:solidFill>
                  <a:schemeClr val="accent2"/>
                </a:solidFill>
                <a:miter lim="800000"/>
              </a:ln>
            </p:spPr>
            <p:style>
              <a:lnRef idx="1">
                <a:schemeClr val="accent1"/>
              </a:lnRef>
              <a:fillRef idx="0">
                <a:schemeClr val="accent1"/>
              </a:fillRef>
              <a:effectRef idx="0">
                <a:schemeClr val="accent1"/>
              </a:effectRef>
              <a:fontRef idx="minor">
                <a:schemeClr val="tx1"/>
              </a:fontRef>
            </p:style>
          </p:cxnSp>
        </p:grpSp>
        <p:cxnSp>
          <p:nvCxnSpPr>
            <p:cNvPr id="18" name="Straight Connector 17">
              <a:extLst>
                <a:ext uri="{FF2B5EF4-FFF2-40B4-BE49-F238E27FC236}">
                  <a16:creationId xmlns:a16="http://schemas.microsoft.com/office/drawing/2014/main" id="{BE45C270-84F1-D4D9-BE00-C0F8D21363B8}"/>
                </a:ext>
                <a:ext uri="{C183D7F6-B498-43B3-948B-1728B52AA6E4}">
                  <adec:decorative xmlns:adec="http://schemas.microsoft.com/office/drawing/2017/decorative" val="1"/>
                </a:ext>
              </a:extLst>
            </p:cNvPr>
            <p:cNvCxnSpPr>
              <a:cxnSpLocks/>
            </p:cNvCxnSpPr>
            <p:nvPr/>
          </p:nvCxnSpPr>
          <p:spPr>
            <a:xfrm>
              <a:off x="10868296" y="1520456"/>
              <a:ext cx="0" cy="4307810"/>
            </a:xfrm>
            <a:prstGeom prst="line">
              <a:avLst/>
            </a:prstGeom>
            <a:ln w="12700">
              <a:solidFill>
                <a:schemeClr val="accent2"/>
              </a:solidFill>
              <a:miter lim="800000"/>
            </a:ln>
          </p:spPr>
          <p:style>
            <a:lnRef idx="1">
              <a:schemeClr val="accent1"/>
            </a:lnRef>
            <a:fillRef idx="0">
              <a:schemeClr val="accent1"/>
            </a:fillRef>
            <a:effectRef idx="0">
              <a:schemeClr val="accent1"/>
            </a:effectRef>
            <a:fontRef idx="minor">
              <a:schemeClr val="tx1"/>
            </a:fontRef>
          </p:style>
        </p:cxnSp>
      </p:grpSp>
      <p:sp>
        <p:nvSpPr>
          <p:cNvPr id="5" name="Slide Number Placeholder 4">
            <a:extLst>
              <a:ext uri="{FF2B5EF4-FFF2-40B4-BE49-F238E27FC236}">
                <a16:creationId xmlns:a16="http://schemas.microsoft.com/office/drawing/2014/main" id="{B3FF3ADF-0D05-4AEB-9929-F42CA8C17439}"/>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a:lstStyle/>
          <a:p>
            <a:fld id="{BB333B34-C87C-402E-ABB0-13B7C9DEBBC4}" type="slidenum">
              <a:rPr lang="en-US"/>
              <a:pPr/>
              <a:t>50</a:t>
            </a:fld>
            <a:endParaRPr lang="en-US"/>
          </a:p>
        </p:txBody>
      </p:sp>
    </p:spTree>
    <p:extLst>
      <p:ext uri="{BB962C8B-B14F-4D97-AF65-F5344CB8AC3E}">
        <p14:creationId xmlns:p14="http://schemas.microsoft.com/office/powerpoint/2010/main" val="3769366846"/>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Slide Number Placeholder 25">
            <a:extLst>
              <a:ext uri="{FF2B5EF4-FFF2-40B4-BE49-F238E27FC236}">
                <a16:creationId xmlns:a16="http://schemas.microsoft.com/office/drawing/2014/main" id="{23F5507C-D72C-433D-9F55-CFEE797C96FA}"/>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a:lstStyle/>
          <a:p>
            <a:fld id="{BB333B34-C87C-402E-ABB0-13B7C9DEBBC4}" type="slidenum">
              <a:rPr lang="en-US" smtClean="0"/>
              <a:pPr/>
              <a:t>51</a:t>
            </a:fld>
            <a:endParaRPr lang="en-US"/>
          </a:p>
        </p:txBody>
      </p:sp>
      <p:sp>
        <p:nvSpPr>
          <p:cNvPr id="8" name="Rectangle 7">
            <a:extLst>
              <a:ext uri="{FF2B5EF4-FFF2-40B4-BE49-F238E27FC236}">
                <a16:creationId xmlns:a16="http://schemas.microsoft.com/office/drawing/2014/main" id="{699736BD-9740-C0E3-2073-2D1FCF1169DB}"/>
              </a:ext>
              <a:ext uri="{C183D7F6-B498-43B3-948B-1728B52AA6E4}">
                <adec:decorative xmlns:adec="http://schemas.microsoft.com/office/drawing/2017/decorative" val="1"/>
              </a:ext>
            </a:extLst>
          </p:cNvPr>
          <p:cNvSpPr/>
          <p:nvPr/>
        </p:nvSpPr>
        <p:spPr>
          <a:xfrm>
            <a:off x="5032314" y="1550705"/>
            <a:ext cx="5907234" cy="1956157"/>
          </a:xfrm>
          <a:prstGeom prst="rect">
            <a:avLst/>
          </a:pr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sz="2000"/>
          </a:p>
        </p:txBody>
      </p:sp>
      <p:sp>
        <p:nvSpPr>
          <p:cNvPr id="6" name="Rectangle 5">
            <a:extLst>
              <a:ext uri="{FF2B5EF4-FFF2-40B4-BE49-F238E27FC236}">
                <a16:creationId xmlns:a16="http://schemas.microsoft.com/office/drawing/2014/main" id="{BB9A0226-55D1-AAF6-AF61-7BD8B0F84696}"/>
              </a:ext>
              <a:ext uri="{C183D7F6-B498-43B3-948B-1728B52AA6E4}">
                <adec:decorative xmlns:adec="http://schemas.microsoft.com/office/drawing/2017/decorative" val="1"/>
              </a:ext>
            </a:extLst>
          </p:cNvPr>
          <p:cNvSpPr/>
          <p:nvPr/>
        </p:nvSpPr>
        <p:spPr>
          <a:xfrm>
            <a:off x="5032313" y="3568338"/>
            <a:ext cx="5907234" cy="2025832"/>
          </a:xfrm>
          <a:prstGeom prst="rect">
            <a:avLst/>
          </a:prstGeom>
          <a:solidFill>
            <a:srgbClr val="EC645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5" name="Title 4">
            <a:extLst>
              <a:ext uri="{FF2B5EF4-FFF2-40B4-BE49-F238E27FC236}">
                <a16:creationId xmlns:a16="http://schemas.microsoft.com/office/drawing/2014/main" id="{6127C82E-314C-479B-BE7F-68FDC6D58F90}"/>
              </a:ext>
            </a:extLst>
          </p:cNvPr>
          <p:cNvSpPr>
            <a:spLocks noGrp="1"/>
          </p:cNvSpPr>
          <p:nvPr>
            <p:ph type="title"/>
          </p:nvPr>
        </p:nvSpPr>
        <p:spPr>
          <a:xfrm>
            <a:off x="533957" y="463845"/>
            <a:ext cx="3289383" cy="3401475"/>
          </a:xfrm>
        </p:spPr>
        <p:txBody>
          <a:bodyPr vert="horz" lIns="91440" tIns="45720" rIns="91440" bIns="45720" rtlCol="0" anchor="t">
            <a:normAutofit/>
          </a:bodyPr>
          <a:lstStyle/>
          <a:p>
            <a:r>
              <a:rPr lang="en-US"/>
              <a:t>Medicare</a:t>
            </a:r>
            <a:br>
              <a:rPr lang="en-US"/>
            </a:br>
            <a:r>
              <a:rPr lang="en-US"/>
              <a:t>misstep #3</a:t>
            </a:r>
          </a:p>
        </p:txBody>
      </p:sp>
      <p:sp>
        <p:nvSpPr>
          <p:cNvPr id="22" name="Text Placeholder 21">
            <a:extLst>
              <a:ext uri="{FF2B5EF4-FFF2-40B4-BE49-F238E27FC236}">
                <a16:creationId xmlns:a16="http://schemas.microsoft.com/office/drawing/2014/main" id="{8691B5DA-9FB9-8302-BE37-0028084F2ECA}"/>
              </a:ext>
            </a:extLst>
          </p:cNvPr>
          <p:cNvSpPr>
            <a:spLocks noGrp="1"/>
          </p:cNvSpPr>
          <p:nvPr>
            <p:ph type="body" sz="quarter" idx="15"/>
          </p:nvPr>
        </p:nvSpPr>
        <p:spPr>
          <a:xfrm>
            <a:off x="4360066" y="475488"/>
            <a:ext cx="7297018" cy="792162"/>
          </a:xfrm>
        </p:spPr>
        <p:txBody>
          <a:bodyPr/>
          <a:lstStyle/>
          <a:p>
            <a:r>
              <a:rPr lang="en-US" b="1" dirty="0"/>
              <a:t>Enrolling too late</a:t>
            </a:r>
            <a:br>
              <a:rPr lang="en-US" dirty="0"/>
            </a:br>
            <a:r>
              <a:rPr lang="en-US" i="1" dirty="0"/>
              <a:t>Not enrolling at the right time</a:t>
            </a:r>
          </a:p>
        </p:txBody>
      </p:sp>
      <p:sp>
        <p:nvSpPr>
          <p:cNvPr id="9" name="TextBox 8">
            <a:extLst>
              <a:ext uri="{FF2B5EF4-FFF2-40B4-BE49-F238E27FC236}">
                <a16:creationId xmlns:a16="http://schemas.microsoft.com/office/drawing/2014/main" id="{65F3E7C9-55E5-30F1-AC7B-80CBA85D919A}"/>
              </a:ext>
            </a:extLst>
          </p:cNvPr>
          <p:cNvSpPr txBox="1"/>
          <p:nvPr/>
        </p:nvSpPr>
        <p:spPr>
          <a:xfrm>
            <a:off x="5286679" y="1677863"/>
            <a:ext cx="5398504" cy="1692771"/>
          </a:xfrm>
          <a:prstGeom prst="rect">
            <a:avLst/>
          </a:prstGeom>
          <a:solidFill>
            <a:schemeClr val="accent2"/>
          </a:solid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spAutoFit/>
          </a:bodyPr>
          <a:lstStyle/>
          <a:p>
            <a:pPr>
              <a:spcAft>
                <a:spcPts val="600"/>
              </a:spcAft>
              <a:buClr>
                <a:schemeClr val="accent1"/>
              </a:buClr>
            </a:pPr>
            <a:r>
              <a:rPr lang="en-US" sz="2000" b="1" dirty="0"/>
              <a:t>Small Employer Coverage/Retiree Coverage/</a:t>
            </a:r>
          </a:p>
          <a:p>
            <a:pPr>
              <a:spcAft>
                <a:spcPts val="600"/>
              </a:spcAft>
              <a:buClr>
                <a:schemeClr val="accent1"/>
              </a:buClr>
            </a:pPr>
            <a:r>
              <a:rPr lang="en-US" sz="2000" b="1" dirty="0"/>
              <a:t>COBRA/Tricare for Life</a:t>
            </a:r>
          </a:p>
          <a:p>
            <a:pPr marL="0" lvl="1">
              <a:buClr>
                <a:schemeClr val="accent1"/>
              </a:buClr>
            </a:pPr>
            <a:r>
              <a:rPr lang="en-US" sz="2000" dirty="0"/>
              <a:t>Medicare is primary. Failure to enroll during IEP may result in unexpected medical expenses and/or a late enrollment penalty. </a:t>
            </a:r>
          </a:p>
        </p:txBody>
      </p:sp>
      <p:sp>
        <p:nvSpPr>
          <p:cNvPr id="7" name="TextBox 6">
            <a:extLst>
              <a:ext uri="{FF2B5EF4-FFF2-40B4-BE49-F238E27FC236}">
                <a16:creationId xmlns:a16="http://schemas.microsoft.com/office/drawing/2014/main" id="{D116175C-E03E-F846-CA36-0D58FBFCB859}"/>
              </a:ext>
            </a:extLst>
          </p:cNvPr>
          <p:cNvSpPr txBox="1"/>
          <p:nvPr/>
        </p:nvSpPr>
        <p:spPr>
          <a:xfrm>
            <a:off x="5286679" y="3932680"/>
            <a:ext cx="4597519" cy="130805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spAutoFit/>
          </a:bodyPr>
          <a:lstStyle/>
          <a:p>
            <a:pPr>
              <a:spcAft>
                <a:spcPts val="600"/>
              </a:spcAft>
              <a:buClr>
                <a:schemeClr val="accent1"/>
              </a:buClr>
            </a:pPr>
            <a:r>
              <a:rPr lang="en-US" sz="2000" b="1" dirty="0"/>
              <a:t>ACA/Obamacare Plans</a:t>
            </a:r>
          </a:p>
          <a:p>
            <a:pPr marL="0" lvl="1">
              <a:buClr>
                <a:schemeClr val="accent1"/>
              </a:buClr>
            </a:pPr>
            <a:r>
              <a:rPr lang="en-US" sz="2000" dirty="0"/>
              <a:t>Individual ACA plans are NOT creditable coverage. Enroll in Medicare at 65 to avoid expensive late penalties</a:t>
            </a:r>
          </a:p>
        </p:txBody>
      </p:sp>
    </p:spTree>
    <p:extLst>
      <p:ext uri="{BB962C8B-B14F-4D97-AF65-F5344CB8AC3E}">
        <p14:creationId xmlns:p14="http://schemas.microsoft.com/office/powerpoint/2010/main" val="1050027303"/>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47FAEBB-E666-D092-AA4C-A49B1052BDE2}"/>
              </a:ext>
              <a:ext uri="{C183D7F6-B498-43B3-948B-1728B52AA6E4}">
                <adec:decorative xmlns:adec="http://schemas.microsoft.com/office/drawing/2017/decorative" val="1"/>
              </a:ext>
            </a:extLst>
          </p:cNvPr>
          <p:cNvSpPr/>
          <p:nvPr/>
        </p:nvSpPr>
        <p:spPr>
          <a:xfrm>
            <a:off x="7426890" y="3628725"/>
            <a:ext cx="1889179" cy="576199"/>
          </a:xfrm>
          <a:prstGeom prst="rect">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endParaRPr lang="en-US"/>
          </a:p>
        </p:txBody>
      </p:sp>
      <p:sp>
        <p:nvSpPr>
          <p:cNvPr id="20" name="Rectangle 19">
            <a:extLst>
              <a:ext uri="{FF2B5EF4-FFF2-40B4-BE49-F238E27FC236}">
                <a16:creationId xmlns:a16="http://schemas.microsoft.com/office/drawing/2014/main" id="{49377A2E-8DB1-5524-9B87-64EFCBA3AD69}"/>
              </a:ext>
              <a:ext uri="{C183D7F6-B498-43B3-948B-1728B52AA6E4}">
                <adec:decorative xmlns:adec="http://schemas.microsoft.com/office/drawing/2017/decorative" val="1"/>
              </a:ext>
            </a:extLst>
          </p:cNvPr>
          <p:cNvSpPr/>
          <p:nvPr/>
        </p:nvSpPr>
        <p:spPr>
          <a:xfrm>
            <a:off x="7423490" y="4536701"/>
            <a:ext cx="1889179" cy="576199"/>
          </a:xfrm>
          <a:prstGeom prst="rect">
            <a:avLst/>
          </a:prstGeom>
          <a:solidFill>
            <a:schemeClr val="accent4"/>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a:lstStyle/>
          <a:p>
            <a:endParaRPr lang="en-US"/>
          </a:p>
        </p:txBody>
      </p:sp>
      <p:sp>
        <p:nvSpPr>
          <p:cNvPr id="26" name="Rectangle 25">
            <a:extLst>
              <a:ext uri="{FF2B5EF4-FFF2-40B4-BE49-F238E27FC236}">
                <a16:creationId xmlns:a16="http://schemas.microsoft.com/office/drawing/2014/main" id="{0886EFFF-ACDC-1BF1-0495-62909F39D7DF}"/>
              </a:ext>
              <a:ext uri="{C183D7F6-B498-43B3-948B-1728B52AA6E4}">
                <adec:decorative xmlns:adec="http://schemas.microsoft.com/office/drawing/2017/decorative" val="1"/>
              </a:ext>
            </a:extLst>
          </p:cNvPr>
          <p:cNvSpPr/>
          <p:nvPr/>
        </p:nvSpPr>
        <p:spPr>
          <a:xfrm>
            <a:off x="7426890" y="1745099"/>
            <a:ext cx="1889179" cy="576199"/>
          </a:xfrm>
          <a:prstGeom prst="rect">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endParaRPr lang="en-US"/>
          </a:p>
        </p:txBody>
      </p:sp>
      <p:sp>
        <p:nvSpPr>
          <p:cNvPr id="24" name="Rectangle 23">
            <a:extLst>
              <a:ext uri="{FF2B5EF4-FFF2-40B4-BE49-F238E27FC236}">
                <a16:creationId xmlns:a16="http://schemas.microsoft.com/office/drawing/2014/main" id="{01490599-F649-62E2-A60F-1DA3092CFFD0}"/>
              </a:ext>
              <a:ext uri="{C183D7F6-B498-43B3-948B-1728B52AA6E4}">
                <adec:decorative xmlns:adec="http://schemas.microsoft.com/office/drawing/2017/decorative" val="1"/>
              </a:ext>
            </a:extLst>
          </p:cNvPr>
          <p:cNvSpPr/>
          <p:nvPr/>
        </p:nvSpPr>
        <p:spPr>
          <a:xfrm>
            <a:off x="7426890" y="2557446"/>
            <a:ext cx="1889179" cy="576199"/>
          </a:xfrm>
          <a:prstGeom prst="rect">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endParaRPr lang="en-US"/>
          </a:p>
        </p:txBody>
      </p:sp>
      <p:sp>
        <p:nvSpPr>
          <p:cNvPr id="2" name="Slide Number Placeholder 1">
            <a:extLst>
              <a:ext uri="{FF2B5EF4-FFF2-40B4-BE49-F238E27FC236}">
                <a16:creationId xmlns:a16="http://schemas.microsoft.com/office/drawing/2014/main" id="{9D036EA5-C072-4BDA-B7B9-C359D410A25A}"/>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a:lstStyle/>
          <a:p>
            <a:fld id="{BB333B34-C87C-402E-ABB0-13B7C9DEBBC4}" type="slidenum">
              <a:rPr lang="en-US" smtClean="0"/>
              <a:pPr/>
              <a:t>52</a:t>
            </a:fld>
            <a:endParaRPr lang="en-US"/>
          </a:p>
        </p:txBody>
      </p:sp>
      <p:grpSp>
        <p:nvGrpSpPr>
          <p:cNvPr id="68" name="Group 67">
            <a:extLst>
              <a:ext uri="{FF2B5EF4-FFF2-40B4-BE49-F238E27FC236}">
                <a16:creationId xmlns:a16="http://schemas.microsoft.com/office/drawing/2014/main" id="{09B830FD-15E8-E98E-1CF4-06AA0E02CA9A}"/>
              </a:ext>
              <a:ext uri="{C183D7F6-B498-43B3-948B-1728B52AA6E4}">
                <adec:decorative xmlns:adec="http://schemas.microsoft.com/office/drawing/2017/decorative" val="1"/>
              </a:ext>
            </a:extLst>
          </p:cNvPr>
          <p:cNvGrpSpPr/>
          <p:nvPr/>
        </p:nvGrpSpPr>
        <p:grpSpPr>
          <a:xfrm>
            <a:off x="2459663" y="2034363"/>
            <a:ext cx="7223053" cy="2799907"/>
            <a:chOff x="2459663" y="2034363"/>
            <a:chExt cx="7223053" cy="2799907"/>
          </a:xfrm>
        </p:grpSpPr>
        <p:cxnSp>
          <p:nvCxnSpPr>
            <p:cNvPr id="43" name="Straight Connector 42">
              <a:extLst>
                <a:ext uri="{FF2B5EF4-FFF2-40B4-BE49-F238E27FC236}">
                  <a16:creationId xmlns:a16="http://schemas.microsoft.com/office/drawing/2014/main" id="{12E46F0D-502C-E80F-42FA-2AE90EB156A5}"/>
                </a:ext>
              </a:extLst>
            </p:cNvPr>
            <p:cNvCxnSpPr/>
            <p:nvPr/>
          </p:nvCxnSpPr>
          <p:spPr>
            <a:xfrm>
              <a:off x="7031665" y="3934047"/>
              <a:ext cx="2643963" cy="0"/>
            </a:xfrm>
            <a:prstGeom prst="line">
              <a:avLst/>
            </a:prstGeom>
            <a:ln w="12700">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11" name="Left Brace 10">
              <a:extLst>
                <a:ext uri="{FF2B5EF4-FFF2-40B4-BE49-F238E27FC236}">
                  <a16:creationId xmlns:a16="http://schemas.microsoft.com/office/drawing/2014/main" id="{D5BA309C-FA1B-7C7B-69A1-E51EF8E8F726}"/>
                </a:ext>
              </a:extLst>
            </p:cNvPr>
            <p:cNvSpPr/>
            <p:nvPr/>
          </p:nvSpPr>
          <p:spPr>
            <a:xfrm>
              <a:off x="2459663" y="2438400"/>
              <a:ext cx="474919" cy="1885507"/>
            </a:xfrm>
            <a:prstGeom prst="leftBrace">
              <a:avLst>
                <a:gd name="adj1" fmla="val 0"/>
                <a:gd name="adj2" fmla="val 50000"/>
              </a:avLst>
            </a:prstGeom>
            <a:ln w="12700">
              <a:solidFill>
                <a:schemeClr val="accent2"/>
              </a:solidFill>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3" name="Elbow Connector 12">
              <a:extLst>
                <a:ext uri="{FF2B5EF4-FFF2-40B4-BE49-F238E27FC236}">
                  <a16:creationId xmlns:a16="http://schemas.microsoft.com/office/drawing/2014/main" id="{DF2E2066-7EE4-1A32-7DCE-D1E555C03EDC}"/>
                </a:ext>
              </a:extLst>
            </p:cNvPr>
            <p:cNvCxnSpPr>
              <a:endCxn id="10" idx="1"/>
            </p:cNvCxnSpPr>
            <p:nvPr/>
          </p:nvCxnSpPr>
          <p:spPr>
            <a:xfrm flipV="1">
              <a:off x="4770474" y="3940438"/>
              <a:ext cx="390045" cy="376381"/>
            </a:xfrm>
            <a:prstGeom prst="bentConnector3">
              <a:avLst/>
            </a:prstGeom>
            <a:ln w="12700">
              <a:solidFill>
                <a:srgbClr val="EC6453"/>
              </a:solidFill>
              <a:miter lim="800000"/>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F32EA9D-F270-8D8C-0A4A-A285327ED578}"/>
                </a:ext>
              </a:extLst>
            </p:cNvPr>
            <p:cNvCxnSpPr>
              <a:cxnSpLocks/>
            </p:cNvCxnSpPr>
            <p:nvPr/>
          </p:nvCxnSpPr>
          <p:spPr>
            <a:xfrm>
              <a:off x="4756298" y="2448848"/>
              <a:ext cx="404221" cy="0"/>
            </a:xfrm>
            <a:prstGeom prst="line">
              <a:avLst/>
            </a:prstGeom>
            <a:ln w="12700">
              <a:solidFill>
                <a:srgbClr val="EC6453"/>
              </a:solidFill>
              <a:miter lim="800000"/>
            </a:ln>
          </p:spPr>
          <p:style>
            <a:lnRef idx="1">
              <a:schemeClr val="accent1"/>
            </a:lnRef>
            <a:fillRef idx="0">
              <a:schemeClr val="accent1"/>
            </a:fillRef>
            <a:effectRef idx="0">
              <a:schemeClr val="accent1"/>
            </a:effectRef>
            <a:fontRef idx="minor">
              <a:schemeClr val="tx1"/>
            </a:fontRef>
          </p:style>
        </p:cxnSp>
        <p:sp>
          <p:nvSpPr>
            <p:cNvPr id="28" name="Left Brace 27">
              <a:extLst>
                <a:ext uri="{FF2B5EF4-FFF2-40B4-BE49-F238E27FC236}">
                  <a16:creationId xmlns:a16="http://schemas.microsoft.com/office/drawing/2014/main" id="{1B6286B7-3701-C0C5-AF59-B53EC8BDB036}"/>
                </a:ext>
              </a:extLst>
            </p:cNvPr>
            <p:cNvSpPr/>
            <p:nvPr/>
          </p:nvSpPr>
          <p:spPr>
            <a:xfrm>
              <a:off x="7005268" y="2041453"/>
              <a:ext cx="444611" cy="808074"/>
            </a:xfrm>
            <a:prstGeom prst="leftBrace">
              <a:avLst>
                <a:gd name="adj1" fmla="val 0"/>
                <a:gd name="adj2" fmla="val 50000"/>
              </a:avLst>
            </a:prstGeom>
            <a:ln w="12700">
              <a:solidFill>
                <a:schemeClr val="accent4"/>
              </a:solidFill>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9" name="Elbow Connector 28">
              <a:extLst>
                <a:ext uri="{FF2B5EF4-FFF2-40B4-BE49-F238E27FC236}">
                  <a16:creationId xmlns:a16="http://schemas.microsoft.com/office/drawing/2014/main" id="{9AE09099-8117-C706-73F3-4CA3F13A7F70}"/>
                </a:ext>
              </a:extLst>
            </p:cNvPr>
            <p:cNvCxnSpPr>
              <a:cxnSpLocks/>
              <a:endCxn id="21" idx="1"/>
            </p:cNvCxnSpPr>
            <p:nvPr/>
          </p:nvCxnSpPr>
          <p:spPr>
            <a:xfrm>
              <a:off x="4772966" y="4386105"/>
              <a:ext cx="2650524" cy="438696"/>
            </a:xfrm>
            <a:prstGeom prst="bentConnector3">
              <a:avLst>
                <a:gd name="adj1" fmla="val 92649"/>
              </a:avLst>
            </a:prstGeom>
            <a:ln w="12700">
              <a:solidFill>
                <a:srgbClr val="EC6453"/>
              </a:solidFill>
              <a:miter lim="800000"/>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7F018B06-BDDB-975F-3D05-FF78CD29480F}"/>
                </a:ext>
              </a:extLst>
            </p:cNvPr>
            <p:cNvCxnSpPr>
              <a:cxnSpLocks/>
            </p:cNvCxnSpPr>
            <p:nvPr/>
          </p:nvCxnSpPr>
          <p:spPr>
            <a:xfrm>
              <a:off x="9321209" y="2034363"/>
              <a:ext cx="361507" cy="0"/>
            </a:xfrm>
            <a:prstGeom prst="line">
              <a:avLst/>
            </a:prstGeom>
            <a:ln w="12700">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FE3FBD45-6F2E-B287-8EB0-F0D575A2876C}"/>
                </a:ext>
              </a:extLst>
            </p:cNvPr>
            <p:cNvCxnSpPr>
              <a:cxnSpLocks/>
            </p:cNvCxnSpPr>
            <p:nvPr/>
          </p:nvCxnSpPr>
          <p:spPr>
            <a:xfrm flipV="1">
              <a:off x="9316069" y="2849525"/>
              <a:ext cx="352471" cy="0"/>
            </a:xfrm>
            <a:prstGeom prst="line">
              <a:avLst/>
            </a:prstGeom>
            <a:ln w="12700">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DC7EF73-7AC3-B064-AF3C-72EE80974D56}"/>
                </a:ext>
              </a:extLst>
            </p:cNvPr>
            <p:cNvCxnSpPr/>
            <p:nvPr/>
          </p:nvCxnSpPr>
          <p:spPr>
            <a:xfrm flipV="1">
              <a:off x="9316069" y="4834270"/>
              <a:ext cx="352471" cy="0"/>
            </a:xfrm>
            <a:prstGeom prst="line">
              <a:avLst/>
            </a:prstGeom>
            <a:ln w="12700">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8" name="Title 7">
            <a:extLst>
              <a:ext uri="{FF2B5EF4-FFF2-40B4-BE49-F238E27FC236}">
                <a16:creationId xmlns:a16="http://schemas.microsoft.com/office/drawing/2014/main" id="{D00791E9-B11C-2C35-C964-201A07C0D862}"/>
              </a:ext>
            </a:extLst>
          </p:cNvPr>
          <p:cNvSpPr>
            <a:spLocks noGrp="1"/>
          </p:cNvSpPr>
          <p:nvPr>
            <p:ph type="title"/>
          </p:nvPr>
        </p:nvSpPr>
        <p:spPr>
          <a:xfrm>
            <a:off x="466342" y="472437"/>
            <a:ext cx="11274553" cy="792167"/>
          </a:xfrm>
        </p:spPr>
        <p:txBody>
          <a:bodyPr/>
          <a:lstStyle/>
          <a:p>
            <a:r>
              <a:rPr lang="en-US">
                <a:solidFill>
                  <a:prstClr val="black"/>
                </a:solidFill>
                <a:latin typeface="Arial" panose="020B0604020202020204"/>
              </a:rPr>
              <a:t>Quick review</a:t>
            </a:r>
            <a:br>
              <a:rPr lang="en-US">
                <a:solidFill>
                  <a:prstClr val="black"/>
                </a:solidFill>
                <a:latin typeface="Arial" panose="020B0604020202020204"/>
              </a:rPr>
            </a:br>
            <a:r>
              <a:rPr lang="en-US" b="0" i="1">
                <a:solidFill>
                  <a:prstClr val="black"/>
                </a:solidFill>
                <a:latin typeface="Arial" panose="020B0604020202020204"/>
              </a:rPr>
              <a:t>The parts of Medicare</a:t>
            </a:r>
            <a:endParaRPr lang="en-US"/>
          </a:p>
        </p:txBody>
      </p:sp>
      <p:sp>
        <p:nvSpPr>
          <p:cNvPr id="5" name="TextBox 4">
            <a:extLst>
              <a:ext uri="{FF2B5EF4-FFF2-40B4-BE49-F238E27FC236}">
                <a16:creationId xmlns:a16="http://schemas.microsoft.com/office/drawing/2014/main" id="{B16B4D0A-1B6C-14A1-1270-9FCE5784F1DA}"/>
              </a:ext>
            </a:extLst>
          </p:cNvPr>
          <p:cNvSpPr txBox="1"/>
          <p:nvPr/>
        </p:nvSpPr>
        <p:spPr>
          <a:xfrm>
            <a:off x="623777" y="2735745"/>
            <a:ext cx="1857153" cy="1290452"/>
          </a:xfrm>
          <a:prstGeom prst="rect">
            <a:avLst/>
          </a:prstGeom>
          <a:solidFill>
            <a:schemeClr val="accent1"/>
          </a:solidFill>
        </p:spPr>
        <p:txBody>
          <a:bodyPr wrap="square"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chemeClr val="bg1"/>
                </a:solidFill>
                <a:effectLst/>
                <a:uLnTx/>
                <a:uFillTx/>
              </a:rPr>
              <a:t>Parts of Medicare</a:t>
            </a:r>
          </a:p>
        </p:txBody>
      </p:sp>
      <p:sp>
        <p:nvSpPr>
          <p:cNvPr id="6" name="TextBox 5">
            <a:extLst>
              <a:ext uri="{FF2B5EF4-FFF2-40B4-BE49-F238E27FC236}">
                <a16:creationId xmlns:a16="http://schemas.microsoft.com/office/drawing/2014/main" id="{5886B0C5-22E0-DAC6-EB66-D8C2CF44AC25}"/>
              </a:ext>
            </a:extLst>
          </p:cNvPr>
          <p:cNvSpPr txBox="1"/>
          <p:nvPr/>
        </p:nvSpPr>
        <p:spPr>
          <a:xfrm>
            <a:off x="2894012" y="1672487"/>
            <a:ext cx="1857153" cy="1552722"/>
          </a:xfrm>
          <a:prstGeom prst="rect">
            <a:avLst/>
          </a:prstGeom>
          <a:solidFill>
            <a:schemeClr val="accent2"/>
          </a:solidFill>
        </p:spPr>
        <p:txBody>
          <a:bodyPr wrap="square"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bg1"/>
                </a:solidFill>
                <a:effectLst/>
                <a:uLnTx/>
                <a:uFillTx/>
              </a:rPr>
              <a:t>Through Social Security</a:t>
            </a:r>
          </a:p>
        </p:txBody>
      </p:sp>
      <p:sp>
        <p:nvSpPr>
          <p:cNvPr id="9" name="TextBox 8">
            <a:extLst>
              <a:ext uri="{FF2B5EF4-FFF2-40B4-BE49-F238E27FC236}">
                <a16:creationId xmlns:a16="http://schemas.microsoft.com/office/drawing/2014/main" id="{2B7D5730-6A79-AB49-1C80-CBF5F72AACE4}"/>
              </a:ext>
            </a:extLst>
          </p:cNvPr>
          <p:cNvSpPr txBox="1"/>
          <p:nvPr/>
        </p:nvSpPr>
        <p:spPr>
          <a:xfrm>
            <a:off x="5160519" y="2044109"/>
            <a:ext cx="1857153" cy="809479"/>
          </a:xfrm>
          <a:prstGeom prst="rect">
            <a:avLst/>
          </a:prstGeom>
          <a:solidFill>
            <a:srgbClr val="EC6453"/>
          </a:solidFill>
        </p:spPr>
        <p:txBody>
          <a:bodyPr wrap="square" anchor="ctr">
            <a:noAutofit/>
          </a:bodyPr>
          <a:lstStyle/>
          <a:p>
            <a:pPr lvl="0" algn="ctr"/>
            <a:r>
              <a:rPr lang="en-US" dirty="0">
                <a:solidFill>
                  <a:schemeClr val="bg1"/>
                </a:solidFill>
              </a:rPr>
              <a:t>Original Medicare</a:t>
            </a:r>
          </a:p>
        </p:txBody>
      </p:sp>
      <p:sp>
        <p:nvSpPr>
          <p:cNvPr id="27" name="TextBox 26">
            <a:extLst>
              <a:ext uri="{FF2B5EF4-FFF2-40B4-BE49-F238E27FC236}">
                <a16:creationId xmlns:a16="http://schemas.microsoft.com/office/drawing/2014/main" id="{8F1500FD-7144-55FD-3B78-7DA89F36EC73}"/>
              </a:ext>
            </a:extLst>
          </p:cNvPr>
          <p:cNvSpPr txBox="1"/>
          <p:nvPr/>
        </p:nvSpPr>
        <p:spPr>
          <a:xfrm>
            <a:off x="7426890" y="1745099"/>
            <a:ext cx="1889179" cy="57619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Part A</a:t>
            </a:r>
          </a:p>
        </p:txBody>
      </p:sp>
      <p:sp>
        <p:nvSpPr>
          <p:cNvPr id="61" name="TextBox 60">
            <a:extLst>
              <a:ext uri="{FF2B5EF4-FFF2-40B4-BE49-F238E27FC236}">
                <a16:creationId xmlns:a16="http://schemas.microsoft.com/office/drawing/2014/main" id="{1F5C3E6F-B6CF-4AC3-FC51-A97D335493BB}"/>
              </a:ext>
            </a:extLst>
          </p:cNvPr>
          <p:cNvSpPr txBox="1"/>
          <p:nvPr/>
        </p:nvSpPr>
        <p:spPr>
          <a:xfrm>
            <a:off x="9916632" y="1693753"/>
            <a:ext cx="1424763" cy="707886"/>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1" u="none" strike="noStrike" kern="0" cap="none" spc="0" normalizeH="0" baseline="0" noProof="0" dirty="0">
                <a:ln>
                  <a:noFill/>
                </a:ln>
                <a:solidFill>
                  <a:prstClr val="black"/>
                </a:solidFill>
                <a:effectLst/>
                <a:uLnTx/>
                <a:uFillTx/>
              </a:rPr>
              <a:t>Hospital coverage</a:t>
            </a:r>
          </a:p>
        </p:txBody>
      </p:sp>
      <p:sp>
        <p:nvSpPr>
          <p:cNvPr id="25" name="TextBox 24">
            <a:extLst>
              <a:ext uri="{FF2B5EF4-FFF2-40B4-BE49-F238E27FC236}">
                <a16:creationId xmlns:a16="http://schemas.microsoft.com/office/drawing/2014/main" id="{C8694E55-80C4-6FAF-D4DC-DCF6DC88583A}"/>
              </a:ext>
            </a:extLst>
          </p:cNvPr>
          <p:cNvSpPr txBox="1"/>
          <p:nvPr/>
        </p:nvSpPr>
        <p:spPr>
          <a:xfrm>
            <a:off x="7426890" y="2557446"/>
            <a:ext cx="1889179" cy="57619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a:t>Part B</a:t>
            </a:r>
          </a:p>
        </p:txBody>
      </p:sp>
      <p:sp>
        <p:nvSpPr>
          <p:cNvPr id="59" name="TextBox 58">
            <a:extLst>
              <a:ext uri="{FF2B5EF4-FFF2-40B4-BE49-F238E27FC236}">
                <a16:creationId xmlns:a16="http://schemas.microsoft.com/office/drawing/2014/main" id="{212EDDD9-2792-6CD9-860A-DF3AE59A1515}"/>
              </a:ext>
            </a:extLst>
          </p:cNvPr>
          <p:cNvSpPr txBox="1"/>
          <p:nvPr/>
        </p:nvSpPr>
        <p:spPr>
          <a:xfrm>
            <a:off x="9774865" y="2494738"/>
            <a:ext cx="1701209" cy="707886"/>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1" u="none" strike="noStrike" kern="0" cap="none" spc="0" normalizeH="0" baseline="0" noProof="0" dirty="0">
                <a:ln>
                  <a:noFill/>
                </a:ln>
                <a:solidFill>
                  <a:prstClr val="black"/>
                </a:solidFill>
                <a:effectLst/>
                <a:uLnTx/>
                <a:uFillTx/>
              </a:rPr>
              <a:t>Outpatient coverage</a:t>
            </a:r>
            <a:endParaRPr kumimoji="0" lang="en-US" sz="2400" b="0" i="1" u="none" strike="noStrike" kern="0" cap="none" spc="0" normalizeH="0" baseline="0" noProof="0" dirty="0">
              <a:ln>
                <a:noFill/>
              </a:ln>
              <a:solidFill>
                <a:prstClr val="black"/>
              </a:solidFill>
              <a:effectLst/>
              <a:uLnTx/>
              <a:uFillTx/>
            </a:endParaRPr>
          </a:p>
        </p:txBody>
      </p:sp>
      <p:sp>
        <p:nvSpPr>
          <p:cNvPr id="7" name="TextBox 6">
            <a:extLst>
              <a:ext uri="{FF2B5EF4-FFF2-40B4-BE49-F238E27FC236}">
                <a16:creationId xmlns:a16="http://schemas.microsoft.com/office/drawing/2014/main" id="{A065D521-2B96-98B9-B5F3-77B207F07033}"/>
              </a:ext>
            </a:extLst>
          </p:cNvPr>
          <p:cNvSpPr txBox="1"/>
          <p:nvPr/>
        </p:nvSpPr>
        <p:spPr>
          <a:xfrm>
            <a:off x="2894012" y="3542413"/>
            <a:ext cx="1857153" cy="1552722"/>
          </a:xfrm>
          <a:prstGeom prst="rect">
            <a:avLst/>
          </a:prstGeom>
          <a:solidFill>
            <a:schemeClr val="accent2"/>
          </a:solidFill>
        </p:spPr>
        <p:txBody>
          <a:bodyPr wrap="square"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bg1"/>
                </a:solidFill>
                <a:effectLst/>
                <a:uLnTx/>
                <a:uFillTx/>
              </a:rPr>
              <a:t>Through private insurance</a:t>
            </a:r>
            <a:br>
              <a:rPr kumimoji="0" lang="en-US" sz="1800" b="0" i="0" u="none" strike="noStrike" kern="0" cap="none" spc="0" normalizeH="0" baseline="0" noProof="0" dirty="0">
                <a:ln>
                  <a:noFill/>
                </a:ln>
                <a:solidFill>
                  <a:schemeClr val="bg1"/>
                </a:solidFill>
                <a:effectLst/>
                <a:uLnTx/>
                <a:uFillTx/>
              </a:rPr>
            </a:br>
            <a:r>
              <a:rPr kumimoji="0" lang="en-US" sz="1800" b="0" i="0" u="none" strike="noStrike" kern="0" cap="none" spc="0" normalizeH="0" baseline="0" noProof="0" dirty="0">
                <a:ln>
                  <a:noFill/>
                </a:ln>
                <a:solidFill>
                  <a:schemeClr val="bg1"/>
                </a:solidFill>
                <a:effectLst/>
                <a:uLnTx/>
                <a:uFillTx/>
              </a:rPr>
              <a:t>carriers</a:t>
            </a:r>
          </a:p>
        </p:txBody>
      </p:sp>
      <p:sp>
        <p:nvSpPr>
          <p:cNvPr id="10" name="TextBox 9">
            <a:extLst>
              <a:ext uri="{FF2B5EF4-FFF2-40B4-BE49-F238E27FC236}">
                <a16:creationId xmlns:a16="http://schemas.microsoft.com/office/drawing/2014/main" id="{FDB63871-15F6-92B1-2355-B8CC882C7B5C}"/>
              </a:ext>
            </a:extLst>
          </p:cNvPr>
          <p:cNvSpPr txBox="1"/>
          <p:nvPr/>
        </p:nvSpPr>
        <p:spPr>
          <a:xfrm>
            <a:off x="5160519" y="3535698"/>
            <a:ext cx="1857153" cy="809479"/>
          </a:xfrm>
          <a:prstGeom prst="rect">
            <a:avLst/>
          </a:prstGeom>
          <a:solidFill>
            <a:srgbClr val="EC6453"/>
          </a:solidFill>
        </p:spPr>
        <p:txBody>
          <a:bodyPr wrap="square" anchor="ctr">
            <a:noAutofit/>
          </a:bodyPr>
          <a:lstStyle/>
          <a:p>
            <a:pPr lvl="0" algn="ctr"/>
            <a:r>
              <a:rPr lang="en-US" dirty="0">
                <a:solidFill>
                  <a:schemeClr val="bg1"/>
                </a:solidFill>
              </a:rPr>
              <a:t>Medicare Advantage</a:t>
            </a:r>
          </a:p>
        </p:txBody>
      </p:sp>
      <p:sp>
        <p:nvSpPr>
          <p:cNvPr id="23" name="TextBox 22">
            <a:extLst>
              <a:ext uri="{FF2B5EF4-FFF2-40B4-BE49-F238E27FC236}">
                <a16:creationId xmlns:a16="http://schemas.microsoft.com/office/drawing/2014/main" id="{930E00B5-15E6-8AE8-541C-D863ADDCC5AC}"/>
              </a:ext>
            </a:extLst>
          </p:cNvPr>
          <p:cNvSpPr txBox="1"/>
          <p:nvPr/>
        </p:nvSpPr>
        <p:spPr>
          <a:xfrm>
            <a:off x="7426890" y="3628725"/>
            <a:ext cx="1889179" cy="57619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a:t>Part C</a:t>
            </a:r>
          </a:p>
        </p:txBody>
      </p:sp>
      <p:sp>
        <p:nvSpPr>
          <p:cNvPr id="55" name="TextBox 54">
            <a:extLst>
              <a:ext uri="{FF2B5EF4-FFF2-40B4-BE49-F238E27FC236}">
                <a16:creationId xmlns:a16="http://schemas.microsoft.com/office/drawing/2014/main" id="{0FA15ABE-0B7C-E7F9-5A31-028F2B5AC7DD}"/>
              </a:ext>
            </a:extLst>
          </p:cNvPr>
          <p:cNvSpPr txBox="1"/>
          <p:nvPr/>
        </p:nvSpPr>
        <p:spPr>
          <a:xfrm>
            <a:off x="9672204" y="3622910"/>
            <a:ext cx="1889179" cy="57619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i="1" kern="1200">
                <a:solidFill>
                  <a:schemeClr val="tx1"/>
                </a:solidFill>
              </a:rPr>
              <a:t>Combined plan (A, B, D)</a:t>
            </a:r>
          </a:p>
        </p:txBody>
      </p:sp>
      <p:sp>
        <p:nvSpPr>
          <p:cNvPr id="21" name="TextBox 20">
            <a:extLst>
              <a:ext uri="{FF2B5EF4-FFF2-40B4-BE49-F238E27FC236}">
                <a16:creationId xmlns:a16="http://schemas.microsoft.com/office/drawing/2014/main" id="{8140F00B-184B-8BD3-376F-F2CAA0C33948}"/>
              </a:ext>
            </a:extLst>
          </p:cNvPr>
          <p:cNvSpPr txBox="1"/>
          <p:nvPr/>
        </p:nvSpPr>
        <p:spPr>
          <a:xfrm>
            <a:off x="7423490" y="4536701"/>
            <a:ext cx="1889179" cy="57619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a:t>Part D</a:t>
            </a:r>
          </a:p>
        </p:txBody>
      </p:sp>
      <p:sp>
        <p:nvSpPr>
          <p:cNvPr id="52" name="TextBox 51">
            <a:extLst>
              <a:ext uri="{FF2B5EF4-FFF2-40B4-BE49-F238E27FC236}">
                <a16:creationId xmlns:a16="http://schemas.microsoft.com/office/drawing/2014/main" id="{A3631051-4C93-2FE0-A1AB-9B1FAF65B070}"/>
              </a:ext>
            </a:extLst>
          </p:cNvPr>
          <p:cNvSpPr txBox="1"/>
          <p:nvPr/>
        </p:nvSpPr>
        <p:spPr>
          <a:xfrm>
            <a:off x="9693470" y="4614530"/>
            <a:ext cx="1889179" cy="41391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i="1" kern="1200" dirty="0">
                <a:solidFill>
                  <a:schemeClr val="tx1"/>
                </a:solidFill>
              </a:rPr>
              <a:t>Drug coverage</a:t>
            </a:r>
          </a:p>
        </p:txBody>
      </p:sp>
    </p:spTree>
    <p:extLst>
      <p:ext uri="{BB962C8B-B14F-4D97-AF65-F5344CB8AC3E}">
        <p14:creationId xmlns:p14="http://schemas.microsoft.com/office/powerpoint/2010/main" val="1710348435"/>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C252454-24FA-4859-9E2D-38D4CA4C63D6}"/>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a:lstStyle/>
          <a:p>
            <a:fld id="{BB333B34-C87C-402E-ABB0-13B7C9DEBBC4}" type="slidenum">
              <a:rPr lang="en-US"/>
              <a:pPr/>
              <a:t>53</a:t>
            </a:fld>
            <a:endParaRPr lang="en-US"/>
          </a:p>
        </p:txBody>
      </p:sp>
      <p:grpSp>
        <p:nvGrpSpPr>
          <p:cNvPr id="44" name="Group 43">
            <a:extLst>
              <a:ext uri="{FF2B5EF4-FFF2-40B4-BE49-F238E27FC236}">
                <a16:creationId xmlns:a16="http://schemas.microsoft.com/office/drawing/2014/main" id="{113B2F6A-9F9B-0309-3E58-E5FCFA5B6B21}"/>
              </a:ext>
              <a:ext uri="{C183D7F6-B498-43B3-948B-1728B52AA6E4}">
                <adec:decorative xmlns:adec="http://schemas.microsoft.com/office/drawing/2017/decorative" val="1"/>
              </a:ext>
            </a:extLst>
          </p:cNvPr>
          <p:cNvGrpSpPr/>
          <p:nvPr/>
        </p:nvGrpSpPr>
        <p:grpSpPr>
          <a:xfrm>
            <a:off x="3282696" y="1737360"/>
            <a:ext cx="3904488" cy="4154256"/>
            <a:chOff x="3282696" y="1737360"/>
            <a:chExt cx="3904488" cy="4154256"/>
          </a:xfrm>
        </p:grpSpPr>
        <p:sp>
          <p:nvSpPr>
            <p:cNvPr id="13" name="Left Brace 12">
              <a:extLst>
                <a:ext uri="{FF2B5EF4-FFF2-40B4-BE49-F238E27FC236}">
                  <a16:creationId xmlns:a16="http://schemas.microsoft.com/office/drawing/2014/main" id="{F1329768-D20F-F30C-996A-2D90B210ECCB}"/>
                </a:ext>
                <a:ext uri="{C183D7F6-B498-43B3-948B-1728B52AA6E4}">
                  <adec:decorative xmlns:adec="http://schemas.microsoft.com/office/drawing/2017/decorative" val="1"/>
                </a:ext>
              </a:extLst>
            </p:cNvPr>
            <p:cNvSpPr/>
            <p:nvPr/>
          </p:nvSpPr>
          <p:spPr>
            <a:xfrm>
              <a:off x="3282696" y="1737360"/>
              <a:ext cx="384048" cy="3474720"/>
            </a:xfrm>
            <a:prstGeom prst="leftBrace">
              <a:avLst>
                <a:gd name="adj1" fmla="val 0"/>
                <a:gd name="adj2" fmla="val 50000"/>
              </a:avLst>
            </a:prstGeom>
            <a:ln w="12700">
              <a:solidFill>
                <a:schemeClr val="accent2"/>
              </a:solidFill>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FC6FCC00-4A15-21D6-CF6A-02A390D76F59}"/>
                </a:ext>
                <a:ext uri="{C183D7F6-B498-43B3-948B-1728B52AA6E4}">
                  <adec:decorative xmlns:adec="http://schemas.microsoft.com/office/drawing/2017/decorative" val="1"/>
                </a:ext>
              </a:extLst>
            </p:cNvPr>
            <p:cNvCxnSpPr>
              <a:cxnSpLocks/>
            </p:cNvCxnSpPr>
            <p:nvPr/>
          </p:nvCxnSpPr>
          <p:spPr>
            <a:xfrm>
              <a:off x="3465576" y="3136392"/>
              <a:ext cx="164592" cy="0"/>
            </a:xfrm>
            <a:prstGeom prst="line">
              <a:avLst/>
            </a:prstGeom>
            <a:ln w="12700">
              <a:solidFill>
                <a:schemeClr val="accent2"/>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DB5CBC7-BCBE-20B1-E0EF-EED71DE9FBBE}"/>
                </a:ext>
                <a:ext uri="{C183D7F6-B498-43B3-948B-1728B52AA6E4}">
                  <adec:decorative xmlns:adec="http://schemas.microsoft.com/office/drawing/2017/decorative" val="1"/>
                </a:ext>
              </a:extLst>
            </p:cNvPr>
            <p:cNvCxnSpPr>
              <a:cxnSpLocks/>
            </p:cNvCxnSpPr>
            <p:nvPr/>
          </p:nvCxnSpPr>
          <p:spPr>
            <a:xfrm>
              <a:off x="6829511" y="1746504"/>
              <a:ext cx="345135" cy="0"/>
            </a:xfrm>
            <a:prstGeom prst="line">
              <a:avLst/>
            </a:prstGeom>
            <a:ln w="12700">
              <a:solidFill>
                <a:srgbClr val="EC6453"/>
              </a:solidFill>
              <a:miter lim="800000"/>
            </a:ln>
          </p:spPr>
          <p:style>
            <a:lnRef idx="1">
              <a:schemeClr val="accent1"/>
            </a:lnRef>
            <a:fillRef idx="0">
              <a:schemeClr val="accent1"/>
            </a:fillRef>
            <a:effectRef idx="0">
              <a:schemeClr val="accent1"/>
            </a:effectRef>
            <a:fontRef idx="minor">
              <a:schemeClr val="tx1"/>
            </a:fontRef>
          </p:style>
        </p:cxnSp>
        <p:sp>
          <p:nvSpPr>
            <p:cNvPr id="31" name="Left Brace 30">
              <a:extLst>
                <a:ext uri="{FF2B5EF4-FFF2-40B4-BE49-F238E27FC236}">
                  <a16:creationId xmlns:a16="http://schemas.microsoft.com/office/drawing/2014/main" id="{2F5E1B57-3868-2EDC-A59C-4FC08A17BD17}"/>
                </a:ext>
                <a:ext uri="{C183D7F6-B498-43B3-948B-1728B52AA6E4}">
                  <adec:decorative xmlns:adec="http://schemas.microsoft.com/office/drawing/2017/decorative" val="1"/>
                </a:ext>
              </a:extLst>
            </p:cNvPr>
            <p:cNvSpPr/>
            <p:nvPr/>
          </p:nvSpPr>
          <p:spPr>
            <a:xfrm>
              <a:off x="6825932" y="2441448"/>
              <a:ext cx="361252" cy="1380744"/>
            </a:xfrm>
            <a:prstGeom prst="leftBrace">
              <a:avLst>
                <a:gd name="adj1" fmla="val 0"/>
                <a:gd name="adj2" fmla="val 50000"/>
              </a:avLst>
            </a:prstGeom>
            <a:ln w="12700">
              <a:solidFill>
                <a:srgbClr val="EC6453"/>
              </a:solidFill>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Left Brace 31">
              <a:extLst>
                <a:ext uri="{FF2B5EF4-FFF2-40B4-BE49-F238E27FC236}">
                  <a16:creationId xmlns:a16="http://schemas.microsoft.com/office/drawing/2014/main" id="{F5326E62-2092-F4D5-A0F2-F58F4407C6DB}"/>
                </a:ext>
                <a:ext uri="{C183D7F6-B498-43B3-948B-1728B52AA6E4}">
                  <adec:decorative xmlns:adec="http://schemas.microsoft.com/office/drawing/2017/decorative" val="1"/>
                </a:ext>
              </a:extLst>
            </p:cNvPr>
            <p:cNvSpPr/>
            <p:nvPr/>
          </p:nvSpPr>
          <p:spPr>
            <a:xfrm>
              <a:off x="6825932" y="4510872"/>
              <a:ext cx="361252" cy="1380744"/>
            </a:xfrm>
            <a:prstGeom prst="leftBrace">
              <a:avLst>
                <a:gd name="adj1" fmla="val 0"/>
                <a:gd name="adj2" fmla="val 50000"/>
              </a:avLst>
            </a:prstGeom>
            <a:ln w="12700">
              <a:solidFill>
                <a:srgbClr val="EC6453"/>
              </a:solidFill>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19755B7D-9106-314D-FAA7-A0D79901D763}"/>
                </a:ext>
                <a:ext uri="{C183D7F6-B498-43B3-948B-1728B52AA6E4}">
                  <adec:decorative xmlns:adec="http://schemas.microsoft.com/office/drawing/2017/decorative" val="1"/>
                </a:ext>
              </a:extLst>
            </p:cNvPr>
            <p:cNvCxnSpPr>
              <a:cxnSpLocks/>
            </p:cNvCxnSpPr>
            <p:nvPr/>
          </p:nvCxnSpPr>
          <p:spPr>
            <a:xfrm>
              <a:off x="6824487" y="3131820"/>
              <a:ext cx="345135" cy="0"/>
            </a:xfrm>
            <a:prstGeom prst="line">
              <a:avLst/>
            </a:prstGeom>
            <a:ln w="12700">
              <a:solidFill>
                <a:srgbClr val="EC6453"/>
              </a:solidFill>
              <a:miter lim="800000"/>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5A6BA579-D3FF-BAA0-D2C4-49159DC483D3}"/>
                </a:ext>
                <a:ext uri="{C183D7F6-B498-43B3-948B-1728B52AA6E4}">
                  <adec:decorative xmlns:adec="http://schemas.microsoft.com/office/drawing/2017/decorative" val="1"/>
                </a:ext>
              </a:extLst>
            </p:cNvPr>
            <p:cNvCxnSpPr>
              <a:cxnSpLocks/>
            </p:cNvCxnSpPr>
            <p:nvPr/>
          </p:nvCxnSpPr>
          <p:spPr>
            <a:xfrm>
              <a:off x="6824487" y="5206804"/>
              <a:ext cx="345135" cy="0"/>
            </a:xfrm>
            <a:prstGeom prst="line">
              <a:avLst/>
            </a:prstGeom>
            <a:ln w="12700">
              <a:solidFill>
                <a:srgbClr val="EC6453"/>
              </a:solidFill>
              <a:miter lim="800000"/>
            </a:ln>
          </p:spPr>
          <p:style>
            <a:lnRef idx="1">
              <a:schemeClr val="accent1"/>
            </a:lnRef>
            <a:fillRef idx="0">
              <a:schemeClr val="accent1"/>
            </a:fillRef>
            <a:effectRef idx="0">
              <a:schemeClr val="accent1"/>
            </a:effectRef>
            <a:fontRef idx="minor">
              <a:schemeClr val="tx1"/>
            </a:fontRef>
          </p:style>
        </p:cxnSp>
      </p:grpSp>
      <p:sp>
        <p:nvSpPr>
          <p:cNvPr id="4" name="Title 3">
            <a:extLst>
              <a:ext uri="{FF2B5EF4-FFF2-40B4-BE49-F238E27FC236}">
                <a16:creationId xmlns:a16="http://schemas.microsoft.com/office/drawing/2014/main" id="{92D4FAED-6244-ED32-1454-D513A28EABCE}"/>
              </a:ext>
            </a:extLst>
          </p:cNvPr>
          <p:cNvSpPr>
            <a:spLocks noGrp="1"/>
          </p:cNvSpPr>
          <p:nvPr>
            <p:ph type="title"/>
          </p:nvPr>
        </p:nvSpPr>
        <p:spPr>
          <a:xfrm>
            <a:off x="466342" y="472437"/>
            <a:ext cx="11274553" cy="792167"/>
          </a:xfrm>
        </p:spPr>
        <p:txBody>
          <a:bodyPr/>
          <a:lstStyle/>
          <a:p>
            <a:r>
              <a:rPr lang="en-US" dirty="0">
                <a:solidFill>
                  <a:prstClr val="black"/>
                </a:solidFill>
                <a:latin typeface="Arial" panose="020B0604020202020204"/>
              </a:rPr>
              <a:t>Quick review</a:t>
            </a:r>
            <a:br>
              <a:rPr lang="en-US" dirty="0">
                <a:solidFill>
                  <a:prstClr val="black"/>
                </a:solidFill>
                <a:latin typeface="Arial" panose="020B0604020202020204"/>
              </a:rPr>
            </a:br>
            <a:r>
              <a:rPr lang="en-US" b="0" i="1" dirty="0">
                <a:solidFill>
                  <a:prstClr val="black"/>
                </a:solidFill>
                <a:latin typeface="Arial" panose="020B0604020202020204"/>
              </a:rPr>
              <a:t>The routes</a:t>
            </a:r>
            <a:endParaRPr lang="en-US" dirty="0"/>
          </a:p>
        </p:txBody>
      </p:sp>
      <p:sp>
        <p:nvSpPr>
          <p:cNvPr id="7" name="TextBox 6">
            <a:extLst>
              <a:ext uri="{FF2B5EF4-FFF2-40B4-BE49-F238E27FC236}">
                <a16:creationId xmlns:a16="http://schemas.microsoft.com/office/drawing/2014/main" id="{EADA74C4-3A52-EEFF-FE1C-3AF26381AEB6}"/>
              </a:ext>
            </a:extLst>
          </p:cNvPr>
          <p:cNvSpPr txBox="1"/>
          <p:nvPr/>
        </p:nvSpPr>
        <p:spPr>
          <a:xfrm>
            <a:off x="710666" y="3019815"/>
            <a:ext cx="2574468" cy="928098"/>
          </a:xfrm>
          <a:prstGeom prst="rect">
            <a:avLst/>
          </a:prstGeom>
          <a:solidFill>
            <a:schemeClr val="accent1"/>
          </a:solidFill>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Original Medicare</a:t>
            </a:r>
          </a:p>
          <a:p>
            <a:pPr marL="0" lvl="0" indent="0" algn="ctr" defTabSz="889000">
              <a:lnSpc>
                <a:spcPct val="90000"/>
              </a:lnSpc>
              <a:spcBef>
                <a:spcPct val="0"/>
              </a:spcBef>
              <a:spcAft>
                <a:spcPct val="35000"/>
              </a:spcAft>
              <a:buNone/>
            </a:pPr>
            <a:r>
              <a:rPr lang="en-US" sz="2000" kern="1200" dirty="0"/>
              <a:t>A + B</a:t>
            </a:r>
            <a:endParaRPr lang="en-US" sz="1400" kern="1200" dirty="0"/>
          </a:p>
        </p:txBody>
      </p:sp>
      <p:sp>
        <p:nvSpPr>
          <p:cNvPr id="10" name="TextBox 9">
            <a:extLst>
              <a:ext uri="{FF2B5EF4-FFF2-40B4-BE49-F238E27FC236}">
                <a16:creationId xmlns:a16="http://schemas.microsoft.com/office/drawing/2014/main" id="{634005F0-7E84-B913-5782-9B68916F63FE}"/>
              </a:ext>
            </a:extLst>
          </p:cNvPr>
          <p:cNvSpPr txBox="1"/>
          <p:nvPr/>
        </p:nvSpPr>
        <p:spPr>
          <a:xfrm>
            <a:off x="3640241" y="1363432"/>
            <a:ext cx="3189270" cy="766144"/>
          </a:xfrm>
          <a:prstGeom prst="rect">
            <a:avLst/>
          </a:prstGeom>
          <a:solidFill>
            <a:schemeClr val="accent2"/>
          </a:solidFill>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No Supplement</a:t>
            </a:r>
          </a:p>
        </p:txBody>
      </p:sp>
      <p:sp>
        <p:nvSpPr>
          <p:cNvPr id="41" name="TextBox 40">
            <a:extLst>
              <a:ext uri="{FF2B5EF4-FFF2-40B4-BE49-F238E27FC236}">
                <a16:creationId xmlns:a16="http://schemas.microsoft.com/office/drawing/2014/main" id="{5CFC9DAD-2055-B85F-5BAA-B44DF50BD9BF}"/>
              </a:ext>
            </a:extLst>
          </p:cNvPr>
          <p:cNvSpPr txBox="1"/>
          <p:nvPr/>
        </p:nvSpPr>
        <p:spPr>
          <a:xfrm>
            <a:off x="7174646" y="1509324"/>
            <a:ext cx="3874573" cy="474360"/>
          </a:xfrm>
          <a:prstGeom prst="rect">
            <a:avLst/>
          </a:prstGeom>
          <a:solidFill>
            <a:srgbClr val="EC6453"/>
          </a:solidFill>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lvl="0" algn="ctr"/>
            <a:r>
              <a:rPr lang="en-US" sz="2000" b="1" dirty="0"/>
              <a:t>No</a:t>
            </a:r>
            <a:r>
              <a:rPr lang="en-US" sz="2000" dirty="0"/>
              <a:t> cap on spending</a:t>
            </a:r>
          </a:p>
        </p:txBody>
      </p:sp>
      <p:sp>
        <p:nvSpPr>
          <p:cNvPr id="11" name="TextBox 10">
            <a:extLst>
              <a:ext uri="{FF2B5EF4-FFF2-40B4-BE49-F238E27FC236}">
                <a16:creationId xmlns:a16="http://schemas.microsoft.com/office/drawing/2014/main" id="{475B2CBD-75FD-8E72-0CA2-A078C64F708C}"/>
              </a:ext>
            </a:extLst>
          </p:cNvPr>
          <p:cNvSpPr txBox="1"/>
          <p:nvPr/>
        </p:nvSpPr>
        <p:spPr>
          <a:xfrm>
            <a:off x="3640241" y="2752344"/>
            <a:ext cx="3189270" cy="766144"/>
          </a:xfrm>
          <a:prstGeom prst="rect">
            <a:avLst/>
          </a:prstGeom>
          <a:solidFill>
            <a:schemeClr val="accent2"/>
          </a:solidFill>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chemeClr val="bg1"/>
                </a:solidFill>
                <a:effectLst/>
                <a:uLnTx/>
                <a:uFillTx/>
              </a:rPr>
              <a:t>Medigap + Part D</a:t>
            </a:r>
          </a:p>
        </p:txBody>
      </p:sp>
      <p:sp>
        <p:nvSpPr>
          <p:cNvPr id="40" name="TextBox 39">
            <a:extLst>
              <a:ext uri="{FF2B5EF4-FFF2-40B4-BE49-F238E27FC236}">
                <a16:creationId xmlns:a16="http://schemas.microsoft.com/office/drawing/2014/main" id="{CDFB0638-8D88-3847-6FEF-DE60C19E9495}"/>
              </a:ext>
            </a:extLst>
          </p:cNvPr>
          <p:cNvSpPr txBox="1"/>
          <p:nvPr/>
        </p:nvSpPr>
        <p:spPr>
          <a:xfrm>
            <a:off x="7174646" y="2201220"/>
            <a:ext cx="3874573" cy="474360"/>
          </a:xfrm>
          <a:prstGeom prst="rect">
            <a:avLst/>
          </a:prstGeom>
          <a:solidFill>
            <a:srgbClr val="EC6453"/>
          </a:solidFill>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lvl="0" algn="ctr"/>
            <a:r>
              <a:rPr lang="en-US" sz="2000" dirty="0"/>
              <a:t>Higher premiums</a:t>
            </a:r>
          </a:p>
        </p:txBody>
      </p:sp>
      <p:sp>
        <p:nvSpPr>
          <p:cNvPr id="39" name="TextBox 38">
            <a:extLst>
              <a:ext uri="{FF2B5EF4-FFF2-40B4-BE49-F238E27FC236}">
                <a16:creationId xmlns:a16="http://schemas.microsoft.com/office/drawing/2014/main" id="{47890472-16AB-89A8-8A14-582B76557E88}"/>
              </a:ext>
            </a:extLst>
          </p:cNvPr>
          <p:cNvSpPr txBox="1"/>
          <p:nvPr/>
        </p:nvSpPr>
        <p:spPr>
          <a:xfrm>
            <a:off x="7174646" y="2893116"/>
            <a:ext cx="3874573" cy="474360"/>
          </a:xfrm>
          <a:prstGeom prst="rect">
            <a:avLst/>
          </a:prstGeom>
          <a:solidFill>
            <a:srgbClr val="EC6453"/>
          </a:solidFill>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lvl="0" algn="ctr"/>
            <a:r>
              <a:rPr lang="en-US" sz="2000" dirty="0"/>
              <a:t>Little out-of-pocket costs</a:t>
            </a:r>
          </a:p>
        </p:txBody>
      </p:sp>
      <p:sp>
        <p:nvSpPr>
          <p:cNvPr id="38" name="TextBox 37">
            <a:extLst>
              <a:ext uri="{FF2B5EF4-FFF2-40B4-BE49-F238E27FC236}">
                <a16:creationId xmlns:a16="http://schemas.microsoft.com/office/drawing/2014/main" id="{A90AE97C-B51A-CB6D-0DAF-733E277CA18E}"/>
              </a:ext>
            </a:extLst>
          </p:cNvPr>
          <p:cNvSpPr txBox="1"/>
          <p:nvPr/>
        </p:nvSpPr>
        <p:spPr>
          <a:xfrm>
            <a:off x="7174646" y="3585012"/>
            <a:ext cx="3874573" cy="474360"/>
          </a:xfrm>
          <a:prstGeom prst="rect">
            <a:avLst/>
          </a:prstGeom>
          <a:solidFill>
            <a:srgbClr val="EC6453"/>
          </a:solidFill>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lvl="0" algn="ctr"/>
            <a:r>
              <a:rPr lang="en-US" sz="2000" b="1" dirty="0"/>
              <a:t>No</a:t>
            </a:r>
            <a:r>
              <a:rPr lang="en-US" sz="2000" dirty="0"/>
              <a:t> doctor networks</a:t>
            </a:r>
          </a:p>
        </p:txBody>
      </p:sp>
      <p:sp>
        <p:nvSpPr>
          <p:cNvPr id="12" name="TextBox 11">
            <a:extLst>
              <a:ext uri="{FF2B5EF4-FFF2-40B4-BE49-F238E27FC236}">
                <a16:creationId xmlns:a16="http://schemas.microsoft.com/office/drawing/2014/main" id="{CFFDFE98-315F-175E-8275-429F08766910}"/>
              </a:ext>
            </a:extLst>
          </p:cNvPr>
          <p:cNvSpPr txBox="1"/>
          <p:nvPr/>
        </p:nvSpPr>
        <p:spPr>
          <a:xfrm>
            <a:off x="3640241" y="4831080"/>
            <a:ext cx="3189270" cy="766144"/>
          </a:xfrm>
          <a:prstGeom prst="rect">
            <a:avLst/>
          </a:prstGeom>
          <a:solidFill>
            <a:schemeClr val="accent2"/>
          </a:solidFill>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lvl="0" algn="ctr"/>
            <a:r>
              <a:rPr lang="en-US" sz="2000" dirty="0"/>
              <a:t>Medicare Advantage</a:t>
            </a:r>
          </a:p>
        </p:txBody>
      </p:sp>
      <p:sp>
        <p:nvSpPr>
          <p:cNvPr id="37" name="TextBox 36">
            <a:extLst>
              <a:ext uri="{FF2B5EF4-FFF2-40B4-BE49-F238E27FC236}">
                <a16:creationId xmlns:a16="http://schemas.microsoft.com/office/drawing/2014/main" id="{83CCB14F-CB17-546D-1441-C8750EDD8F68}"/>
              </a:ext>
            </a:extLst>
          </p:cNvPr>
          <p:cNvSpPr txBox="1"/>
          <p:nvPr/>
        </p:nvSpPr>
        <p:spPr>
          <a:xfrm>
            <a:off x="7174646" y="4276908"/>
            <a:ext cx="3874573" cy="474360"/>
          </a:xfrm>
          <a:prstGeom prst="rect">
            <a:avLst/>
          </a:prstGeom>
          <a:solidFill>
            <a:srgbClr val="EC6453"/>
          </a:solidFill>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lvl="0" algn="ctr"/>
            <a:r>
              <a:rPr lang="en-US" sz="2000" dirty="0"/>
              <a:t>Lower premiums</a:t>
            </a:r>
          </a:p>
        </p:txBody>
      </p:sp>
      <p:sp>
        <p:nvSpPr>
          <p:cNvPr id="36" name="TextBox 35">
            <a:extLst>
              <a:ext uri="{FF2B5EF4-FFF2-40B4-BE49-F238E27FC236}">
                <a16:creationId xmlns:a16="http://schemas.microsoft.com/office/drawing/2014/main" id="{8192A942-4E89-C47F-DB6A-BDD4AB8C7809}"/>
              </a:ext>
            </a:extLst>
          </p:cNvPr>
          <p:cNvSpPr txBox="1"/>
          <p:nvPr/>
        </p:nvSpPr>
        <p:spPr>
          <a:xfrm>
            <a:off x="7174646" y="4968804"/>
            <a:ext cx="3874573" cy="474360"/>
          </a:xfrm>
          <a:prstGeom prst="rect">
            <a:avLst/>
          </a:prstGeom>
          <a:solidFill>
            <a:srgbClr val="EC6453"/>
          </a:solidFill>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lvl="0" algn="ctr"/>
            <a:r>
              <a:rPr lang="en-US" sz="2000" dirty="0"/>
              <a:t>More cost-sharing</a:t>
            </a:r>
          </a:p>
        </p:txBody>
      </p:sp>
      <p:sp>
        <p:nvSpPr>
          <p:cNvPr id="35" name="TextBox 34">
            <a:extLst>
              <a:ext uri="{FF2B5EF4-FFF2-40B4-BE49-F238E27FC236}">
                <a16:creationId xmlns:a16="http://schemas.microsoft.com/office/drawing/2014/main" id="{42C19551-D272-582D-20B4-33B8BB9D4C63}"/>
              </a:ext>
            </a:extLst>
          </p:cNvPr>
          <p:cNvSpPr txBox="1"/>
          <p:nvPr/>
        </p:nvSpPr>
        <p:spPr>
          <a:xfrm>
            <a:off x="7174646" y="5660700"/>
            <a:ext cx="3874573" cy="474360"/>
          </a:xfrm>
          <a:prstGeom prst="rect">
            <a:avLst/>
          </a:prstGeom>
          <a:solidFill>
            <a:srgbClr val="EC6453"/>
          </a:solidFill>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Limited doctors</a:t>
            </a:r>
          </a:p>
        </p:txBody>
      </p:sp>
    </p:spTree>
    <p:extLst>
      <p:ext uri="{BB962C8B-B14F-4D97-AF65-F5344CB8AC3E}">
        <p14:creationId xmlns:p14="http://schemas.microsoft.com/office/powerpoint/2010/main" val="3115931617"/>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4E65538-A8EB-4BAE-9714-87313DB20BB4}"/>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a:lstStyle/>
          <a:p>
            <a:fld id="{BB333B34-C87C-402E-ABB0-13B7C9DEBBC4}" type="slidenum">
              <a:rPr lang="en-US"/>
              <a:pPr/>
              <a:t>54</a:t>
            </a:fld>
            <a:endParaRPr lang="en-US" dirty="0"/>
          </a:p>
        </p:txBody>
      </p:sp>
      <p:grpSp>
        <p:nvGrpSpPr>
          <p:cNvPr id="31" name="Group 30">
            <a:extLst>
              <a:ext uri="{FF2B5EF4-FFF2-40B4-BE49-F238E27FC236}">
                <a16:creationId xmlns:a16="http://schemas.microsoft.com/office/drawing/2014/main" id="{07BD54FF-9572-46D0-F74E-812C39F40CA7}"/>
              </a:ext>
              <a:ext uri="{C183D7F6-B498-43B3-948B-1728B52AA6E4}">
                <adec:decorative xmlns:adec="http://schemas.microsoft.com/office/drawing/2017/decorative" val="1"/>
              </a:ext>
            </a:extLst>
          </p:cNvPr>
          <p:cNvGrpSpPr/>
          <p:nvPr/>
        </p:nvGrpSpPr>
        <p:grpSpPr>
          <a:xfrm>
            <a:off x="3841496" y="1788160"/>
            <a:ext cx="3971544" cy="3825240"/>
            <a:chOff x="3841496" y="1788160"/>
            <a:chExt cx="3971544" cy="3825240"/>
          </a:xfrm>
        </p:grpSpPr>
        <p:sp>
          <p:nvSpPr>
            <p:cNvPr id="27" name="Left Brace 26">
              <a:extLst>
                <a:ext uri="{FF2B5EF4-FFF2-40B4-BE49-F238E27FC236}">
                  <a16:creationId xmlns:a16="http://schemas.microsoft.com/office/drawing/2014/main" id="{EE6A5458-1293-3FBC-DB6D-6B1315E13B5C}"/>
                </a:ext>
                <a:ext uri="{C183D7F6-B498-43B3-948B-1728B52AA6E4}">
                  <adec:decorative xmlns:adec="http://schemas.microsoft.com/office/drawing/2017/decorative" val="1"/>
                </a:ext>
              </a:extLst>
            </p:cNvPr>
            <p:cNvSpPr/>
            <p:nvPr/>
          </p:nvSpPr>
          <p:spPr>
            <a:xfrm>
              <a:off x="7085012" y="1788160"/>
              <a:ext cx="728028" cy="1270000"/>
            </a:xfrm>
            <a:prstGeom prst="leftBrace">
              <a:avLst>
                <a:gd name="adj1" fmla="val 0"/>
                <a:gd name="adj2" fmla="val 50000"/>
              </a:avLst>
            </a:prstGeom>
            <a:ln w="12700">
              <a:solidFill>
                <a:srgbClr val="EC6453"/>
              </a:solidFill>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Left Brace 27">
              <a:extLst>
                <a:ext uri="{FF2B5EF4-FFF2-40B4-BE49-F238E27FC236}">
                  <a16:creationId xmlns:a16="http://schemas.microsoft.com/office/drawing/2014/main" id="{0EA8B414-BA5E-0F71-C90F-8F0C5134AB79}"/>
                </a:ext>
                <a:ext uri="{C183D7F6-B498-43B3-948B-1728B52AA6E4}">
                  <adec:decorative xmlns:adec="http://schemas.microsoft.com/office/drawing/2017/decorative" val="1"/>
                </a:ext>
              </a:extLst>
            </p:cNvPr>
            <p:cNvSpPr/>
            <p:nvPr/>
          </p:nvSpPr>
          <p:spPr>
            <a:xfrm>
              <a:off x="7085012" y="4343400"/>
              <a:ext cx="728028" cy="1270000"/>
            </a:xfrm>
            <a:prstGeom prst="leftBrace">
              <a:avLst>
                <a:gd name="adj1" fmla="val 0"/>
                <a:gd name="adj2" fmla="val 50000"/>
              </a:avLst>
            </a:prstGeom>
            <a:ln w="12700">
              <a:solidFill>
                <a:srgbClr val="EC6453"/>
              </a:solidFill>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Left Brace 25">
              <a:extLst>
                <a:ext uri="{FF2B5EF4-FFF2-40B4-BE49-F238E27FC236}">
                  <a16:creationId xmlns:a16="http://schemas.microsoft.com/office/drawing/2014/main" id="{0A4F4925-4D38-4FBB-3C21-8947E71CD3FA}"/>
                </a:ext>
                <a:ext uri="{C183D7F6-B498-43B3-948B-1728B52AA6E4}">
                  <adec:decorative xmlns:adec="http://schemas.microsoft.com/office/drawing/2017/decorative" val="1"/>
                </a:ext>
              </a:extLst>
            </p:cNvPr>
            <p:cNvSpPr/>
            <p:nvPr/>
          </p:nvSpPr>
          <p:spPr>
            <a:xfrm>
              <a:off x="3841496" y="2438400"/>
              <a:ext cx="618744" cy="2540000"/>
            </a:xfrm>
            <a:prstGeom prst="leftBrace">
              <a:avLst>
                <a:gd name="adj1" fmla="val 0"/>
                <a:gd name="adj2" fmla="val 50000"/>
              </a:avLst>
            </a:prstGeom>
            <a:ln w="12700">
              <a:solidFill>
                <a:schemeClr val="accent2"/>
              </a:solidFill>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4" name="Title 3">
            <a:extLst>
              <a:ext uri="{FF2B5EF4-FFF2-40B4-BE49-F238E27FC236}">
                <a16:creationId xmlns:a16="http://schemas.microsoft.com/office/drawing/2014/main" id="{1753F6E3-2DA8-5F1C-003B-44183F3B9AB1}"/>
              </a:ext>
            </a:extLst>
          </p:cNvPr>
          <p:cNvSpPr>
            <a:spLocks noGrp="1"/>
          </p:cNvSpPr>
          <p:nvPr>
            <p:ph type="title"/>
          </p:nvPr>
        </p:nvSpPr>
        <p:spPr>
          <a:xfrm>
            <a:off x="466342" y="472437"/>
            <a:ext cx="11274553" cy="792167"/>
          </a:xfrm>
        </p:spPr>
        <p:txBody>
          <a:bodyPr/>
          <a:lstStyle/>
          <a:p>
            <a:r>
              <a:rPr lang="en-US"/>
              <a:t>Quick review</a:t>
            </a:r>
            <a:br>
              <a:rPr lang="en-US"/>
            </a:br>
            <a:r>
              <a:rPr lang="en-US" b="0" i="1"/>
              <a:t>Employer coverage</a:t>
            </a:r>
            <a:endParaRPr lang="en-US"/>
          </a:p>
        </p:txBody>
      </p:sp>
      <p:sp>
        <p:nvSpPr>
          <p:cNvPr id="7" name="TextBox 6">
            <a:extLst>
              <a:ext uri="{FF2B5EF4-FFF2-40B4-BE49-F238E27FC236}">
                <a16:creationId xmlns:a16="http://schemas.microsoft.com/office/drawing/2014/main" id="{8E39715D-EC96-868B-E874-22825E78A478}"/>
              </a:ext>
            </a:extLst>
          </p:cNvPr>
          <p:cNvSpPr txBox="1"/>
          <p:nvPr/>
        </p:nvSpPr>
        <p:spPr>
          <a:xfrm>
            <a:off x="1317251" y="3267264"/>
            <a:ext cx="2523603" cy="872112"/>
          </a:xfrm>
          <a:prstGeom prst="rect">
            <a:avLst/>
          </a:prstGeom>
          <a:solidFill>
            <a:schemeClr val="accent1"/>
          </a:solidFill>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Working past 65</a:t>
            </a:r>
            <a:endParaRPr lang="en-US" sz="1400" kern="1200" dirty="0"/>
          </a:p>
        </p:txBody>
      </p:sp>
      <p:sp>
        <p:nvSpPr>
          <p:cNvPr id="10" name="TextBox 9">
            <a:extLst>
              <a:ext uri="{FF2B5EF4-FFF2-40B4-BE49-F238E27FC236}">
                <a16:creationId xmlns:a16="http://schemas.microsoft.com/office/drawing/2014/main" id="{22ED0C13-4A6B-60EC-82BE-309962FC37EE}"/>
              </a:ext>
            </a:extLst>
          </p:cNvPr>
          <p:cNvSpPr txBox="1"/>
          <p:nvPr/>
        </p:nvSpPr>
        <p:spPr>
          <a:xfrm>
            <a:off x="4421618" y="1780127"/>
            <a:ext cx="2735989" cy="1306385"/>
          </a:xfrm>
          <a:prstGeom prst="rect">
            <a:avLst/>
          </a:prstGeom>
          <a:solidFill>
            <a:schemeClr val="accent2"/>
          </a:solidFill>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Company has more </a:t>
            </a:r>
          </a:p>
          <a:p>
            <a:pPr marL="0" lvl="0" indent="0" algn="ctr" defTabSz="889000">
              <a:lnSpc>
                <a:spcPct val="90000"/>
              </a:lnSpc>
              <a:spcBef>
                <a:spcPct val="0"/>
              </a:spcBef>
              <a:spcAft>
                <a:spcPct val="35000"/>
              </a:spcAft>
              <a:buNone/>
            </a:pPr>
            <a:r>
              <a:rPr lang="en-US" sz="2000" kern="1200" dirty="0"/>
              <a:t>than 20 employees</a:t>
            </a:r>
          </a:p>
        </p:txBody>
      </p:sp>
      <p:sp>
        <p:nvSpPr>
          <p:cNvPr id="16" name="TextBox 15">
            <a:extLst>
              <a:ext uri="{FF2B5EF4-FFF2-40B4-BE49-F238E27FC236}">
                <a16:creationId xmlns:a16="http://schemas.microsoft.com/office/drawing/2014/main" id="{20FF8428-AECA-74C6-BB20-C29111BCE1B9}"/>
              </a:ext>
            </a:extLst>
          </p:cNvPr>
          <p:cNvSpPr txBox="1"/>
          <p:nvPr/>
        </p:nvSpPr>
        <p:spPr>
          <a:xfrm>
            <a:off x="7797619" y="1323697"/>
            <a:ext cx="3095987" cy="898446"/>
          </a:xfrm>
          <a:prstGeom prst="rect">
            <a:avLst/>
          </a:prstGeom>
          <a:solidFill>
            <a:srgbClr val="EC6453"/>
          </a:solidFill>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You can delay Medicare</a:t>
            </a:r>
          </a:p>
        </p:txBody>
      </p:sp>
      <p:sp>
        <p:nvSpPr>
          <p:cNvPr id="19" name="TextBox 18">
            <a:extLst>
              <a:ext uri="{FF2B5EF4-FFF2-40B4-BE49-F238E27FC236}">
                <a16:creationId xmlns:a16="http://schemas.microsoft.com/office/drawing/2014/main" id="{F1973F01-28D6-C05B-4E1F-6ED3402F6A3A}"/>
              </a:ext>
            </a:extLst>
          </p:cNvPr>
          <p:cNvSpPr txBox="1"/>
          <p:nvPr/>
        </p:nvSpPr>
        <p:spPr>
          <a:xfrm>
            <a:off x="7797619" y="2573377"/>
            <a:ext cx="3095987" cy="898446"/>
          </a:xfrm>
          <a:prstGeom prst="rect">
            <a:avLst/>
          </a:prstGeom>
          <a:solidFill>
            <a:srgbClr val="EC6453"/>
          </a:solidFill>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No penalty for delaying</a:t>
            </a:r>
          </a:p>
        </p:txBody>
      </p:sp>
      <p:sp>
        <p:nvSpPr>
          <p:cNvPr id="13" name="TextBox 12">
            <a:extLst>
              <a:ext uri="{FF2B5EF4-FFF2-40B4-BE49-F238E27FC236}">
                <a16:creationId xmlns:a16="http://schemas.microsoft.com/office/drawing/2014/main" id="{AA293576-5AFA-29BB-7F35-48ACD0142450}"/>
              </a:ext>
            </a:extLst>
          </p:cNvPr>
          <p:cNvSpPr txBox="1"/>
          <p:nvPr/>
        </p:nvSpPr>
        <p:spPr>
          <a:xfrm>
            <a:off x="4421618" y="4320128"/>
            <a:ext cx="2770307" cy="1306385"/>
          </a:xfrm>
          <a:prstGeom prst="rect">
            <a:avLst/>
          </a:prstGeom>
          <a:solidFill>
            <a:schemeClr val="accent2"/>
          </a:solidFill>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Company has less </a:t>
            </a:r>
          </a:p>
          <a:p>
            <a:pPr marL="0" lvl="0" indent="0" algn="ctr" defTabSz="889000">
              <a:lnSpc>
                <a:spcPct val="90000"/>
              </a:lnSpc>
              <a:spcBef>
                <a:spcPct val="0"/>
              </a:spcBef>
              <a:spcAft>
                <a:spcPct val="35000"/>
              </a:spcAft>
              <a:buNone/>
            </a:pPr>
            <a:r>
              <a:rPr lang="en-US" sz="2000" kern="1200" dirty="0"/>
              <a:t>than 20 employees</a:t>
            </a:r>
          </a:p>
        </p:txBody>
      </p:sp>
      <p:sp>
        <p:nvSpPr>
          <p:cNvPr id="29" name="TextBox 28">
            <a:extLst>
              <a:ext uri="{FF2B5EF4-FFF2-40B4-BE49-F238E27FC236}">
                <a16:creationId xmlns:a16="http://schemas.microsoft.com/office/drawing/2014/main" id="{EBDF1637-8D28-B06D-525E-42E84D45C56C}"/>
              </a:ext>
            </a:extLst>
          </p:cNvPr>
          <p:cNvSpPr txBox="1"/>
          <p:nvPr/>
        </p:nvSpPr>
        <p:spPr>
          <a:xfrm>
            <a:off x="7797619" y="3894177"/>
            <a:ext cx="3095987" cy="898446"/>
          </a:xfrm>
          <a:prstGeom prst="rect">
            <a:avLst/>
          </a:prstGeom>
          <a:solidFill>
            <a:srgbClr val="EC6453"/>
          </a:solidFill>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Must get Parts A + B + D</a:t>
            </a:r>
          </a:p>
        </p:txBody>
      </p:sp>
      <p:sp>
        <p:nvSpPr>
          <p:cNvPr id="30" name="TextBox 29">
            <a:extLst>
              <a:ext uri="{FF2B5EF4-FFF2-40B4-BE49-F238E27FC236}">
                <a16:creationId xmlns:a16="http://schemas.microsoft.com/office/drawing/2014/main" id="{FE501F2B-2BE8-73B4-7A15-AE2AD111823A}"/>
              </a:ext>
            </a:extLst>
          </p:cNvPr>
          <p:cNvSpPr txBox="1"/>
          <p:nvPr/>
        </p:nvSpPr>
        <p:spPr>
          <a:xfrm>
            <a:off x="7797619" y="5133697"/>
            <a:ext cx="3095987" cy="898446"/>
          </a:xfrm>
          <a:prstGeom prst="rect">
            <a:avLst/>
          </a:prstGeom>
          <a:solidFill>
            <a:srgbClr val="EC6453"/>
          </a:solidFill>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Incur penalties if</a:t>
            </a:r>
            <a:br>
              <a:rPr lang="en-US" sz="2000" kern="1200" dirty="0"/>
            </a:br>
            <a:r>
              <a:rPr lang="en-US" sz="2000" kern="1200" dirty="0"/>
              <a:t>you don’t</a:t>
            </a:r>
          </a:p>
        </p:txBody>
      </p:sp>
    </p:spTree>
    <p:extLst>
      <p:ext uri="{BB962C8B-B14F-4D97-AF65-F5344CB8AC3E}">
        <p14:creationId xmlns:p14="http://schemas.microsoft.com/office/powerpoint/2010/main" val="1785371224"/>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9D24B059-FDB6-FF95-EB64-712681A95ECB}"/>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1075" y="2060078"/>
            <a:ext cx="270883" cy="270883"/>
          </a:xfrm>
          <a:prstGeom prst="rect">
            <a:avLst/>
          </a:prstGeom>
        </p:spPr>
      </p:pic>
      <p:pic>
        <p:nvPicPr>
          <p:cNvPr id="24" name="Picture 23">
            <a:extLst>
              <a:ext uri="{FF2B5EF4-FFF2-40B4-BE49-F238E27FC236}">
                <a16:creationId xmlns:a16="http://schemas.microsoft.com/office/drawing/2014/main" id="{EBC8B0A8-B656-611C-C3F8-379F17579EBF}"/>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1075" y="4404262"/>
            <a:ext cx="270883" cy="270883"/>
          </a:xfrm>
          <a:prstGeom prst="rect">
            <a:avLst/>
          </a:prstGeom>
        </p:spPr>
      </p:pic>
      <p:pic>
        <p:nvPicPr>
          <p:cNvPr id="25" name="Picture 24">
            <a:extLst>
              <a:ext uri="{FF2B5EF4-FFF2-40B4-BE49-F238E27FC236}">
                <a16:creationId xmlns:a16="http://schemas.microsoft.com/office/drawing/2014/main" id="{DBE54FE5-EEFC-7A28-1E0D-22460FC3E155}"/>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78467" y="2093298"/>
            <a:ext cx="270883" cy="270883"/>
          </a:xfrm>
          <a:prstGeom prst="rect">
            <a:avLst/>
          </a:prstGeom>
        </p:spPr>
      </p:pic>
      <p:pic>
        <p:nvPicPr>
          <p:cNvPr id="26" name="Picture 25">
            <a:extLst>
              <a:ext uri="{FF2B5EF4-FFF2-40B4-BE49-F238E27FC236}">
                <a16:creationId xmlns:a16="http://schemas.microsoft.com/office/drawing/2014/main" id="{8E0A0AC9-9BA6-6232-3D27-D583106E9670}"/>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78467" y="3569191"/>
            <a:ext cx="270883" cy="270883"/>
          </a:xfrm>
          <a:prstGeom prst="rect">
            <a:avLst/>
          </a:prstGeom>
        </p:spPr>
      </p:pic>
      <p:pic>
        <p:nvPicPr>
          <p:cNvPr id="22" name="Picture 21">
            <a:extLst>
              <a:ext uri="{FF2B5EF4-FFF2-40B4-BE49-F238E27FC236}">
                <a16:creationId xmlns:a16="http://schemas.microsoft.com/office/drawing/2014/main" id="{8E3AAFC1-869A-313E-C7BD-7F86E9FAAA81}"/>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1075" y="3251365"/>
            <a:ext cx="270883" cy="270883"/>
          </a:xfrm>
          <a:prstGeom prst="rect">
            <a:avLst/>
          </a:prstGeom>
        </p:spPr>
      </p:pic>
      <p:sp>
        <p:nvSpPr>
          <p:cNvPr id="3" name="Slide Number Placeholder 2">
            <a:extLst>
              <a:ext uri="{FF2B5EF4-FFF2-40B4-BE49-F238E27FC236}">
                <a16:creationId xmlns:a16="http://schemas.microsoft.com/office/drawing/2014/main" id="{E4E65538-A8EB-4BAE-9714-87313DB20BB4}"/>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a:lstStyle/>
          <a:p>
            <a:fld id="{BB333B34-C87C-402E-ABB0-13B7C9DEBBC4}" type="slidenum">
              <a:rPr lang="en-US" smtClean="0"/>
              <a:pPr/>
              <a:t>55</a:t>
            </a:fld>
            <a:endParaRPr lang="en-US"/>
          </a:p>
        </p:txBody>
      </p:sp>
      <p:sp>
        <p:nvSpPr>
          <p:cNvPr id="6" name="Title 5">
            <a:extLst>
              <a:ext uri="{FF2B5EF4-FFF2-40B4-BE49-F238E27FC236}">
                <a16:creationId xmlns:a16="http://schemas.microsoft.com/office/drawing/2014/main" id="{919AA4EE-F6BB-015A-A9E1-EE3664CB51AA}"/>
              </a:ext>
            </a:extLst>
          </p:cNvPr>
          <p:cNvSpPr>
            <a:spLocks noGrp="1"/>
          </p:cNvSpPr>
          <p:nvPr>
            <p:ph type="title"/>
          </p:nvPr>
        </p:nvSpPr>
        <p:spPr>
          <a:xfrm>
            <a:off x="466342" y="472437"/>
            <a:ext cx="11274553" cy="792167"/>
          </a:xfrm>
        </p:spPr>
        <p:txBody>
          <a:bodyPr/>
          <a:lstStyle/>
          <a:p>
            <a:r>
              <a:rPr lang="en-US"/>
              <a:t>Next steps </a:t>
            </a:r>
            <a:br>
              <a:rPr lang="en-US"/>
            </a:br>
            <a:r>
              <a:rPr lang="en-US" b="0" i="1"/>
              <a:t>Medicare information resources</a:t>
            </a:r>
            <a:endParaRPr lang="en-US"/>
          </a:p>
        </p:txBody>
      </p:sp>
      <p:sp>
        <p:nvSpPr>
          <p:cNvPr id="4" name="TextBox 3">
            <a:extLst>
              <a:ext uri="{FF2B5EF4-FFF2-40B4-BE49-F238E27FC236}">
                <a16:creationId xmlns:a16="http://schemas.microsoft.com/office/drawing/2014/main" id="{E76649A2-75C1-B22D-380E-BA1A15E1B194}"/>
              </a:ext>
            </a:extLst>
          </p:cNvPr>
          <p:cNvSpPr txBox="1"/>
          <p:nvPr/>
        </p:nvSpPr>
        <p:spPr>
          <a:xfrm>
            <a:off x="1064234" y="1985539"/>
            <a:ext cx="4442486" cy="394210"/>
          </a:xfrm>
          <a:prstGeom prst="rect">
            <a:avLst/>
          </a:prstGeom>
          <a:noFill/>
        </p:spPr>
        <p:txBody>
          <a:bodyPr wrap="square">
            <a:spAutoFit/>
          </a:bodyPr>
          <a:lstStyle/>
          <a:p>
            <a:pPr>
              <a:lnSpc>
                <a:spcPct val="120000"/>
              </a:lnSpc>
              <a:spcAft>
                <a:spcPts val="600"/>
              </a:spcAft>
              <a:buClr>
                <a:schemeClr val="tx1"/>
              </a:buClr>
              <a:buSzPct val="115000"/>
            </a:pPr>
            <a:r>
              <a:rPr lang="en-US" b="1" dirty="0">
                <a:solidFill>
                  <a:schemeClr val="tx1">
                    <a:lumMod val="95000"/>
                    <a:lumOff val="5000"/>
                  </a:schemeClr>
                </a:solidFill>
              </a:rPr>
              <a:t>The Centers for Medicare and Medicaid </a:t>
            </a:r>
          </a:p>
        </p:txBody>
      </p:sp>
      <p:sp>
        <p:nvSpPr>
          <p:cNvPr id="5" name="TextBox 4">
            <a:extLst>
              <a:ext uri="{FF2B5EF4-FFF2-40B4-BE49-F238E27FC236}">
                <a16:creationId xmlns:a16="http://schemas.microsoft.com/office/drawing/2014/main" id="{90BE1F4F-94E9-D88F-2D56-FE870EC27CEC}"/>
              </a:ext>
            </a:extLst>
          </p:cNvPr>
          <p:cNvSpPr txBox="1"/>
          <p:nvPr/>
        </p:nvSpPr>
        <p:spPr>
          <a:xfrm>
            <a:off x="1064234" y="2339565"/>
            <a:ext cx="4572000" cy="646331"/>
          </a:xfrm>
          <a:prstGeom prst="rect">
            <a:avLst/>
          </a:prstGeom>
          <a:noFill/>
        </p:spPr>
        <p:txBody>
          <a:bodyPr wrap="square">
            <a:spAutoFit/>
          </a:bodyPr>
          <a:lstStyle/>
          <a:p>
            <a:r>
              <a:rPr lang="en-US" dirty="0"/>
              <a:t>Phone: 1-800-MEDICARE</a:t>
            </a:r>
          </a:p>
          <a:p>
            <a:r>
              <a:rPr lang="en-US" dirty="0"/>
              <a:t>Website: https://</a:t>
            </a:r>
            <a:r>
              <a:rPr lang="en-US" dirty="0" err="1"/>
              <a:t>www.medicare.gov</a:t>
            </a:r>
            <a:r>
              <a:rPr lang="en-US" dirty="0"/>
              <a:t>/</a:t>
            </a:r>
          </a:p>
        </p:txBody>
      </p:sp>
      <p:sp>
        <p:nvSpPr>
          <p:cNvPr id="13" name="TextBox 12">
            <a:extLst>
              <a:ext uri="{FF2B5EF4-FFF2-40B4-BE49-F238E27FC236}">
                <a16:creationId xmlns:a16="http://schemas.microsoft.com/office/drawing/2014/main" id="{6FFE651D-0860-FE2A-3AC8-A8EBCB8A2F81}"/>
              </a:ext>
            </a:extLst>
          </p:cNvPr>
          <p:cNvSpPr txBox="1"/>
          <p:nvPr/>
        </p:nvSpPr>
        <p:spPr>
          <a:xfrm>
            <a:off x="1064234" y="3174818"/>
            <a:ext cx="3591482" cy="394210"/>
          </a:xfrm>
          <a:prstGeom prst="rect">
            <a:avLst/>
          </a:prstGeom>
          <a:noFill/>
        </p:spPr>
        <p:txBody>
          <a:bodyPr wrap="square">
            <a:spAutoFit/>
          </a:bodyPr>
          <a:lstStyle/>
          <a:p>
            <a:pPr>
              <a:lnSpc>
                <a:spcPct val="120000"/>
              </a:lnSpc>
              <a:spcAft>
                <a:spcPts val="600"/>
              </a:spcAft>
              <a:buClr>
                <a:schemeClr val="tx1"/>
              </a:buClr>
              <a:buSzPct val="115000"/>
            </a:pPr>
            <a:r>
              <a:rPr lang="en-US" b="1" dirty="0">
                <a:solidFill>
                  <a:schemeClr val="tx1">
                    <a:lumMod val="95000"/>
                    <a:lumOff val="5000"/>
                  </a:schemeClr>
                </a:solidFill>
              </a:rPr>
              <a:t>Social Security Administration</a:t>
            </a:r>
          </a:p>
        </p:txBody>
      </p:sp>
      <p:sp>
        <p:nvSpPr>
          <p:cNvPr id="14" name="TextBox 13">
            <a:extLst>
              <a:ext uri="{FF2B5EF4-FFF2-40B4-BE49-F238E27FC236}">
                <a16:creationId xmlns:a16="http://schemas.microsoft.com/office/drawing/2014/main" id="{50108996-FB62-69BB-F573-CF2E5853392D}"/>
              </a:ext>
            </a:extLst>
          </p:cNvPr>
          <p:cNvSpPr txBox="1"/>
          <p:nvPr/>
        </p:nvSpPr>
        <p:spPr>
          <a:xfrm>
            <a:off x="1064234" y="3522248"/>
            <a:ext cx="3307002" cy="646331"/>
          </a:xfrm>
          <a:prstGeom prst="rect">
            <a:avLst/>
          </a:prstGeom>
          <a:noFill/>
        </p:spPr>
        <p:txBody>
          <a:bodyPr wrap="square">
            <a:spAutoFit/>
          </a:bodyPr>
          <a:lstStyle/>
          <a:p>
            <a:r>
              <a:rPr lang="en-US" dirty="0"/>
              <a:t>Phone: 1-800-772-1213</a:t>
            </a:r>
          </a:p>
          <a:p>
            <a:r>
              <a:rPr lang="en-US" dirty="0"/>
              <a:t>Website: https://</a:t>
            </a:r>
            <a:r>
              <a:rPr lang="en-US" dirty="0" err="1"/>
              <a:t>www.ssa.gov</a:t>
            </a:r>
            <a:r>
              <a:rPr lang="en-US" dirty="0"/>
              <a:t>/</a:t>
            </a:r>
          </a:p>
        </p:txBody>
      </p:sp>
      <p:sp>
        <p:nvSpPr>
          <p:cNvPr id="15" name="TextBox 14">
            <a:extLst>
              <a:ext uri="{FF2B5EF4-FFF2-40B4-BE49-F238E27FC236}">
                <a16:creationId xmlns:a16="http://schemas.microsoft.com/office/drawing/2014/main" id="{368EC08F-6337-A725-1502-B7DDA5D3DD4D}"/>
              </a:ext>
            </a:extLst>
          </p:cNvPr>
          <p:cNvSpPr txBox="1"/>
          <p:nvPr/>
        </p:nvSpPr>
        <p:spPr>
          <a:xfrm>
            <a:off x="1064234" y="4327021"/>
            <a:ext cx="2708003" cy="394210"/>
          </a:xfrm>
          <a:prstGeom prst="rect">
            <a:avLst/>
          </a:prstGeom>
          <a:noFill/>
        </p:spPr>
        <p:txBody>
          <a:bodyPr wrap="square">
            <a:spAutoFit/>
          </a:bodyPr>
          <a:lstStyle/>
          <a:p>
            <a:pPr>
              <a:lnSpc>
                <a:spcPct val="120000"/>
              </a:lnSpc>
              <a:spcAft>
                <a:spcPts val="600"/>
              </a:spcAft>
              <a:buClr>
                <a:schemeClr val="tx1"/>
              </a:buClr>
              <a:buSzPct val="115000"/>
            </a:pPr>
            <a:r>
              <a:rPr lang="en-US" b="1">
                <a:solidFill>
                  <a:schemeClr val="tx1">
                    <a:lumMod val="95000"/>
                    <a:lumOff val="5000"/>
                  </a:schemeClr>
                </a:solidFill>
              </a:rPr>
              <a:t>Under 65 health plans </a:t>
            </a:r>
          </a:p>
        </p:txBody>
      </p:sp>
      <p:sp>
        <p:nvSpPr>
          <p:cNvPr id="16" name="TextBox 15">
            <a:extLst>
              <a:ext uri="{FF2B5EF4-FFF2-40B4-BE49-F238E27FC236}">
                <a16:creationId xmlns:a16="http://schemas.microsoft.com/office/drawing/2014/main" id="{65D9A525-8AB4-4A16-79A2-27B7C868F91E}"/>
              </a:ext>
            </a:extLst>
          </p:cNvPr>
          <p:cNvSpPr txBox="1"/>
          <p:nvPr/>
        </p:nvSpPr>
        <p:spPr>
          <a:xfrm>
            <a:off x="1064234" y="4655480"/>
            <a:ext cx="4572000" cy="646331"/>
          </a:xfrm>
          <a:prstGeom prst="rect">
            <a:avLst/>
          </a:prstGeom>
          <a:noFill/>
        </p:spPr>
        <p:txBody>
          <a:bodyPr wrap="square">
            <a:spAutoFit/>
          </a:bodyPr>
          <a:lstStyle/>
          <a:p>
            <a:r>
              <a:rPr lang="en-US"/>
              <a:t>Phone: 1-800-318-2596</a:t>
            </a:r>
          </a:p>
          <a:p>
            <a:r>
              <a:rPr lang="en-US"/>
              <a:t>Website: https://www.healthcare.gov/</a:t>
            </a:r>
          </a:p>
        </p:txBody>
      </p:sp>
      <p:sp>
        <p:nvSpPr>
          <p:cNvPr id="17" name="TextBox 16">
            <a:extLst>
              <a:ext uri="{FF2B5EF4-FFF2-40B4-BE49-F238E27FC236}">
                <a16:creationId xmlns:a16="http://schemas.microsoft.com/office/drawing/2014/main" id="{E8203FF3-368D-A618-5AAF-E0156C9A0EFE}"/>
              </a:ext>
            </a:extLst>
          </p:cNvPr>
          <p:cNvSpPr txBox="1"/>
          <p:nvPr/>
        </p:nvSpPr>
        <p:spPr>
          <a:xfrm>
            <a:off x="6339632" y="1983577"/>
            <a:ext cx="4710354" cy="646331"/>
          </a:xfrm>
          <a:prstGeom prst="rect">
            <a:avLst/>
          </a:prstGeom>
          <a:noFill/>
        </p:spPr>
        <p:txBody>
          <a:bodyPr wrap="square">
            <a:spAutoFit/>
          </a:bodyPr>
          <a:lstStyle/>
          <a:p>
            <a:pPr>
              <a:buClr>
                <a:schemeClr val="tx1"/>
              </a:buClr>
              <a:buSzPct val="115000"/>
            </a:pPr>
            <a:r>
              <a:rPr lang="en-US" b="1" dirty="0">
                <a:solidFill>
                  <a:schemeClr val="tx1">
                    <a:lumMod val="95000"/>
                    <a:lumOff val="5000"/>
                  </a:schemeClr>
                </a:solidFill>
              </a:rPr>
              <a:t>Interested in presenting this Medicare information to your clients?</a:t>
            </a:r>
          </a:p>
        </p:txBody>
      </p:sp>
      <p:sp>
        <p:nvSpPr>
          <p:cNvPr id="18" name="TextBox 17">
            <a:extLst>
              <a:ext uri="{FF2B5EF4-FFF2-40B4-BE49-F238E27FC236}">
                <a16:creationId xmlns:a16="http://schemas.microsoft.com/office/drawing/2014/main" id="{D776035A-057D-C13C-60DF-86E41DAFA5EB}"/>
              </a:ext>
            </a:extLst>
          </p:cNvPr>
          <p:cNvSpPr txBox="1"/>
          <p:nvPr/>
        </p:nvSpPr>
        <p:spPr>
          <a:xfrm>
            <a:off x="6339632" y="2574206"/>
            <a:ext cx="4572000" cy="646331"/>
          </a:xfrm>
          <a:prstGeom prst="rect">
            <a:avLst/>
          </a:prstGeom>
          <a:noFill/>
        </p:spPr>
        <p:txBody>
          <a:bodyPr wrap="square">
            <a:spAutoFit/>
          </a:bodyPr>
          <a:lstStyle/>
          <a:p>
            <a:r>
              <a:rPr lang="en-US" dirty="0"/>
              <a:t>Contact your John Hancock Business Consultant for details</a:t>
            </a:r>
          </a:p>
        </p:txBody>
      </p:sp>
      <p:sp>
        <p:nvSpPr>
          <p:cNvPr id="19" name="TextBox 18">
            <a:extLst>
              <a:ext uri="{FF2B5EF4-FFF2-40B4-BE49-F238E27FC236}">
                <a16:creationId xmlns:a16="http://schemas.microsoft.com/office/drawing/2014/main" id="{ED0345DA-CB8F-3FB2-CAF9-296F4F891668}"/>
              </a:ext>
            </a:extLst>
          </p:cNvPr>
          <p:cNvSpPr txBox="1"/>
          <p:nvPr/>
        </p:nvSpPr>
        <p:spPr>
          <a:xfrm>
            <a:off x="6339632" y="3459660"/>
            <a:ext cx="4890231" cy="394210"/>
          </a:xfrm>
          <a:prstGeom prst="rect">
            <a:avLst/>
          </a:prstGeom>
          <a:noFill/>
        </p:spPr>
        <p:txBody>
          <a:bodyPr wrap="square">
            <a:spAutoFit/>
          </a:bodyPr>
          <a:lstStyle/>
          <a:p>
            <a:pPr>
              <a:lnSpc>
                <a:spcPct val="120000"/>
              </a:lnSpc>
              <a:spcAft>
                <a:spcPts val="600"/>
              </a:spcAft>
              <a:buClr>
                <a:schemeClr val="tx1"/>
              </a:buClr>
              <a:buSzPct val="115000"/>
            </a:pPr>
            <a:r>
              <a:rPr lang="en-US" b="1" dirty="0">
                <a:solidFill>
                  <a:schemeClr val="tx1">
                    <a:lumMod val="95000"/>
                    <a:lumOff val="5000"/>
                  </a:schemeClr>
                </a:solidFill>
              </a:rPr>
              <a:t>How to refer clients to Boomer Benefits</a:t>
            </a:r>
            <a:r>
              <a:rPr lang="en-US" b="1" baseline="30000" dirty="0">
                <a:solidFill>
                  <a:schemeClr val="tx1">
                    <a:lumMod val="95000"/>
                    <a:lumOff val="5000"/>
                  </a:schemeClr>
                </a:solidFill>
              </a:rPr>
              <a:t>®</a:t>
            </a:r>
          </a:p>
        </p:txBody>
      </p:sp>
      <p:sp>
        <p:nvSpPr>
          <p:cNvPr id="20" name="TextBox 19">
            <a:extLst>
              <a:ext uri="{FF2B5EF4-FFF2-40B4-BE49-F238E27FC236}">
                <a16:creationId xmlns:a16="http://schemas.microsoft.com/office/drawing/2014/main" id="{489AA135-27DB-FD57-9C4F-6266002F975F}"/>
              </a:ext>
            </a:extLst>
          </p:cNvPr>
          <p:cNvSpPr txBox="1"/>
          <p:nvPr/>
        </p:nvSpPr>
        <p:spPr>
          <a:xfrm>
            <a:off x="6339632" y="3790097"/>
            <a:ext cx="4880513" cy="1200329"/>
          </a:xfrm>
          <a:prstGeom prst="rect">
            <a:avLst/>
          </a:prstGeom>
          <a:noFill/>
        </p:spPr>
        <p:txBody>
          <a:bodyPr wrap="square">
            <a:spAutoFit/>
          </a:bodyPr>
          <a:lstStyle/>
          <a:p>
            <a:r>
              <a:rPr lang="en-US" dirty="0"/>
              <a:t>Contact: Lauren Bigham</a:t>
            </a:r>
          </a:p>
          <a:p>
            <a:r>
              <a:rPr lang="en-US" dirty="0"/>
              <a:t>Phone: 817-349-3319</a:t>
            </a:r>
          </a:p>
          <a:p>
            <a:r>
              <a:rPr lang="en-US" dirty="0"/>
              <a:t>Email: lbigham@boomerbenefits.com</a:t>
            </a:r>
            <a:br>
              <a:rPr lang="en-US" dirty="0"/>
            </a:br>
            <a:r>
              <a:rPr lang="en-US" dirty="0"/>
              <a:t>Website: boomerbenefits.com </a:t>
            </a:r>
          </a:p>
        </p:txBody>
      </p:sp>
    </p:spTree>
    <p:custDataLst>
      <p:tags r:id="rId1"/>
    </p:custDataLst>
    <p:extLst>
      <p:ext uri="{BB962C8B-B14F-4D97-AF65-F5344CB8AC3E}">
        <p14:creationId xmlns:p14="http://schemas.microsoft.com/office/powerpoint/2010/main" val="1657795248"/>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4E65538-A8EB-4BAE-9714-87313DB20BB4}"/>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a:lstStyle/>
          <a:p>
            <a:fld id="{BB333B34-C87C-402E-ABB0-13B7C9DEBBC4}" type="slidenum">
              <a:rPr lang="en-US" smtClean="0"/>
              <a:pPr/>
              <a:t>56</a:t>
            </a:fld>
            <a:endParaRPr lang="en-US"/>
          </a:p>
        </p:txBody>
      </p:sp>
      <p:pic>
        <p:nvPicPr>
          <p:cNvPr id="12" name="Picture 11">
            <a:extLst>
              <a:ext uri="{FF2B5EF4-FFF2-40B4-BE49-F238E27FC236}">
                <a16:creationId xmlns:a16="http://schemas.microsoft.com/office/drawing/2014/main" id="{AB931A3C-561C-B74D-0F74-9CC0D093DE0C}"/>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8727" y="1627000"/>
            <a:ext cx="270812" cy="270812"/>
          </a:xfrm>
          <a:prstGeom prst="rect">
            <a:avLst/>
          </a:prstGeom>
        </p:spPr>
      </p:pic>
      <p:pic>
        <p:nvPicPr>
          <p:cNvPr id="13" name="Picture 12">
            <a:extLst>
              <a:ext uri="{FF2B5EF4-FFF2-40B4-BE49-F238E27FC236}">
                <a16:creationId xmlns:a16="http://schemas.microsoft.com/office/drawing/2014/main" id="{EEB551E1-C5F9-BFE1-79A6-0573CE3991F7}"/>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0918" y="3558767"/>
            <a:ext cx="270812" cy="270812"/>
          </a:xfrm>
          <a:prstGeom prst="rect">
            <a:avLst/>
          </a:prstGeom>
        </p:spPr>
      </p:pic>
      <p:pic>
        <p:nvPicPr>
          <p:cNvPr id="2" name="Picture 1">
            <a:extLst>
              <a:ext uri="{FF2B5EF4-FFF2-40B4-BE49-F238E27FC236}">
                <a16:creationId xmlns:a16="http://schemas.microsoft.com/office/drawing/2014/main" id="{91DE4545-7A20-D28D-6515-9ABAE82DC129}"/>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l="22196" t="14500" r="14238" b="12176"/>
          <a:stretch/>
        </p:blipFill>
        <p:spPr>
          <a:xfrm>
            <a:off x="7138991" y="1295563"/>
            <a:ext cx="4380078" cy="5052546"/>
          </a:xfrm>
          <a:prstGeom prst="rect">
            <a:avLst/>
          </a:prstGeom>
        </p:spPr>
      </p:pic>
      <p:sp>
        <p:nvSpPr>
          <p:cNvPr id="5" name="Title 4">
            <a:extLst>
              <a:ext uri="{FF2B5EF4-FFF2-40B4-BE49-F238E27FC236}">
                <a16:creationId xmlns:a16="http://schemas.microsoft.com/office/drawing/2014/main" id="{0F5F642C-C545-EAAB-141E-355B8FDFF403}"/>
              </a:ext>
            </a:extLst>
          </p:cNvPr>
          <p:cNvSpPr>
            <a:spLocks noGrp="1"/>
          </p:cNvSpPr>
          <p:nvPr>
            <p:ph type="title"/>
          </p:nvPr>
        </p:nvSpPr>
        <p:spPr>
          <a:xfrm>
            <a:off x="466342" y="472437"/>
            <a:ext cx="11274553" cy="792167"/>
          </a:xfrm>
        </p:spPr>
        <p:txBody>
          <a:bodyPr/>
          <a:lstStyle/>
          <a:p>
            <a:r>
              <a:rPr lang="en-US"/>
              <a:t>Next steps </a:t>
            </a:r>
            <a:br>
              <a:rPr lang="en-US"/>
            </a:br>
            <a:r>
              <a:rPr lang="en-US" b="0" i="1"/>
              <a:t>10 Costly Medicare Mistakes You Can’t Afford to Make</a:t>
            </a:r>
          </a:p>
        </p:txBody>
      </p:sp>
      <p:sp>
        <p:nvSpPr>
          <p:cNvPr id="8" name="TextBox 7">
            <a:extLst>
              <a:ext uri="{FF2B5EF4-FFF2-40B4-BE49-F238E27FC236}">
                <a16:creationId xmlns:a16="http://schemas.microsoft.com/office/drawing/2014/main" id="{27AB2431-2223-D3B4-AA50-CF03AC976E0A}"/>
              </a:ext>
            </a:extLst>
          </p:cNvPr>
          <p:cNvSpPr txBox="1"/>
          <p:nvPr/>
        </p:nvSpPr>
        <p:spPr>
          <a:xfrm>
            <a:off x="1141730" y="1559284"/>
            <a:ext cx="6758542" cy="394107"/>
          </a:xfrm>
          <a:prstGeom prst="rect">
            <a:avLst/>
          </a:prstGeom>
          <a:noFill/>
        </p:spPr>
        <p:txBody>
          <a:bodyPr wrap="square" lIns="91440" tIns="45720" rIns="91440" bIns="45720" anchor="t">
            <a:spAutoFit/>
          </a:bodyPr>
          <a:lstStyle/>
          <a:p>
            <a:pPr>
              <a:lnSpc>
                <a:spcPct val="120000"/>
              </a:lnSpc>
              <a:spcAft>
                <a:spcPts val="600"/>
              </a:spcAft>
              <a:buClr>
                <a:schemeClr val="tx1"/>
              </a:buClr>
              <a:buSzPct val="115000"/>
            </a:pPr>
            <a:r>
              <a:rPr lang="en-US" sz="1750" b="1" dirty="0">
                <a:solidFill>
                  <a:schemeClr val="tx1">
                    <a:lumMod val="95000"/>
                    <a:lumOff val="5000"/>
                  </a:schemeClr>
                </a:solidFill>
              </a:rPr>
              <a:t>Over 60,000 Copies Sold</a:t>
            </a:r>
          </a:p>
        </p:txBody>
      </p:sp>
      <p:sp>
        <p:nvSpPr>
          <p:cNvPr id="9" name="TextBox 8">
            <a:extLst>
              <a:ext uri="{FF2B5EF4-FFF2-40B4-BE49-F238E27FC236}">
                <a16:creationId xmlns:a16="http://schemas.microsoft.com/office/drawing/2014/main" id="{C697A089-9C06-86D2-E002-AF0D75CD6FB0}"/>
              </a:ext>
            </a:extLst>
          </p:cNvPr>
          <p:cNvSpPr txBox="1"/>
          <p:nvPr/>
        </p:nvSpPr>
        <p:spPr>
          <a:xfrm>
            <a:off x="1141731" y="1923023"/>
            <a:ext cx="5790010" cy="1476943"/>
          </a:xfrm>
          <a:prstGeom prst="rect">
            <a:avLst/>
          </a:prstGeom>
          <a:noFill/>
        </p:spPr>
        <p:txBody>
          <a:bodyPr wrap="square">
            <a:spAutoFit/>
          </a:bodyPr>
          <a:lstStyle/>
          <a:p>
            <a:pPr algn="l"/>
            <a:r>
              <a:rPr lang="en-US" sz="1799" dirty="0">
                <a:solidFill>
                  <a:srgbClr val="0F1111"/>
                </a:solidFill>
              </a:rPr>
              <a:t>In this book, Danielle guides new beneficiaries through the key decisions they'll need to make at the beginning of their journey while also helping them expertly avoid the most common and costly mistakes that new beneficiaries often make.</a:t>
            </a:r>
            <a:r>
              <a:rPr lang="en-US" sz="1799" dirty="0"/>
              <a:t> </a:t>
            </a:r>
          </a:p>
        </p:txBody>
      </p:sp>
      <p:sp>
        <p:nvSpPr>
          <p:cNvPr id="10" name="TextBox 9">
            <a:extLst>
              <a:ext uri="{FF2B5EF4-FFF2-40B4-BE49-F238E27FC236}">
                <a16:creationId xmlns:a16="http://schemas.microsoft.com/office/drawing/2014/main" id="{3B0936E7-73C5-1469-4CB8-2A6C004D85F7}"/>
              </a:ext>
            </a:extLst>
          </p:cNvPr>
          <p:cNvSpPr txBox="1"/>
          <p:nvPr/>
        </p:nvSpPr>
        <p:spPr>
          <a:xfrm>
            <a:off x="1149539" y="3501028"/>
            <a:ext cx="6758542" cy="394107"/>
          </a:xfrm>
          <a:prstGeom prst="rect">
            <a:avLst/>
          </a:prstGeom>
          <a:noFill/>
        </p:spPr>
        <p:txBody>
          <a:bodyPr wrap="square">
            <a:spAutoFit/>
          </a:bodyPr>
          <a:lstStyle/>
          <a:p>
            <a:pPr>
              <a:lnSpc>
                <a:spcPct val="120000"/>
              </a:lnSpc>
              <a:spcAft>
                <a:spcPts val="600"/>
              </a:spcAft>
              <a:buClr>
                <a:schemeClr val="tx1"/>
              </a:buClr>
              <a:buSzPct val="115000"/>
            </a:pPr>
            <a:r>
              <a:rPr lang="en-US" sz="1799" b="1">
                <a:solidFill>
                  <a:schemeClr val="tx1">
                    <a:lumMod val="95000"/>
                    <a:lumOff val="5000"/>
                  </a:schemeClr>
                </a:solidFill>
              </a:rPr>
              <a:t>Find it on Amazon or Barnes &amp; Noble</a:t>
            </a:r>
          </a:p>
        </p:txBody>
      </p:sp>
    </p:spTree>
    <p:extLst>
      <p:ext uri="{BB962C8B-B14F-4D97-AF65-F5344CB8AC3E}">
        <p14:creationId xmlns:p14="http://schemas.microsoft.com/office/powerpoint/2010/main" val="1722185019"/>
      </p:ext>
    </p:extLst>
  </p:cSld>
  <p:clrMapOvr>
    <a:masterClrMapping/>
  </p:clrMapOvr>
  <p:transition spd="slow">
    <p:push dir="u"/>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0830604-2EF9-7E4A-B722-7C5E838768E6}"/>
              </a:ext>
            </a:extLst>
          </p:cNvPr>
          <p:cNvSpPr>
            <a:spLocks noGrp="1"/>
          </p:cNvSpPr>
          <p:nvPr>
            <p:ph type="title"/>
          </p:nvPr>
        </p:nvSpPr>
        <p:spPr>
          <a:xfrm>
            <a:off x="438912" y="780239"/>
            <a:ext cx="11280656" cy="4771958"/>
          </a:xfrm>
        </p:spPr>
        <p:txBody>
          <a:bodyPr/>
          <a:lstStyle/>
          <a:p>
            <a:r>
              <a:rPr lang="en-US"/>
              <a:t>Q &amp; A</a:t>
            </a:r>
          </a:p>
        </p:txBody>
      </p:sp>
    </p:spTree>
    <p:extLst>
      <p:ext uri="{BB962C8B-B14F-4D97-AF65-F5344CB8AC3E}">
        <p14:creationId xmlns:p14="http://schemas.microsoft.com/office/powerpoint/2010/main" val="3064573490"/>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BE01777-99DC-40FB-A095-8D82B7B156E5}"/>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a:lstStyle/>
          <a:p>
            <a:fld id="{BB333B34-C87C-402E-ABB0-13B7C9DEBBC4}" type="slidenum">
              <a:rPr lang="en-CA" smtClean="0"/>
              <a:pPr/>
              <a:t>58</a:t>
            </a:fld>
            <a:endParaRPr lang="en-CA"/>
          </a:p>
        </p:txBody>
      </p:sp>
    </p:spTree>
    <p:custDataLst>
      <p:tags r:id="rId1"/>
    </p:custDataLst>
    <p:extLst>
      <p:ext uri="{BB962C8B-B14F-4D97-AF65-F5344CB8AC3E}">
        <p14:creationId xmlns:p14="http://schemas.microsoft.com/office/powerpoint/2010/main" val="3954454500"/>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19804FE-438D-4433-8DF1-3C708869814A}"/>
              </a:ext>
            </a:extLst>
          </p:cNvPr>
          <p:cNvSpPr>
            <a:spLocks noGrp="1"/>
          </p:cNvSpPr>
          <p:nvPr>
            <p:ph type="title"/>
          </p:nvPr>
        </p:nvSpPr>
        <p:spPr>
          <a:xfrm>
            <a:off x="438912" y="780239"/>
            <a:ext cx="11280656" cy="4771958"/>
          </a:xfrm>
        </p:spPr>
        <p:txBody>
          <a:bodyPr/>
          <a:lstStyle/>
          <a:p>
            <a:r>
              <a:rPr lang="en-US"/>
              <a:t>Appendix</a:t>
            </a:r>
          </a:p>
        </p:txBody>
      </p:sp>
    </p:spTree>
    <p:extLst>
      <p:ext uri="{BB962C8B-B14F-4D97-AF65-F5344CB8AC3E}">
        <p14:creationId xmlns:p14="http://schemas.microsoft.com/office/powerpoint/2010/main" val="2730587872"/>
      </p:ext>
    </p:extLst>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C8EB93B-3103-4596-B75D-6A395B5178EE}"/>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a:lstStyle/>
          <a:p>
            <a:fld id="{BB333B34-C87C-402E-ABB0-13B7C9DEBBC4}" type="slidenum">
              <a:rPr lang="en-US" smtClean="0"/>
              <a:pPr/>
              <a:t>60</a:t>
            </a:fld>
            <a:endParaRPr lang="en-US"/>
          </a:p>
        </p:txBody>
      </p:sp>
      <p:sp>
        <p:nvSpPr>
          <p:cNvPr id="5" name="Title 4">
            <a:extLst>
              <a:ext uri="{FF2B5EF4-FFF2-40B4-BE49-F238E27FC236}">
                <a16:creationId xmlns:a16="http://schemas.microsoft.com/office/drawing/2014/main" id="{010D2623-9E6E-AE6E-CB10-60321B932B04}"/>
              </a:ext>
            </a:extLst>
          </p:cNvPr>
          <p:cNvSpPr>
            <a:spLocks noGrp="1"/>
          </p:cNvSpPr>
          <p:nvPr>
            <p:ph type="title"/>
          </p:nvPr>
        </p:nvSpPr>
        <p:spPr>
          <a:xfrm>
            <a:off x="466342" y="472437"/>
            <a:ext cx="11274553" cy="792167"/>
          </a:xfrm>
        </p:spPr>
        <p:txBody>
          <a:bodyPr/>
          <a:lstStyle/>
          <a:p>
            <a:r>
              <a:rPr lang="en-US"/>
              <a:t>Common Medicare questions </a:t>
            </a:r>
          </a:p>
        </p:txBody>
      </p:sp>
      <p:sp>
        <p:nvSpPr>
          <p:cNvPr id="6" name="Title 1" descr="black 5">
            <a:extLst>
              <a:ext uri="{FF2B5EF4-FFF2-40B4-BE49-F238E27FC236}">
                <a16:creationId xmlns:a16="http://schemas.microsoft.com/office/drawing/2014/main" id="{170A6A3B-AA72-50ED-95B8-7643720B45C0}"/>
              </a:ext>
            </a:extLst>
          </p:cNvPr>
          <p:cNvSpPr txBox="1">
            <a:spLocks/>
          </p:cNvSpPr>
          <p:nvPr/>
        </p:nvSpPr>
        <p:spPr>
          <a:xfrm>
            <a:off x="398463" y="1023566"/>
            <a:ext cx="9741356" cy="689539"/>
          </a:xfrm>
          <a:prstGeom prst="rect">
            <a:avLst/>
          </a:prstGeom>
        </p:spPr>
        <p:txBody>
          <a:bodyPr>
            <a:noAutofit/>
          </a:bodyPr>
          <a:lstStyle>
            <a:lvl1pPr algn="l" defTabSz="914400" rtl="0" eaLnBrk="1" latinLnBrk="0" hangingPunct="1">
              <a:lnSpc>
                <a:spcPct val="95000"/>
              </a:lnSpc>
              <a:spcBef>
                <a:spcPct val="0"/>
              </a:spcBef>
              <a:buNone/>
              <a:defRPr sz="2400" b="1" kern="1200" baseline="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i="0" u="none" strike="noStrike" kern="1200" cap="none" spc="0" normalizeH="0" baseline="0" noProof="0">
                <a:ln>
                  <a:noFill/>
                </a:ln>
                <a:solidFill>
                  <a:srgbClr val="0000C1"/>
                </a:solidFill>
                <a:effectLst/>
                <a:uLnTx/>
                <a:uFillTx/>
                <a:latin typeface="Arial" panose="020B0604020202020204"/>
                <a:ea typeface="+mn-ea"/>
                <a:cs typeface="+mn-cs"/>
              </a:rPr>
              <a:t>Q: Will Medicare cover my procedure?</a:t>
            </a:r>
          </a:p>
        </p:txBody>
      </p:sp>
      <p:sp>
        <p:nvSpPr>
          <p:cNvPr id="3" name="TextBox 2">
            <a:extLst>
              <a:ext uri="{FF2B5EF4-FFF2-40B4-BE49-F238E27FC236}">
                <a16:creationId xmlns:a16="http://schemas.microsoft.com/office/drawing/2014/main" id="{A1DB851B-E2C1-4815-BA13-CA63E39C6FA8}"/>
              </a:ext>
            </a:extLst>
          </p:cNvPr>
          <p:cNvSpPr txBox="1"/>
          <p:nvPr/>
        </p:nvSpPr>
        <p:spPr>
          <a:xfrm>
            <a:off x="398463" y="1743876"/>
            <a:ext cx="10782884" cy="4264684"/>
          </a:xfrm>
          <a:prstGeom prst="rect">
            <a:avLst/>
          </a:prstGeom>
        </p:spPr>
        <p:txBody>
          <a:bodyPr vert="horz" lIns="91440" tIns="45720" rIns="91440" bIns="45720" rtlCol="0" anchor="t">
            <a:normAutofit/>
          </a:bodyPr>
          <a:lstStyle/>
          <a:p>
            <a:pPr>
              <a:lnSpc>
                <a:spcPct val="120000"/>
              </a:lnSpc>
              <a:spcBef>
                <a:spcPts val="1000"/>
              </a:spcBef>
              <a:spcAft>
                <a:spcPts val="600"/>
              </a:spcAft>
              <a:buClr>
                <a:srgbClr val="00A758"/>
              </a:buClr>
            </a:pPr>
            <a:r>
              <a:rPr lang="en-US" sz="2600" b="1">
                <a:solidFill>
                  <a:prstClr val="black"/>
                </a:solidFill>
                <a:latin typeface="Arial" panose="020B0604020202020204"/>
              </a:rPr>
              <a:t>A: </a:t>
            </a:r>
            <a:r>
              <a:rPr lang="en-US" sz="2400">
                <a:solidFill>
                  <a:prstClr val="black"/>
                </a:solidFill>
                <a:latin typeface="Arial" panose="020B0604020202020204"/>
              </a:rPr>
              <a:t>The answer to this question isn’t always as cut and dry of an answer as you’d like.</a:t>
            </a:r>
          </a:p>
          <a:p>
            <a:pPr>
              <a:lnSpc>
                <a:spcPct val="120000"/>
              </a:lnSpc>
              <a:spcBef>
                <a:spcPts val="1000"/>
              </a:spcBef>
              <a:spcAft>
                <a:spcPts val="600"/>
              </a:spcAft>
              <a:buClr>
                <a:srgbClr val="00A758"/>
              </a:buClr>
            </a:pPr>
            <a:r>
              <a:rPr lang="en-US" sz="2400">
                <a:solidFill>
                  <a:prstClr val="black"/>
                </a:solidFill>
                <a:latin typeface="Arial" panose="020B0604020202020204"/>
              </a:rPr>
              <a:t>Aspects like the procedure’s </a:t>
            </a:r>
            <a:r>
              <a:rPr lang="en-US" sz="2400" b="1">
                <a:solidFill>
                  <a:prstClr val="black"/>
                </a:solidFill>
                <a:latin typeface="Arial" panose="020B0604020202020204"/>
              </a:rPr>
              <a:t>medical necessity</a:t>
            </a:r>
            <a:r>
              <a:rPr lang="en-US" sz="2400">
                <a:solidFill>
                  <a:prstClr val="black"/>
                </a:solidFill>
                <a:latin typeface="Arial" panose="020B0604020202020204"/>
              </a:rPr>
              <a:t>, the doctor’s participation, and the way the bill is coded are variables that affect the answer to this question.</a:t>
            </a:r>
          </a:p>
          <a:p>
            <a:pPr>
              <a:lnSpc>
                <a:spcPct val="120000"/>
              </a:lnSpc>
              <a:spcBef>
                <a:spcPts val="1000"/>
              </a:spcBef>
              <a:spcAft>
                <a:spcPts val="600"/>
              </a:spcAft>
              <a:buClr>
                <a:srgbClr val="00A758"/>
              </a:buClr>
            </a:pPr>
            <a:r>
              <a:rPr lang="en-US" sz="2400">
                <a:solidFill>
                  <a:prstClr val="black"/>
                </a:solidFill>
                <a:latin typeface="Arial" panose="020B0604020202020204"/>
              </a:rPr>
              <a:t>Medicare’s definition of medically necessary is this, “Health care services or supplies needed to diagnose or treat an illness, injury, condition, disease, or its symptoms and that meet accepted standards of medicine.”</a:t>
            </a:r>
          </a:p>
        </p:txBody>
      </p:sp>
    </p:spTree>
    <p:extLst>
      <p:ext uri="{BB962C8B-B14F-4D97-AF65-F5344CB8AC3E}">
        <p14:creationId xmlns:p14="http://schemas.microsoft.com/office/powerpoint/2010/main" val="1392938574"/>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C8EB93B-3103-4596-B75D-6A395B5178EE}"/>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a:lstStyle/>
          <a:p>
            <a:fld id="{BB333B34-C87C-402E-ABB0-13B7C9DEBBC4}" type="slidenum">
              <a:rPr lang="en-US"/>
              <a:pPr/>
              <a:t>61</a:t>
            </a:fld>
            <a:endParaRPr lang="en-US"/>
          </a:p>
        </p:txBody>
      </p:sp>
      <p:sp>
        <p:nvSpPr>
          <p:cNvPr id="5" name="Title 4">
            <a:extLst>
              <a:ext uri="{FF2B5EF4-FFF2-40B4-BE49-F238E27FC236}">
                <a16:creationId xmlns:a16="http://schemas.microsoft.com/office/drawing/2014/main" id="{46D39734-7C80-B2E8-15A5-BA6F972539BB}"/>
              </a:ext>
            </a:extLst>
          </p:cNvPr>
          <p:cNvSpPr>
            <a:spLocks noGrp="1"/>
          </p:cNvSpPr>
          <p:nvPr>
            <p:ph type="title"/>
          </p:nvPr>
        </p:nvSpPr>
        <p:spPr>
          <a:xfrm>
            <a:off x="466342" y="472437"/>
            <a:ext cx="11274553" cy="792167"/>
          </a:xfrm>
        </p:spPr>
        <p:txBody>
          <a:bodyPr/>
          <a:lstStyle/>
          <a:p>
            <a:r>
              <a:rPr lang="en-US"/>
              <a:t>Common Medicare questions</a:t>
            </a:r>
          </a:p>
        </p:txBody>
      </p:sp>
      <p:sp>
        <p:nvSpPr>
          <p:cNvPr id="7" name="Title 1" descr="black 5">
            <a:extLst>
              <a:ext uri="{FF2B5EF4-FFF2-40B4-BE49-F238E27FC236}">
                <a16:creationId xmlns:a16="http://schemas.microsoft.com/office/drawing/2014/main" id="{CBBE3763-1CD3-4E91-8298-0C8E0000B2BB}"/>
              </a:ext>
            </a:extLst>
          </p:cNvPr>
          <p:cNvSpPr txBox="1">
            <a:spLocks/>
          </p:cNvSpPr>
          <p:nvPr/>
        </p:nvSpPr>
        <p:spPr>
          <a:xfrm>
            <a:off x="398463" y="1040042"/>
            <a:ext cx="9741356" cy="689539"/>
          </a:xfrm>
          <a:prstGeom prst="rect">
            <a:avLst/>
          </a:prstGeom>
        </p:spPr>
        <p:txBody>
          <a:bodyPr>
            <a:noAutofit/>
          </a:bodyPr>
          <a:lstStyle>
            <a:lvl1pPr algn="l" defTabSz="914400" rtl="0" eaLnBrk="1" latinLnBrk="0" hangingPunct="1">
              <a:lnSpc>
                <a:spcPct val="95000"/>
              </a:lnSpc>
              <a:spcBef>
                <a:spcPct val="0"/>
              </a:spcBef>
              <a:buNone/>
              <a:defRPr sz="2400" b="1" kern="1200" baseline="0">
                <a:solidFill>
                  <a:schemeClr val="tx1"/>
                </a:solidFill>
                <a:latin typeface="+mj-lt"/>
                <a:ea typeface="+mj-ea"/>
                <a:cs typeface="+mj-cs"/>
              </a:defRPr>
            </a:lvl1pPr>
          </a:lstStyle>
          <a:p>
            <a:pPr>
              <a:defRPr/>
            </a:pPr>
            <a:r>
              <a:rPr lang="en-US">
                <a:solidFill>
                  <a:srgbClr val="0000C1"/>
                </a:solidFill>
                <a:latin typeface="Arial" panose="020B0604020202020204"/>
              </a:rPr>
              <a:t>Q: I am a federal retiree and have kept my FEHB health care plan. Do I need Medicare?</a:t>
            </a:r>
          </a:p>
        </p:txBody>
      </p:sp>
      <p:sp>
        <p:nvSpPr>
          <p:cNvPr id="3" name="TextBox 2">
            <a:extLst>
              <a:ext uri="{FF2B5EF4-FFF2-40B4-BE49-F238E27FC236}">
                <a16:creationId xmlns:a16="http://schemas.microsoft.com/office/drawing/2014/main" id="{A1DB851B-E2C1-4815-BA13-CA63E39C6FA8}"/>
              </a:ext>
            </a:extLst>
          </p:cNvPr>
          <p:cNvSpPr txBox="1"/>
          <p:nvPr/>
        </p:nvSpPr>
        <p:spPr>
          <a:xfrm>
            <a:off x="398463" y="2111546"/>
            <a:ext cx="11334750" cy="3289323"/>
          </a:xfrm>
          <a:prstGeom prst="rect">
            <a:avLst/>
          </a:prstGeom>
        </p:spPr>
        <p:txBody>
          <a:bodyPr vert="horz" lIns="91440" tIns="45720" rIns="91440" bIns="45720" rtlCol="0" anchor="t">
            <a:normAutofit/>
          </a:bodyPr>
          <a:lstStyle/>
          <a:p>
            <a:pPr>
              <a:lnSpc>
                <a:spcPct val="120000"/>
              </a:lnSpc>
              <a:spcBef>
                <a:spcPts val="1000"/>
              </a:spcBef>
              <a:spcAft>
                <a:spcPts val="600"/>
              </a:spcAft>
              <a:buClr>
                <a:srgbClr val="00A758"/>
              </a:buClr>
            </a:pPr>
            <a:r>
              <a:rPr lang="en-US" sz="2600" b="1">
                <a:solidFill>
                  <a:prstClr val="black"/>
                </a:solidFill>
                <a:latin typeface="Arial" panose="020B0604020202020204"/>
              </a:rPr>
              <a:t>A: </a:t>
            </a:r>
            <a:r>
              <a:rPr lang="en-US" sz="2400">
                <a:solidFill>
                  <a:prstClr val="black"/>
                </a:solidFill>
                <a:latin typeface="Arial" panose="020B0604020202020204"/>
              </a:rPr>
              <a:t>FEHB is not creditable coverage for Part A and Part B. So, failing to enroll in Medicare during your IEP would result in a late penalty later if you did choose to enroll down the road. </a:t>
            </a:r>
          </a:p>
          <a:p>
            <a:pPr>
              <a:lnSpc>
                <a:spcPct val="120000"/>
              </a:lnSpc>
              <a:spcBef>
                <a:spcPts val="1000"/>
              </a:spcBef>
              <a:spcAft>
                <a:spcPts val="600"/>
              </a:spcAft>
              <a:buClr>
                <a:srgbClr val="00A758"/>
              </a:buClr>
            </a:pPr>
            <a:r>
              <a:rPr lang="en-US" sz="2400">
                <a:solidFill>
                  <a:prstClr val="black"/>
                </a:solidFill>
                <a:latin typeface="Arial" panose="020B0604020202020204"/>
              </a:rPr>
              <a:t>With that said, you have options for your coverage and should choose whichever is most cost-effective by premium costs and out-of-pocket cost-sharing.</a:t>
            </a:r>
          </a:p>
        </p:txBody>
      </p:sp>
    </p:spTree>
    <p:extLst>
      <p:ext uri="{BB962C8B-B14F-4D97-AF65-F5344CB8AC3E}">
        <p14:creationId xmlns:p14="http://schemas.microsoft.com/office/powerpoint/2010/main" val="1408260473"/>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C8EB93B-3103-4596-B75D-6A395B5178EE}"/>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a:lstStyle/>
          <a:p>
            <a:fld id="{BB333B34-C87C-402E-ABB0-13B7C9DEBBC4}" type="slidenum">
              <a:rPr lang="en-US"/>
              <a:pPr/>
              <a:t>62</a:t>
            </a:fld>
            <a:endParaRPr lang="en-US"/>
          </a:p>
        </p:txBody>
      </p:sp>
      <p:sp>
        <p:nvSpPr>
          <p:cNvPr id="5" name="Title 4">
            <a:extLst>
              <a:ext uri="{FF2B5EF4-FFF2-40B4-BE49-F238E27FC236}">
                <a16:creationId xmlns:a16="http://schemas.microsoft.com/office/drawing/2014/main" id="{4A957DE2-6746-CA45-0366-06FA102F8C38}"/>
              </a:ext>
            </a:extLst>
          </p:cNvPr>
          <p:cNvSpPr>
            <a:spLocks noGrp="1"/>
          </p:cNvSpPr>
          <p:nvPr>
            <p:ph type="title"/>
          </p:nvPr>
        </p:nvSpPr>
        <p:spPr>
          <a:xfrm>
            <a:off x="466342" y="472437"/>
            <a:ext cx="11274553" cy="792167"/>
          </a:xfrm>
        </p:spPr>
        <p:txBody>
          <a:bodyPr/>
          <a:lstStyle/>
          <a:p>
            <a:r>
              <a:rPr lang="en-US"/>
              <a:t>Common Medicare questions </a:t>
            </a:r>
          </a:p>
        </p:txBody>
      </p:sp>
      <p:sp>
        <p:nvSpPr>
          <p:cNvPr id="7" name="Title 1" descr="black 5">
            <a:extLst>
              <a:ext uri="{FF2B5EF4-FFF2-40B4-BE49-F238E27FC236}">
                <a16:creationId xmlns:a16="http://schemas.microsoft.com/office/drawing/2014/main" id="{CBBE3763-1CD3-4E91-8298-0C8E0000B2BB}"/>
              </a:ext>
            </a:extLst>
          </p:cNvPr>
          <p:cNvSpPr txBox="1">
            <a:spLocks/>
          </p:cNvSpPr>
          <p:nvPr/>
        </p:nvSpPr>
        <p:spPr>
          <a:xfrm>
            <a:off x="398463" y="1042416"/>
            <a:ext cx="8234704" cy="689539"/>
          </a:xfrm>
          <a:prstGeom prst="rect">
            <a:avLst/>
          </a:prstGeom>
        </p:spPr>
        <p:txBody>
          <a:bodyPr>
            <a:noAutofit/>
          </a:bodyPr>
          <a:lstStyle>
            <a:lvl1pPr algn="l" defTabSz="914400" rtl="0" eaLnBrk="1" latinLnBrk="0" hangingPunct="1">
              <a:lnSpc>
                <a:spcPct val="95000"/>
              </a:lnSpc>
              <a:spcBef>
                <a:spcPct val="0"/>
              </a:spcBef>
              <a:buNone/>
              <a:defRPr sz="2400" b="1" kern="1200" baseline="0">
                <a:solidFill>
                  <a:schemeClr val="tx1"/>
                </a:solidFill>
                <a:latin typeface="+mj-lt"/>
                <a:ea typeface="+mj-ea"/>
                <a:cs typeface="+mj-cs"/>
              </a:defRPr>
            </a:lvl1pPr>
          </a:lstStyle>
          <a:p>
            <a:pPr>
              <a:defRPr/>
            </a:pPr>
            <a:r>
              <a:rPr lang="en-US">
                <a:solidFill>
                  <a:srgbClr val="0000C1"/>
                </a:solidFill>
                <a:latin typeface="Arial" panose="020B0604020202020204"/>
              </a:rPr>
              <a:t>Q: Does Medicare cover the shingles vaccine? </a:t>
            </a:r>
          </a:p>
        </p:txBody>
      </p:sp>
      <p:sp>
        <p:nvSpPr>
          <p:cNvPr id="3" name="TextBox 2">
            <a:extLst>
              <a:ext uri="{FF2B5EF4-FFF2-40B4-BE49-F238E27FC236}">
                <a16:creationId xmlns:a16="http://schemas.microsoft.com/office/drawing/2014/main" id="{A1DB851B-E2C1-4815-BA13-CA63E39C6FA8}"/>
              </a:ext>
            </a:extLst>
          </p:cNvPr>
          <p:cNvSpPr txBox="1"/>
          <p:nvPr/>
        </p:nvSpPr>
        <p:spPr>
          <a:xfrm>
            <a:off x="398463" y="1740417"/>
            <a:ext cx="10051823" cy="3674975"/>
          </a:xfrm>
          <a:prstGeom prst="rect">
            <a:avLst/>
          </a:prstGeom>
        </p:spPr>
        <p:txBody>
          <a:bodyPr vert="horz" lIns="91440" tIns="45720" rIns="91440" bIns="45720" rtlCol="0" anchor="t">
            <a:normAutofit/>
          </a:bodyPr>
          <a:lstStyle/>
          <a:p>
            <a:pPr>
              <a:lnSpc>
                <a:spcPct val="120000"/>
              </a:lnSpc>
              <a:spcBef>
                <a:spcPts val="1000"/>
              </a:spcBef>
              <a:spcAft>
                <a:spcPts val="600"/>
              </a:spcAft>
              <a:buClr>
                <a:srgbClr val="00A758"/>
              </a:buClr>
            </a:pPr>
            <a:r>
              <a:rPr lang="en-US" sz="2600" b="1" dirty="0">
                <a:solidFill>
                  <a:prstClr val="black"/>
                </a:solidFill>
                <a:latin typeface="Arial" panose="020B0604020202020204"/>
              </a:rPr>
              <a:t>A: </a:t>
            </a:r>
            <a:r>
              <a:rPr lang="en-US" sz="2400" dirty="0"/>
              <a:t>Medicare Part D covers the shingles vaccine in full – it covers all recommended vaccines by the CDC advisory committee on Immunization Practices.</a:t>
            </a:r>
            <a:endParaRPr lang="en-US" sz="2400" dirty="0">
              <a:solidFill>
                <a:prstClr val="black"/>
              </a:solidFill>
              <a:latin typeface="Arial" panose="020B0604020202020204"/>
            </a:endParaRPr>
          </a:p>
        </p:txBody>
      </p:sp>
    </p:spTree>
    <p:extLst>
      <p:ext uri="{BB962C8B-B14F-4D97-AF65-F5344CB8AC3E}">
        <p14:creationId xmlns:p14="http://schemas.microsoft.com/office/powerpoint/2010/main" val="3959675858"/>
      </p:ext>
    </p:extLst>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9E36F4-2FDD-DF40-9767-F083E3002C74}"/>
              </a:ext>
            </a:extLst>
          </p:cNvPr>
          <p:cNvSpPr>
            <a:spLocks noGrp="1"/>
          </p:cNvSpPr>
          <p:nvPr>
            <p:ph type="title"/>
          </p:nvPr>
        </p:nvSpPr>
        <p:spPr>
          <a:xfrm>
            <a:off x="438912" y="780239"/>
            <a:ext cx="11280656" cy="4771958"/>
          </a:xfrm>
        </p:spPr>
        <p:txBody>
          <a:bodyPr/>
          <a:lstStyle/>
          <a:p>
            <a:r>
              <a:rPr lang="en-US"/>
              <a:t>Additional resources</a:t>
            </a:r>
          </a:p>
        </p:txBody>
      </p:sp>
      <p:sp>
        <p:nvSpPr>
          <p:cNvPr id="2" name="Slide Number Placeholder 1">
            <a:extLst>
              <a:ext uri="{FF2B5EF4-FFF2-40B4-BE49-F238E27FC236}">
                <a16:creationId xmlns:a16="http://schemas.microsoft.com/office/drawing/2014/main" id="{9D036EA5-C072-4BDA-B7B9-C359D410A25A}"/>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a:lstStyle/>
          <a:p>
            <a:fld id="{BB333B34-C87C-402E-ABB0-13B7C9DEBBC4}" type="slidenum">
              <a:rPr lang="en-US"/>
              <a:pPr/>
              <a:t>63</a:t>
            </a:fld>
            <a:endParaRPr lang="en-US"/>
          </a:p>
        </p:txBody>
      </p:sp>
    </p:spTree>
    <p:extLst>
      <p:ext uri="{BB962C8B-B14F-4D97-AF65-F5344CB8AC3E}">
        <p14:creationId xmlns:p14="http://schemas.microsoft.com/office/powerpoint/2010/main" val="1244202364"/>
      </p:ext>
    </p:extLst>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16E636B-A842-4150-AD37-8030FD904CEE}"/>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vert="horz" lIns="0" tIns="0" rIns="0" bIns="0" rtlCol="0" anchor="b">
            <a:normAutofit/>
          </a:bodyPr>
          <a:lstStyle/>
          <a:p>
            <a:fld id="{BB333B34-C87C-402E-ABB0-13B7C9DEBBC4}" type="slidenum">
              <a:rPr lang="en-US"/>
              <a:pPr/>
              <a:t>64</a:t>
            </a:fld>
            <a:endParaRPr lang="en-US"/>
          </a:p>
        </p:txBody>
      </p:sp>
      <p:sp>
        <p:nvSpPr>
          <p:cNvPr id="19" name="Rectangle 18">
            <a:extLst>
              <a:ext uri="{FF2B5EF4-FFF2-40B4-BE49-F238E27FC236}">
                <a16:creationId xmlns:a16="http://schemas.microsoft.com/office/drawing/2014/main" id="{30D101F8-F640-4924-80A2-B9185A28CB21}"/>
              </a:ext>
              <a:ext uri="{C183D7F6-B498-43B3-948B-1728B52AA6E4}">
                <adec:decorative xmlns:adec="http://schemas.microsoft.com/office/drawing/2017/decorative" val="1"/>
              </a:ext>
            </a:extLst>
          </p:cNvPr>
          <p:cNvSpPr/>
          <p:nvPr/>
        </p:nvSpPr>
        <p:spPr>
          <a:xfrm>
            <a:off x="1015803" y="1486492"/>
            <a:ext cx="10157219" cy="12978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r>
              <a:rPr lang="en-US" sz="2000" b="1">
                <a:solidFill>
                  <a:prstClr val="white"/>
                </a:solidFill>
                <a:latin typeface="Arial" panose="020B0604020202020204"/>
              </a:rPr>
              <a:t>	</a:t>
            </a:r>
            <a:endParaRPr lang="en-US" sz="1600">
              <a:solidFill>
                <a:prstClr val="white"/>
              </a:solidFill>
              <a:latin typeface="Arial" panose="020B0604020202020204"/>
            </a:endParaRPr>
          </a:p>
        </p:txBody>
      </p:sp>
      <p:sp>
        <p:nvSpPr>
          <p:cNvPr id="18" name="Rectangle 17">
            <a:extLst>
              <a:ext uri="{FF2B5EF4-FFF2-40B4-BE49-F238E27FC236}">
                <a16:creationId xmlns:a16="http://schemas.microsoft.com/office/drawing/2014/main" id="{03E0DB5E-BE43-4CB9-B3E4-1ABA184E9977}"/>
              </a:ext>
              <a:ext uri="{C183D7F6-B498-43B3-948B-1728B52AA6E4}">
                <adec:decorative xmlns:adec="http://schemas.microsoft.com/office/drawing/2017/decorative" val="1"/>
              </a:ext>
            </a:extLst>
          </p:cNvPr>
          <p:cNvSpPr/>
          <p:nvPr/>
        </p:nvSpPr>
        <p:spPr>
          <a:xfrm>
            <a:off x="1015803" y="2961855"/>
            <a:ext cx="10157219" cy="18540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nSpc>
                <a:spcPct val="95000"/>
              </a:lnSpc>
              <a:spcBef>
                <a:spcPts val="1000"/>
              </a:spcBef>
              <a:buClr>
                <a:prstClr val="black"/>
              </a:buClr>
              <a:buSzPct val="115000"/>
            </a:pPr>
            <a:r>
              <a:rPr lang="en-US" b="1">
                <a:solidFill>
                  <a:prstClr val="white"/>
                </a:solidFill>
                <a:latin typeface="Arial" panose="020B0604020202020204"/>
              </a:rPr>
              <a:t>	</a:t>
            </a:r>
            <a:endParaRPr lang="en-US" i="1">
              <a:solidFill>
                <a:prstClr val="white"/>
              </a:solidFill>
              <a:latin typeface="Arial" panose="020B0604020202020204"/>
            </a:endParaRPr>
          </a:p>
        </p:txBody>
      </p:sp>
      <p:sp>
        <p:nvSpPr>
          <p:cNvPr id="5" name="Title 4">
            <a:extLst>
              <a:ext uri="{FF2B5EF4-FFF2-40B4-BE49-F238E27FC236}">
                <a16:creationId xmlns:a16="http://schemas.microsoft.com/office/drawing/2014/main" id="{7A1BEF0F-AF65-BB32-9BD0-A50FD8DAAAEA}"/>
              </a:ext>
            </a:extLst>
          </p:cNvPr>
          <p:cNvSpPr>
            <a:spLocks noGrp="1"/>
          </p:cNvSpPr>
          <p:nvPr>
            <p:ph type="title"/>
          </p:nvPr>
        </p:nvSpPr>
        <p:spPr>
          <a:xfrm>
            <a:off x="466342" y="472437"/>
            <a:ext cx="11274553" cy="792167"/>
          </a:xfrm>
        </p:spPr>
        <p:txBody>
          <a:bodyPr/>
          <a:lstStyle/>
          <a:p>
            <a:r>
              <a:rPr lang="en-US"/>
              <a:t>Transitioning to Medicare from large employer coverage</a:t>
            </a:r>
            <a:br>
              <a:rPr lang="en-US"/>
            </a:br>
            <a:r>
              <a:rPr lang="en-US" b="0" i="1"/>
              <a:t>After age 65</a:t>
            </a:r>
            <a:endParaRPr lang="en-US"/>
          </a:p>
        </p:txBody>
      </p:sp>
      <p:sp>
        <p:nvSpPr>
          <p:cNvPr id="7" name="Rectangle 35">
            <a:extLst>
              <a:ext uri="{FF2B5EF4-FFF2-40B4-BE49-F238E27FC236}">
                <a16:creationId xmlns:a16="http://schemas.microsoft.com/office/drawing/2014/main" id="{D7F8A959-C913-418A-8282-58AE3D6CF76D}"/>
              </a:ext>
            </a:extLst>
          </p:cNvPr>
          <p:cNvSpPr>
            <a:spLocks noChangeArrowheads="1"/>
          </p:cNvSpPr>
          <p:nvPr/>
        </p:nvSpPr>
        <p:spPr bwMode="auto">
          <a:xfrm>
            <a:off x="990088" y="1811344"/>
            <a:ext cx="1074775" cy="701731"/>
          </a:xfrm>
          <a:prstGeom prst="rect">
            <a:avLst/>
          </a:prstGeom>
          <a:noFill/>
          <a:ln w="9525">
            <a:noFill/>
            <a:miter lim="800000"/>
            <a:headEnd/>
            <a:tailEnd/>
          </a:ln>
        </p:spPr>
        <p:txBody>
          <a:bodyPr wrap="square" lIns="0" tIns="0" rIns="0" bIns="0">
            <a:spAutoFit/>
          </a:bodyPr>
          <a:lstStyle/>
          <a:p>
            <a:pPr algn="ctr">
              <a:lnSpc>
                <a:spcPct val="95000"/>
              </a:lnSpc>
              <a:spcBef>
                <a:spcPct val="50000"/>
              </a:spcBef>
              <a:buClr>
                <a:srgbClr val="AFC068"/>
              </a:buClr>
              <a:buSzPct val="75000"/>
            </a:pPr>
            <a:r>
              <a:rPr lang="en-US" sz="4800" dirty="0">
                <a:solidFill>
                  <a:prstClr val="white"/>
                </a:solidFill>
                <a:latin typeface="Arial" panose="020B0604020202020204"/>
                <a:cs typeface="Arial" panose="020B0604020202020204" pitchFamily="34" charset="0"/>
              </a:rPr>
              <a:t>1</a:t>
            </a:r>
            <a:endParaRPr lang="en-US" sz="5400" dirty="0">
              <a:solidFill>
                <a:prstClr val="white"/>
              </a:solidFill>
              <a:latin typeface="Arial" panose="020B0604020202020204"/>
              <a:cs typeface="Arial" panose="020B0604020202020204" pitchFamily="34" charset="0"/>
            </a:endParaRPr>
          </a:p>
        </p:txBody>
      </p:sp>
      <p:sp>
        <p:nvSpPr>
          <p:cNvPr id="4" name="TextBox 3">
            <a:extLst>
              <a:ext uri="{FF2B5EF4-FFF2-40B4-BE49-F238E27FC236}">
                <a16:creationId xmlns:a16="http://schemas.microsoft.com/office/drawing/2014/main" id="{BCA5B790-B79E-4140-9D1E-C4EA0FE19A3D}"/>
              </a:ext>
            </a:extLst>
          </p:cNvPr>
          <p:cNvSpPr txBox="1"/>
          <p:nvPr/>
        </p:nvSpPr>
        <p:spPr>
          <a:xfrm>
            <a:off x="1948837" y="1735938"/>
            <a:ext cx="8061436" cy="797141"/>
          </a:xfrm>
          <a:prstGeom prst="rect">
            <a:avLst/>
          </a:prstGeom>
          <a:noFill/>
        </p:spPr>
        <p:txBody>
          <a:bodyPr wrap="square" lIns="0" tIns="0" rIns="0" bIns="0" rtlCol="0">
            <a:spAutoFit/>
          </a:bodyPr>
          <a:lstStyle/>
          <a:p>
            <a:pPr>
              <a:lnSpc>
                <a:spcPct val="90000"/>
              </a:lnSpc>
              <a:spcAft>
                <a:spcPts val="600"/>
              </a:spcAft>
              <a:buClr>
                <a:srgbClr val="00A758"/>
              </a:buClr>
            </a:pPr>
            <a:r>
              <a:rPr lang="en-US" sz="2800" b="1" dirty="0">
                <a:solidFill>
                  <a:prstClr val="white"/>
                </a:solidFill>
                <a:latin typeface="Arial" panose="020B0604020202020204"/>
              </a:rPr>
              <a:t>Complete Form CMS-40B</a:t>
            </a:r>
          </a:p>
          <a:p>
            <a:pPr>
              <a:lnSpc>
                <a:spcPct val="90000"/>
              </a:lnSpc>
              <a:spcAft>
                <a:spcPts val="600"/>
              </a:spcAft>
              <a:buClr>
                <a:srgbClr val="00A758"/>
              </a:buClr>
            </a:pPr>
            <a:r>
              <a:rPr lang="en-US" sz="2400" i="1" dirty="0">
                <a:solidFill>
                  <a:prstClr val="white"/>
                </a:solidFill>
                <a:latin typeface="Arial" panose="020B0604020202020204"/>
              </a:rPr>
              <a:t>Application for enrollment into Part B</a:t>
            </a:r>
          </a:p>
        </p:txBody>
      </p:sp>
      <p:sp>
        <p:nvSpPr>
          <p:cNvPr id="10" name="Rectangle 35">
            <a:extLst>
              <a:ext uri="{FF2B5EF4-FFF2-40B4-BE49-F238E27FC236}">
                <a16:creationId xmlns:a16="http://schemas.microsoft.com/office/drawing/2014/main" id="{71DD1820-721B-4DD8-BEB3-1240FF480477}"/>
              </a:ext>
            </a:extLst>
          </p:cNvPr>
          <p:cNvSpPr>
            <a:spLocks noChangeArrowheads="1"/>
          </p:cNvSpPr>
          <p:nvPr/>
        </p:nvSpPr>
        <p:spPr bwMode="auto">
          <a:xfrm>
            <a:off x="1002680" y="3493688"/>
            <a:ext cx="1074775" cy="701731"/>
          </a:xfrm>
          <a:prstGeom prst="rect">
            <a:avLst/>
          </a:prstGeom>
          <a:noFill/>
          <a:ln w="9525">
            <a:noFill/>
            <a:miter lim="800000"/>
            <a:headEnd/>
            <a:tailEnd/>
          </a:ln>
        </p:spPr>
        <p:txBody>
          <a:bodyPr wrap="square" lIns="0" tIns="0" rIns="0" bIns="0">
            <a:spAutoFit/>
          </a:bodyPr>
          <a:lstStyle/>
          <a:p>
            <a:pPr algn="ctr">
              <a:lnSpc>
                <a:spcPct val="95000"/>
              </a:lnSpc>
              <a:spcBef>
                <a:spcPct val="50000"/>
              </a:spcBef>
              <a:buClr>
                <a:srgbClr val="AFC068"/>
              </a:buClr>
              <a:buSzPct val="75000"/>
            </a:pPr>
            <a:r>
              <a:rPr lang="en-US" sz="4800" dirty="0">
                <a:solidFill>
                  <a:prstClr val="white"/>
                </a:solidFill>
                <a:latin typeface="Arial" panose="020B0604020202020204"/>
                <a:cs typeface="Arial" panose="020B0604020202020204" pitchFamily="34" charset="0"/>
              </a:rPr>
              <a:t>2</a:t>
            </a:r>
          </a:p>
        </p:txBody>
      </p:sp>
      <p:sp>
        <p:nvSpPr>
          <p:cNvPr id="11" name="TextBox 10">
            <a:extLst>
              <a:ext uri="{FF2B5EF4-FFF2-40B4-BE49-F238E27FC236}">
                <a16:creationId xmlns:a16="http://schemas.microsoft.com/office/drawing/2014/main" id="{1089C0FB-46F4-4159-9F90-7B0CBA9C670E}"/>
              </a:ext>
            </a:extLst>
          </p:cNvPr>
          <p:cNvSpPr txBox="1"/>
          <p:nvPr/>
        </p:nvSpPr>
        <p:spPr>
          <a:xfrm>
            <a:off x="1948837" y="3094202"/>
            <a:ext cx="9224185" cy="1538883"/>
          </a:xfrm>
          <a:prstGeom prst="rect">
            <a:avLst/>
          </a:prstGeom>
          <a:noFill/>
        </p:spPr>
        <p:txBody>
          <a:bodyPr wrap="square" lIns="0" tIns="0" rIns="0" bIns="0" rtlCol="0">
            <a:spAutoFit/>
          </a:bodyPr>
          <a:lstStyle/>
          <a:p>
            <a:pPr>
              <a:lnSpc>
                <a:spcPct val="90000"/>
              </a:lnSpc>
              <a:spcAft>
                <a:spcPts val="600"/>
              </a:spcAft>
              <a:buClr>
                <a:srgbClr val="00A758"/>
              </a:buClr>
            </a:pPr>
            <a:r>
              <a:rPr lang="en-US" sz="2800" b="1">
                <a:solidFill>
                  <a:prstClr val="white"/>
                </a:solidFill>
                <a:latin typeface="Arial" panose="020B0604020202020204"/>
              </a:rPr>
              <a:t>Complete Form CMS-L564</a:t>
            </a:r>
          </a:p>
          <a:p>
            <a:pPr>
              <a:lnSpc>
                <a:spcPct val="90000"/>
              </a:lnSpc>
              <a:spcAft>
                <a:spcPts val="600"/>
              </a:spcAft>
              <a:buClr>
                <a:srgbClr val="00A758"/>
              </a:buClr>
            </a:pPr>
            <a:r>
              <a:rPr lang="en-US" sz="2400" i="1">
                <a:solidFill>
                  <a:prstClr val="white"/>
                </a:solidFill>
                <a:latin typeface="Arial" panose="020B0604020202020204"/>
              </a:rPr>
              <a:t>Request for employment information</a:t>
            </a:r>
          </a:p>
          <a:p>
            <a:pPr>
              <a:lnSpc>
                <a:spcPct val="90000"/>
              </a:lnSpc>
              <a:spcAft>
                <a:spcPts val="600"/>
              </a:spcAft>
              <a:buClr>
                <a:srgbClr val="00A758"/>
              </a:buClr>
            </a:pPr>
            <a:r>
              <a:rPr lang="en-US" sz="2400">
                <a:solidFill>
                  <a:prstClr val="white"/>
                </a:solidFill>
                <a:latin typeface="Arial" panose="020B0604020202020204"/>
              </a:rPr>
              <a:t>Your employer must complete this form attesting to your creditable employer coverage from the date you turned 65 until now</a:t>
            </a:r>
          </a:p>
        </p:txBody>
      </p:sp>
      <p:sp>
        <p:nvSpPr>
          <p:cNvPr id="8" name="TextBox 7">
            <a:extLst>
              <a:ext uri="{FF2B5EF4-FFF2-40B4-BE49-F238E27FC236}">
                <a16:creationId xmlns:a16="http://schemas.microsoft.com/office/drawing/2014/main" id="{BB2A665A-451A-43A0-0A1C-BA33D734E761}"/>
              </a:ext>
            </a:extLst>
          </p:cNvPr>
          <p:cNvSpPr txBox="1"/>
          <p:nvPr/>
        </p:nvSpPr>
        <p:spPr>
          <a:xfrm>
            <a:off x="990088" y="5125766"/>
            <a:ext cx="10182934" cy="646331"/>
          </a:xfrm>
          <a:prstGeom prst="rect">
            <a:avLst/>
          </a:prstGeom>
          <a:noFill/>
        </p:spPr>
        <p:txBody>
          <a:bodyPr wrap="square">
            <a:spAutoFit/>
          </a:bodyPr>
          <a:lstStyle/>
          <a:p>
            <a:pPr algn="ctr">
              <a:lnSpc>
                <a:spcPct val="90000"/>
              </a:lnSpc>
              <a:spcAft>
                <a:spcPts val="600"/>
              </a:spcAft>
              <a:buClr>
                <a:schemeClr val="accent1"/>
              </a:buClr>
            </a:pPr>
            <a:r>
              <a:rPr lang="en-US" sz="2000" dirty="0"/>
              <a:t>Submit </a:t>
            </a:r>
            <a:r>
              <a:rPr lang="en-US" sz="2000" b="1" dirty="0"/>
              <a:t>both forms </a:t>
            </a:r>
            <a:r>
              <a:rPr lang="en-US" sz="2000" dirty="0"/>
              <a:t>in person at your local Social Security office. </a:t>
            </a:r>
            <a:r>
              <a:rPr lang="en-US" sz="2000" u="sng" dirty="0"/>
              <a:t>Don’t apply for Part B online in this situation</a:t>
            </a:r>
            <a:r>
              <a:rPr lang="en-US" sz="2000" dirty="0"/>
              <a:t> as it’ll be rejected without the signed employer form.</a:t>
            </a:r>
          </a:p>
        </p:txBody>
      </p:sp>
    </p:spTree>
    <p:extLst>
      <p:ext uri="{BB962C8B-B14F-4D97-AF65-F5344CB8AC3E}">
        <p14:creationId xmlns:p14="http://schemas.microsoft.com/office/powerpoint/2010/main" val="1982204300"/>
      </p:ext>
    </p:extLst>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8B9B3AB-A7DA-194F-0A9E-C729D4C08729}"/>
              </a:ext>
            </a:extLst>
          </p:cNvPr>
          <p:cNvSpPr>
            <a:spLocks noGrp="1"/>
          </p:cNvSpPr>
          <p:nvPr>
            <p:ph type="title"/>
          </p:nvPr>
        </p:nvSpPr>
        <p:spPr>
          <a:xfrm>
            <a:off x="533957" y="463845"/>
            <a:ext cx="3289383" cy="3401475"/>
          </a:xfrm>
        </p:spPr>
        <p:txBody>
          <a:bodyPr/>
          <a:lstStyle/>
          <a:p>
            <a:r>
              <a:rPr lang="en-US"/>
              <a:t>Creditable Coverage Letter</a:t>
            </a:r>
            <a:br>
              <a:rPr lang="en-US"/>
            </a:br>
            <a:r>
              <a:rPr lang="en-US"/>
              <a:t>Don’t miss it</a:t>
            </a:r>
            <a:br>
              <a:rPr lang="en-US"/>
            </a:br>
            <a:br>
              <a:rPr lang="en-US"/>
            </a:br>
            <a:endParaRPr lang="en-US"/>
          </a:p>
        </p:txBody>
      </p:sp>
      <p:sp>
        <p:nvSpPr>
          <p:cNvPr id="3" name="Slide Number Placeholder 2">
            <a:extLst>
              <a:ext uri="{FF2B5EF4-FFF2-40B4-BE49-F238E27FC236}">
                <a16:creationId xmlns:a16="http://schemas.microsoft.com/office/drawing/2014/main" id="{1F2F2C5F-7DE7-4A89-9679-C771326AB3A3}"/>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vert="horz" lIns="0" tIns="0" rIns="0" bIns="0" rtlCol="0" anchor="b">
            <a:normAutofit/>
          </a:bodyPr>
          <a:lstStyle/>
          <a:p>
            <a:fld id="{BB333B34-C87C-402E-ABB0-13B7C9DEBBC4}" type="slidenum">
              <a:rPr lang="en-US"/>
              <a:pPr/>
              <a:t>65</a:t>
            </a:fld>
            <a:endParaRPr lang="en-US"/>
          </a:p>
        </p:txBody>
      </p:sp>
      <p:sp>
        <p:nvSpPr>
          <p:cNvPr id="10" name="TextBox 9"/>
          <p:cNvSpPr txBox="1"/>
          <p:nvPr/>
        </p:nvSpPr>
        <p:spPr>
          <a:xfrm>
            <a:off x="4360066" y="541902"/>
            <a:ext cx="7373147" cy="5701561"/>
          </a:xfrm>
          <a:prstGeom prst="rect">
            <a:avLst/>
          </a:prstGeom>
        </p:spPr>
        <p:txBody>
          <a:bodyPr vert="horz" lIns="0" tIns="0" rIns="0" bIns="0" rtlCol="0" anchor="b">
            <a:spAutoFit/>
          </a:bodyPr>
          <a:lstStyle/>
          <a:p>
            <a:pPr>
              <a:lnSpc>
                <a:spcPct val="110000"/>
              </a:lnSpc>
              <a:buClr>
                <a:prstClr val="black"/>
              </a:buClr>
              <a:buSzPct val="115000"/>
            </a:pPr>
            <a:r>
              <a:rPr lang="en-US" sz="2800" b="1" dirty="0">
                <a:solidFill>
                  <a:prstClr val="black"/>
                </a:solidFill>
                <a:latin typeface="Arial" panose="020B0303040401060103" pitchFamily="34" charset="0"/>
                <a:cs typeface="Arial" panose="020B0604020202020204" pitchFamily="34" charset="0"/>
              </a:rPr>
              <a:t>Watch your mail for the CCL:</a:t>
            </a:r>
          </a:p>
          <a:p>
            <a:pPr>
              <a:lnSpc>
                <a:spcPct val="110000"/>
              </a:lnSpc>
              <a:spcBef>
                <a:spcPts val="1800"/>
              </a:spcBef>
              <a:spcAft>
                <a:spcPts val="600"/>
              </a:spcAft>
              <a:buClr>
                <a:prstClr val="black"/>
              </a:buClr>
              <a:buSzPct val="115000"/>
            </a:pPr>
            <a:r>
              <a:rPr lang="en-US" sz="2400" dirty="0">
                <a:solidFill>
                  <a:prstClr val="black"/>
                </a:solidFill>
                <a:latin typeface="Arial" panose="020B0303040401060103" pitchFamily="34" charset="0"/>
                <a:cs typeface="Arial" panose="020B0604020202020204" pitchFamily="34" charset="0"/>
              </a:rPr>
              <a:t>Your employer coverage insurance company will mail you a letter of creditable coverage–usually about two weeks after your last day of coverage.</a:t>
            </a:r>
          </a:p>
          <a:p>
            <a:pPr>
              <a:lnSpc>
                <a:spcPct val="110000"/>
              </a:lnSpc>
              <a:spcBef>
                <a:spcPts val="1800"/>
              </a:spcBef>
              <a:spcAft>
                <a:spcPts val="600"/>
              </a:spcAft>
              <a:buClr>
                <a:prstClr val="black"/>
              </a:buClr>
              <a:buSzPct val="115000"/>
            </a:pPr>
            <a:r>
              <a:rPr lang="en-US" sz="2400" dirty="0">
                <a:solidFill>
                  <a:prstClr val="black"/>
                </a:solidFill>
                <a:latin typeface="Arial" panose="020B0303040401060103" pitchFamily="34" charset="0"/>
                <a:cs typeface="Arial" panose="020B0604020202020204" pitchFamily="34" charset="0"/>
              </a:rPr>
              <a:t>Keep a copy of this letter as your Medicare Part D insurance company will ask for proof of creditable Part D coverage.</a:t>
            </a:r>
          </a:p>
          <a:p>
            <a:pPr>
              <a:lnSpc>
                <a:spcPct val="110000"/>
              </a:lnSpc>
              <a:spcBef>
                <a:spcPts val="1800"/>
              </a:spcBef>
              <a:spcAft>
                <a:spcPts val="600"/>
              </a:spcAft>
              <a:buClr>
                <a:prstClr val="black"/>
              </a:buClr>
              <a:buSzPct val="115000"/>
            </a:pPr>
            <a:r>
              <a:rPr lang="en-US" sz="2400" dirty="0">
                <a:solidFill>
                  <a:prstClr val="black"/>
                </a:solidFill>
                <a:latin typeface="Arial" panose="020B0303040401060103" pitchFamily="34" charset="0"/>
                <a:cs typeface="Arial" panose="020B0604020202020204" pitchFamily="34" charset="0"/>
              </a:rPr>
              <a:t>You have two months from your last day of employer coverage to enroll in a Medicare Part D plan; otherwise, a penalty may apply later.</a:t>
            </a:r>
          </a:p>
          <a:p>
            <a:pPr>
              <a:lnSpc>
                <a:spcPct val="95000"/>
              </a:lnSpc>
              <a:spcAft>
                <a:spcPts val="600"/>
              </a:spcAft>
              <a:buClr>
                <a:prstClr val="black"/>
              </a:buClr>
              <a:buSzPct val="115000"/>
            </a:pPr>
            <a:endParaRPr lang="en-US" sz="300" dirty="0">
              <a:solidFill>
                <a:prstClr val="black"/>
              </a:solidFill>
              <a:latin typeface="Arial" panose="020B0303040401060103" pitchFamily="34" charset="0"/>
              <a:cs typeface="Arial" panose="020B0604020202020204" pitchFamily="34" charset="0"/>
            </a:endParaRPr>
          </a:p>
          <a:p>
            <a:pPr>
              <a:lnSpc>
                <a:spcPct val="95000"/>
              </a:lnSpc>
              <a:spcAft>
                <a:spcPts val="600"/>
              </a:spcAft>
              <a:buClr>
                <a:prstClr val="black"/>
              </a:buClr>
              <a:buSzPct val="115000"/>
            </a:pPr>
            <a:endParaRPr lang="en-US" sz="300" dirty="0">
              <a:solidFill>
                <a:prstClr val="black"/>
              </a:solidFill>
              <a:latin typeface="Arial" panose="020B0303040401060103" pitchFamily="34" charset="0"/>
              <a:cs typeface="Arial" panose="020B0604020202020204" pitchFamily="34" charset="0"/>
            </a:endParaRPr>
          </a:p>
          <a:p>
            <a:pPr>
              <a:lnSpc>
                <a:spcPct val="95000"/>
              </a:lnSpc>
              <a:spcAft>
                <a:spcPts val="600"/>
              </a:spcAft>
              <a:buClr>
                <a:prstClr val="black"/>
              </a:buClr>
              <a:buSzPct val="115000"/>
            </a:pPr>
            <a:endParaRPr lang="en-US" sz="300" dirty="0">
              <a:solidFill>
                <a:prstClr val="black"/>
              </a:solidFill>
              <a:latin typeface="Arial" panose="020B0303040401060103" pitchFamily="34" charset="0"/>
              <a:cs typeface="Arial" panose="020B0604020202020204" pitchFamily="34" charset="0"/>
            </a:endParaRPr>
          </a:p>
          <a:p>
            <a:pPr>
              <a:lnSpc>
                <a:spcPct val="95000"/>
              </a:lnSpc>
              <a:spcAft>
                <a:spcPts val="600"/>
              </a:spcAft>
              <a:buClr>
                <a:prstClr val="black"/>
              </a:buClr>
              <a:buSzPct val="115000"/>
            </a:pPr>
            <a:endParaRPr lang="en-US" sz="300" dirty="0">
              <a:solidFill>
                <a:prstClr val="black"/>
              </a:solidFill>
              <a:latin typeface="Arial" panose="020B0303040401060103" pitchFamily="34" charset="0"/>
              <a:cs typeface="Arial" panose="020B0604020202020204" pitchFamily="34" charset="0"/>
            </a:endParaRPr>
          </a:p>
          <a:p>
            <a:pPr>
              <a:lnSpc>
                <a:spcPct val="95000"/>
              </a:lnSpc>
              <a:spcAft>
                <a:spcPts val="600"/>
              </a:spcAft>
              <a:buClr>
                <a:prstClr val="black"/>
              </a:buClr>
              <a:buSzPct val="115000"/>
            </a:pPr>
            <a:endParaRPr lang="en-US" sz="300" dirty="0">
              <a:solidFill>
                <a:prstClr val="black"/>
              </a:solidFill>
              <a:latin typeface="Arial" panose="020B0303040401060103" pitchFamily="34" charset="0"/>
              <a:cs typeface="Arial" panose="020B0604020202020204" pitchFamily="34" charset="0"/>
            </a:endParaRPr>
          </a:p>
          <a:p>
            <a:pPr>
              <a:lnSpc>
                <a:spcPct val="95000"/>
              </a:lnSpc>
              <a:spcAft>
                <a:spcPts val="600"/>
              </a:spcAft>
              <a:buClr>
                <a:prstClr val="black"/>
              </a:buClr>
              <a:buSzPct val="115000"/>
            </a:pPr>
            <a:endParaRPr lang="en-US" sz="300" dirty="0">
              <a:solidFill>
                <a:prstClr val="black"/>
              </a:solidFill>
              <a:latin typeface="Arial" panose="020B0303040401060103" pitchFamily="34" charset="0"/>
              <a:cs typeface="Arial" panose="020B0604020202020204" pitchFamily="34" charset="0"/>
            </a:endParaRPr>
          </a:p>
        </p:txBody>
      </p:sp>
    </p:spTree>
    <p:extLst>
      <p:ext uri="{BB962C8B-B14F-4D97-AF65-F5344CB8AC3E}">
        <p14:creationId xmlns:p14="http://schemas.microsoft.com/office/powerpoint/2010/main" val="1455422494"/>
      </p:ext>
    </p:extLst>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150D52D-A190-438E-8236-8E95E044773E}"/>
              </a:ext>
            </a:extLst>
          </p:cNvPr>
          <p:cNvSpPr>
            <a:spLocks noGrp="1"/>
          </p:cNvSpPr>
          <p:nvPr>
            <p:ph type="title"/>
          </p:nvPr>
        </p:nvSpPr>
        <p:spPr>
          <a:xfrm>
            <a:off x="533957" y="463845"/>
            <a:ext cx="3289383" cy="3401475"/>
          </a:xfrm>
        </p:spPr>
        <p:txBody>
          <a:bodyPr/>
          <a:lstStyle/>
          <a:p>
            <a:r>
              <a:rPr lang="en-US"/>
              <a:t>People contributing into HSA accounts</a:t>
            </a:r>
            <a:br>
              <a:rPr lang="en-US"/>
            </a:br>
            <a:endParaRPr lang="en-US"/>
          </a:p>
        </p:txBody>
      </p:sp>
      <p:sp>
        <p:nvSpPr>
          <p:cNvPr id="2" name="Slide Number Placeholder 1">
            <a:extLst>
              <a:ext uri="{FF2B5EF4-FFF2-40B4-BE49-F238E27FC236}">
                <a16:creationId xmlns:a16="http://schemas.microsoft.com/office/drawing/2014/main" id="{2958642A-F73E-45F1-8A9D-F02890DB8D5F}"/>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a:lstStyle/>
          <a:p>
            <a:fld id="{BB333B34-C87C-402E-ABB0-13B7C9DEBBC4}" type="slidenum">
              <a:rPr lang="en-US"/>
              <a:pPr/>
              <a:t>66</a:t>
            </a:fld>
            <a:endParaRPr lang="en-US"/>
          </a:p>
        </p:txBody>
      </p:sp>
      <p:sp>
        <p:nvSpPr>
          <p:cNvPr id="10" name="TextBox 9"/>
          <p:cNvSpPr txBox="1"/>
          <p:nvPr/>
        </p:nvSpPr>
        <p:spPr>
          <a:xfrm>
            <a:off x="4360065" y="1143000"/>
            <a:ext cx="7545924" cy="5092930"/>
          </a:xfrm>
          <a:prstGeom prst="rect">
            <a:avLst/>
          </a:prstGeom>
        </p:spPr>
        <p:txBody>
          <a:bodyPr vert="horz" lIns="91440" tIns="45720" rIns="91440" bIns="45720" rtlCol="0" anchor="t">
            <a:normAutofit/>
          </a:bodyPr>
          <a:lstStyle/>
          <a:p>
            <a:pPr marL="230188" indent="-230188">
              <a:spcAft>
                <a:spcPts val="2400"/>
              </a:spcAft>
              <a:buClr>
                <a:prstClr val="black"/>
              </a:buClr>
              <a:buFont typeface="Arial" panose="020B0604020202020204" pitchFamily="34" charset="0"/>
              <a:buChar char="•"/>
            </a:pPr>
            <a:r>
              <a:rPr lang="en-US" sz="2400" dirty="0">
                <a:solidFill>
                  <a:prstClr val="black"/>
                </a:solidFill>
                <a:latin typeface="Arial" panose="020B0604020202020204"/>
              </a:rPr>
              <a:t>The IRS does not allow contributions into a Health Savings Account (HSA) when you have any part of Medicare active.</a:t>
            </a:r>
            <a:endParaRPr lang="en-US" sz="2400" b="1" i="1" dirty="0">
              <a:solidFill>
                <a:prstClr val="black"/>
              </a:solidFill>
              <a:latin typeface="Arial" panose="020B0604020202020204"/>
            </a:endParaRPr>
          </a:p>
          <a:p>
            <a:pPr marL="230188" indent="-230188">
              <a:spcAft>
                <a:spcPts val="2400"/>
              </a:spcAft>
              <a:buClr>
                <a:prstClr val="black"/>
              </a:buClr>
              <a:buFont typeface="Arial" panose="020B0604020202020204" pitchFamily="34" charset="0"/>
              <a:buChar char="•"/>
            </a:pPr>
            <a:r>
              <a:rPr lang="en-US" sz="2400" b="1" i="1" dirty="0">
                <a:solidFill>
                  <a:prstClr val="black"/>
                </a:solidFill>
                <a:latin typeface="Arial" panose="020B0604020202020204"/>
              </a:rPr>
              <a:t>Don’t enroll in Medicare if you plan to contribute. </a:t>
            </a:r>
          </a:p>
          <a:p>
            <a:pPr marL="230188" indent="-230188">
              <a:spcAft>
                <a:spcPts val="2400"/>
              </a:spcAft>
              <a:buClr>
                <a:prstClr val="black"/>
              </a:buClr>
              <a:buFont typeface="Arial" panose="020B0604020202020204" pitchFamily="34" charset="0"/>
              <a:buChar char="•"/>
            </a:pPr>
            <a:r>
              <a:rPr lang="en-US" sz="2400" dirty="0">
                <a:solidFill>
                  <a:prstClr val="black"/>
                </a:solidFill>
                <a:latin typeface="Arial" panose="020B0604020202020204"/>
              </a:rPr>
              <a:t>Discontinue contributions in an HSA </a:t>
            </a:r>
            <a:r>
              <a:rPr lang="en-US" sz="2400" b="1" dirty="0">
                <a:solidFill>
                  <a:prstClr val="black"/>
                </a:solidFill>
                <a:latin typeface="Arial" panose="020B0604020202020204"/>
              </a:rPr>
              <a:t>six months</a:t>
            </a:r>
            <a:r>
              <a:rPr lang="en-US" sz="2400" dirty="0">
                <a:solidFill>
                  <a:prstClr val="black"/>
                </a:solidFill>
                <a:latin typeface="Arial" panose="020B0604020202020204"/>
              </a:rPr>
              <a:t> before you retire/enroll into Medicare.</a:t>
            </a:r>
          </a:p>
          <a:p>
            <a:pPr marL="230188" indent="-230188">
              <a:spcAft>
                <a:spcPts val="2400"/>
              </a:spcAft>
              <a:buClr>
                <a:prstClr val="black"/>
              </a:buClr>
              <a:buFont typeface="Arial" panose="020B0604020202020204" pitchFamily="34" charset="0"/>
              <a:buChar char="•"/>
            </a:pPr>
            <a:r>
              <a:rPr lang="en-US" sz="2400" dirty="0">
                <a:solidFill>
                  <a:prstClr val="black"/>
                </a:solidFill>
                <a:latin typeface="Arial" panose="020B0604020202020204"/>
              </a:rPr>
              <a:t>This is because Social Security will make your Medicare effective date retroactive by six months when you finally enroll.</a:t>
            </a:r>
          </a:p>
        </p:txBody>
      </p:sp>
    </p:spTree>
    <p:extLst>
      <p:ext uri="{BB962C8B-B14F-4D97-AF65-F5344CB8AC3E}">
        <p14:creationId xmlns:p14="http://schemas.microsoft.com/office/powerpoint/2010/main" val="906736846"/>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5F09AC7-EA9A-4EFF-85C4-C61FEE08CB9F}"/>
              </a:ext>
            </a:extLst>
          </p:cNvPr>
          <p:cNvSpPr>
            <a:spLocks noGrp="1"/>
          </p:cNvSpPr>
          <p:nvPr>
            <p:ph type="title"/>
          </p:nvPr>
        </p:nvSpPr>
        <p:spPr>
          <a:xfrm>
            <a:off x="531146" y="463845"/>
            <a:ext cx="3292192" cy="3401475"/>
          </a:xfrm>
        </p:spPr>
        <p:txBody>
          <a:bodyPr vert="horz" lIns="0" tIns="0" rIns="0" bIns="0" rtlCol="0" anchor="t">
            <a:normAutofit/>
          </a:bodyPr>
          <a:lstStyle/>
          <a:p>
            <a:r>
              <a:rPr lang="en-US"/>
              <a:t>Medicare Advantage with Part D</a:t>
            </a:r>
          </a:p>
        </p:txBody>
      </p:sp>
      <p:sp>
        <p:nvSpPr>
          <p:cNvPr id="2" name="Slide Number Placeholder 1">
            <a:extLst>
              <a:ext uri="{FF2B5EF4-FFF2-40B4-BE49-F238E27FC236}">
                <a16:creationId xmlns:a16="http://schemas.microsoft.com/office/drawing/2014/main" id="{41468DA7-9E7E-4555-8C5F-65A053731378}"/>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vert="horz" lIns="0" tIns="0" rIns="0" bIns="0" rtlCol="0" anchor="b">
            <a:normAutofit/>
          </a:bodyPr>
          <a:lstStyle/>
          <a:p>
            <a:fld id="{BB333B34-C87C-402E-ABB0-13B7C9DEBBC4}" type="slidenum">
              <a:rPr lang="en-US" smtClean="0"/>
              <a:pPr/>
              <a:t>67</a:t>
            </a:fld>
            <a:endParaRPr lang="en-US"/>
          </a:p>
        </p:txBody>
      </p:sp>
      <p:sp>
        <p:nvSpPr>
          <p:cNvPr id="10" name="TextBox 9"/>
          <p:cNvSpPr txBox="1"/>
          <p:nvPr/>
        </p:nvSpPr>
        <p:spPr>
          <a:xfrm>
            <a:off x="4443663" y="1143000"/>
            <a:ext cx="7026442" cy="4578178"/>
          </a:xfrm>
          <a:prstGeom prst="rect">
            <a:avLst/>
          </a:prstGeom>
        </p:spPr>
        <p:txBody>
          <a:bodyPr vert="horz" lIns="0" tIns="0" rIns="0" bIns="0" rtlCol="0" anchor="t">
            <a:normAutofit/>
          </a:bodyPr>
          <a:lstStyle/>
          <a:p>
            <a:pPr>
              <a:spcBef>
                <a:spcPts val="2400"/>
              </a:spcBef>
              <a:buClr>
                <a:prstClr val="black"/>
              </a:buClr>
              <a:buSzPct val="115000"/>
              <a:defRPr/>
            </a:pPr>
            <a:r>
              <a:rPr lang="en-US" sz="2400" dirty="0">
                <a:solidFill>
                  <a:prstClr val="black"/>
                </a:solidFill>
                <a:latin typeface="Arial" panose="020B0604020202020204"/>
              </a:rPr>
              <a:t>Remember, you can only be enrolled in </a:t>
            </a:r>
            <a:r>
              <a:rPr lang="en-US" sz="2400" b="1" dirty="0">
                <a:solidFill>
                  <a:prstClr val="black"/>
                </a:solidFill>
                <a:latin typeface="Arial" panose="020B0604020202020204"/>
              </a:rPr>
              <a:t>one </a:t>
            </a:r>
            <a:r>
              <a:rPr lang="en-US" sz="2400" dirty="0">
                <a:solidFill>
                  <a:prstClr val="black"/>
                </a:solidFill>
                <a:latin typeface="Arial" panose="020B0604020202020204"/>
              </a:rPr>
              <a:t>Part D plan at a time. This includes a Part D plan that is rolled into a Medicare Advantage plan.</a:t>
            </a:r>
          </a:p>
          <a:p>
            <a:pPr>
              <a:spcBef>
                <a:spcPts val="2400"/>
              </a:spcBef>
              <a:buClr>
                <a:prstClr val="black"/>
              </a:buClr>
              <a:buSzPct val="115000"/>
              <a:defRPr/>
            </a:pPr>
            <a:r>
              <a:rPr lang="en-US" sz="2400" dirty="0">
                <a:solidFill>
                  <a:prstClr val="black"/>
                </a:solidFill>
                <a:latin typeface="Arial" panose="020B0604020202020204"/>
              </a:rPr>
              <a:t>Enrolling in a stand-alone Part D drug plan would automatically unenroll you from a Medicare Advantage plan that included Part D. </a:t>
            </a:r>
          </a:p>
          <a:p>
            <a:pPr>
              <a:spcBef>
                <a:spcPts val="2400"/>
              </a:spcBef>
              <a:buClr>
                <a:prstClr val="black"/>
              </a:buClr>
              <a:buSzPct val="115000"/>
              <a:defRPr/>
            </a:pPr>
            <a:r>
              <a:rPr lang="en-US" sz="2400" dirty="0">
                <a:solidFill>
                  <a:prstClr val="black"/>
                </a:solidFill>
                <a:latin typeface="Arial" panose="020B0604020202020204"/>
              </a:rPr>
              <a:t>If you want a Medicare Advantage plan and also need drug coverage, always choose a Medicare Advantage plan that has Part D included.</a:t>
            </a:r>
          </a:p>
        </p:txBody>
      </p:sp>
    </p:spTree>
    <p:extLst>
      <p:ext uri="{BB962C8B-B14F-4D97-AF65-F5344CB8AC3E}">
        <p14:creationId xmlns:p14="http://schemas.microsoft.com/office/powerpoint/2010/main" val="520580723"/>
      </p:ext>
    </p:extLst>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512F5281-544D-9FE3-B865-EBF9F50099E3}"/>
              </a:ext>
            </a:extLst>
          </p:cNvPr>
          <p:cNvSpPr>
            <a:spLocks noGrp="1"/>
          </p:cNvSpPr>
          <p:nvPr>
            <p:ph type="title"/>
          </p:nvPr>
        </p:nvSpPr>
        <p:spPr>
          <a:xfrm>
            <a:off x="531284" y="472438"/>
            <a:ext cx="11129435" cy="792167"/>
          </a:xfrm>
        </p:spPr>
        <p:txBody>
          <a:bodyPr/>
          <a:lstStyle/>
          <a:p>
            <a:r>
              <a:rPr lang="en-US" dirty="0"/>
              <a:t>Medicare and COBRA, TFL, or VA Benefits</a:t>
            </a:r>
          </a:p>
        </p:txBody>
      </p:sp>
      <p:sp>
        <p:nvSpPr>
          <p:cNvPr id="16" name="Content Placeholder 4">
            <a:extLst>
              <a:ext uri="{FF2B5EF4-FFF2-40B4-BE49-F238E27FC236}">
                <a16:creationId xmlns:a16="http://schemas.microsoft.com/office/drawing/2014/main" id="{37D1EF6D-2F51-8EA6-5D66-21C8C89B61A4}"/>
              </a:ext>
            </a:extLst>
          </p:cNvPr>
          <p:cNvSpPr>
            <a:spLocks noGrp="1"/>
          </p:cNvSpPr>
          <p:nvPr>
            <p:ph idx="1"/>
          </p:nvPr>
        </p:nvSpPr>
        <p:spPr>
          <a:xfrm>
            <a:off x="466725" y="1008970"/>
            <a:ext cx="11274425" cy="4962897"/>
          </a:xfrm>
        </p:spPr>
        <p:txBody>
          <a:bodyPr>
            <a:spAutoFit/>
          </a:bodyPr>
          <a:lstStyle/>
          <a:p>
            <a:pPr marL="0" indent="0">
              <a:lnSpc>
                <a:spcPct val="100000"/>
              </a:lnSpc>
              <a:spcBef>
                <a:spcPts val="0"/>
              </a:spcBef>
              <a:spcAft>
                <a:spcPts val="300"/>
              </a:spcAft>
              <a:buClr>
                <a:srgbClr val="00A758"/>
              </a:buClr>
              <a:buNone/>
            </a:pPr>
            <a:r>
              <a:rPr lang="en-US" sz="1800" b="1" dirty="0">
                <a:solidFill>
                  <a:prstClr val="black"/>
                </a:solidFill>
                <a:latin typeface="Arial" panose="020B0604020202020204"/>
              </a:rPr>
              <a:t>COBRA is not the same as active group coverage</a:t>
            </a:r>
          </a:p>
          <a:p>
            <a:pPr lvl="1" indent="-228600">
              <a:lnSpc>
                <a:spcPct val="100000"/>
              </a:lnSpc>
              <a:spcBef>
                <a:spcPts val="0"/>
              </a:spcBef>
              <a:spcAft>
                <a:spcPts val="300"/>
              </a:spcAft>
              <a:buClr>
                <a:prstClr val="black"/>
              </a:buClr>
              <a:buFont typeface="Arial" panose="020B0604020202020204" pitchFamily="34" charset="0"/>
              <a:buChar char="•"/>
            </a:pPr>
            <a:r>
              <a:rPr lang="en-US" sz="1700" u="sng" dirty="0">
                <a:solidFill>
                  <a:prstClr val="black"/>
                </a:solidFill>
                <a:latin typeface="Arial" panose="020B0604020202020204"/>
              </a:rPr>
              <a:t>Medicare</a:t>
            </a:r>
            <a:r>
              <a:rPr lang="en-US" sz="1700" dirty="0">
                <a:solidFill>
                  <a:prstClr val="black"/>
                </a:solidFill>
                <a:latin typeface="Arial" panose="020B0604020202020204"/>
              </a:rPr>
              <a:t> is </a:t>
            </a:r>
            <a:r>
              <a:rPr lang="en-US" sz="1700" b="1" dirty="0">
                <a:solidFill>
                  <a:prstClr val="black"/>
                </a:solidFill>
                <a:latin typeface="Arial" panose="020B0604020202020204"/>
              </a:rPr>
              <a:t>primary</a:t>
            </a:r>
            <a:r>
              <a:rPr lang="en-US" sz="1700" dirty="0">
                <a:solidFill>
                  <a:prstClr val="black"/>
                </a:solidFill>
                <a:latin typeface="Arial" panose="020B0604020202020204"/>
              </a:rPr>
              <a:t> and COBRA coverage is secondary.</a:t>
            </a:r>
          </a:p>
          <a:p>
            <a:pPr lvl="1" indent="-228600">
              <a:lnSpc>
                <a:spcPct val="100000"/>
              </a:lnSpc>
              <a:spcBef>
                <a:spcPts val="0"/>
              </a:spcBef>
              <a:spcAft>
                <a:spcPts val="300"/>
              </a:spcAft>
              <a:buClr>
                <a:prstClr val="black"/>
              </a:buClr>
              <a:buFont typeface="Arial" panose="020B0604020202020204" pitchFamily="34" charset="0"/>
              <a:buChar char="•"/>
            </a:pPr>
            <a:r>
              <a:rPr lang="en-US" sz="1700" dirty="0">
                <a:solidFill>
                  <a:prstClr val="black"/>
                </a:solidFill>
                <a:latin typeface="Arial" panose="020B0604020202020204"/>
              </a:rPr>
              <a:t>For this reason, you should enroll in Medicare to begin on the day after your active employer coverage ends.</a:t>
            </a:r>
          </a:p>
          <a:p>
            <a:pPr lvl="1" indent="-228600">
              <a:lnSpc>
                <a:spcPct val="100000"/>
              </a:lnSpc>
              <a:spcBef>
                <a:spcPts val="0"/>
              </a:spcBef>
              <a:spcAft>
                <a:spcPts val="300"/>
              </a:spcAft>
              <a:buClr>
                <a:prstClr val="black"/>
              </a:buClr>
              <a:buFont typeface="Arial" panose="020B0604020202020204" pitchFamily="34" charset="0"/>
              <a:buChar char="•"/>
            </a:pPr>
            <a:r>
              <a:rPr lang="en-US" sz="1700" dirty="0">
                <a:solidFill>
                  <a:prstClr val="black"/>
                </a:solidFill>
                <a:latin typeface="Arial" panose="020B0604020202020204"/>
              </a:rPr>
              <a:t>If you decide to delay, be aware that you must enroll in Medicare no more than eight months after your last day of active employer coverage ends.</a:t>
            </a:r>
          </a:p>
          <a:p>
            <a:pPr lvl="1" indent="-228600">
              <a:lnSpc>
                <a:spcPct val="100000"/>
              </a:lnSpc>
              <a:spcBef>
                <a:spcPts val="0"/>
              </a:spcBef>
              <a:spcAft>
                <a:spcPts val="200"/>
              </a:spcAft>
              <a:buClr>
                <a:prstClr val="black"/>
              </a:buClr>
              <a:buFont typeface="Arial" panose="020B0604020202020204" pitchFamily="34" charset="0"/>
              <a:buChar char="•"/>
            </a:pPr>
            <a:r>
              <a:rPr lang="en-US" sz="1700" dirty="0">
                <a:solidFill>
                  <a:prstClr val="black"/>
                </a:solidFill>
                <a:latin typeface="Arial" panose="020B0604020202020204"/>
              </a:rPr>
              <a:t>Otherwise, you’ll face late enrollment penalty for Part B and your coverage start date could also be delayed.</a:t>
            </a:r>
            <a:endParaRPr lang="en-US" sz="1700" b="1" dirty="0">
              <a:solidFill>
                <a:prstClr val="black"/>
              </a:solidFill>
              <a:latin typeface="Arial" panose="020B0604020202020204"/>
            </a:endParaRPr>
          </a:p>
          <a:p>
            <a:pPr marL="9144" indent="0">
              <a:lnSpc>
                <a:spcPct val="100000"/>
              </a:lnSpc>
              <a:spcAft>
                <a:spcPts val="300"/>
              </a:spcAft>
              <a:buClr>
                <a:srgbClr val="00A758"/>
              </a:buClr>
              <a:buNone/>
            </a:pPr>
            <a:r>
              <a:rPr lang="en-US" sz="1800" b="1" dirty="0">
                <a:solidFill>
                  <a:prstClr val="black"/>
                </a:solidFill>
                <a:latin typeface="Arial" panose="020B0604020202020204"/>
              </a:rPr>
              <a:t>TRICARE</a:t>
            </a:r>
          </a:p>
          <a:p>
            <a:pPr marL="514350" lvl="1" indent="-285750">
              <a:lnSpc>
                <a:spcPct val="100000"/>
              </a:lnSpc>
              <a:spcBef>
                <a:spcPts val="0"/>
              </a:spcBef>
              <a:spcAft>
                <a:spcPts val="300"/>
              </a:spcAft>
              <a:buClr>
                <a:prstClr val="black"/>
              </a:buClr>
              <a:buFont typeface="Arial" panose="020B0604020202020204" pitchFamily="34" charset="0"/>
              <a:buChar char="•"/>
            </a:pPr>
            <a:r>
              <a:rPr lang="en-US" sz="1700" dirty="0">
                <a:solidFill>
                  <a:prstClr val="black"/>
                </a:solidFill>
                <a:latin typeface="Arial" panose="020B0604020202020204"/>
              </a:rPr>
              <a:t>Medicare is primary and TRICARE for Life (TFL) is secondary. Enroll in both Parts A and B when you retire. Skipping this enrollment could leave you paying for all your own outpatient coverage and a potential 10% cumulative late penalty.</a:t>
            </a:r>
          </a:p>
          <a:p>
            <a:pPr marL="514350" lvl="1" indent="-285750">
              <a:lnSpc>
                <a:spcPct val="100000"/>
              </a:lnSpc>
              <a:spcBef>
                <a:spcPts val="0"/>
              </a:spcBef>
              <a:spcAft>
                <a:spcPts val="200"/>
              </a:spcAft>
              <a:buClr>
                <a:prstClr val="black"/>
              </a:buClr>
              <a:buFont typeface="Arial" panose="020B0604020202020204" pitchFamily="34" charset="0"/>
              <a:buChar char="•"/>
            </a:pPr>
            <a:r>
              <a:rPr lang="en-US" sz="1700" dirty="0">
                <a:solidFill>
                  <a:prstClr val="black"/>
                </a:solidFill>
                <a:latin typeface="Arial" panose="020B0604020202020204"/>
              </a:rPr>
              <a:t>You skip Part D as TFL includes drug coverage already. </a:t>
            </a:r>
            <a:endParaRPr lang="en-US" sz="1700" b="1" dirty="0">
              <a:solidFill>
                <a:prstClr val="black"/>
              </a:solidFill>
              <a:latin typeface="Arial" panose="020B0604020202020204"/>
            </a:endParaRPr>
          </a:p>
          <a:p>
            <a:pPr marL="9144" indent="0">
              <a:lnSpc>
                <a:spcPct val="100000"/>
              </a:lnSpc>
              <a:spcAft>
                <a:spcPts val="300"/>
              </a:spcAft>
              <a:buClr>
                <a:srgbClr val="00A758"/>
              </a:buClr>
              <a:buNone/>
            </a:pPr>
            <a:r>
              <a:rPr lang="en-US" sz="1800" b="1" dirty="0">
                <a:solidFill>
                  <a:prstClr val="black"/>
                </a:solidFill>
                <a:latin typeface="Arial" panose="020B0604020202020204"/>
              </a:rPr>
              <a:t>VA Benefits</a:t>
            </a:r>
          </a:p>
          <a:p>
            <a:pPr marL="514350" lvl="1" indent="-285750">
              <a:lnSpc>
                <a:spcPct val="100000"/>
              </a:lnSpc>
              <a:spcBef>
                <a:spcPts val="0"/>
              </a:spcBef>
              <a:spcAft>
                <a:spcPts val="300"/>
              </a:spcAft>
              <a:buClr>
                <a:srgbClr val="000000"/>
              </a:buClr>
              <a:buFont typeface="Arial" panose="020B0604020202020204" pitchFamily="34" charset="0"/>
              <a:buChar char="•"/>
            </a:pPr>
            <a:r>
              <a:rPr lang="en-US" sz="1700" dirty="0">
                <a:solidFill>
                  <a:prstClr val="black"/>
                </a:solidFill>
                <a:latin typeface="Arial" panose="020B0604020202020204"/>
              </a:rPr>
              <a:t>Medicare and VA Benefits don’t coordinate. </a:t>
            </a:r>
          </a:p>
          <a:p>
            <a:pPr marL="514350" lvl="1" indent="-285750">
              <a:lnSpc>
                <a:spcPct val="100000"/>
              </a:lnSpc>
              <a:spcBef>
                <a:spcPts val="0"/>
              </a:spcBef>
              <a:spcAft>
                <a:spcPts val="300"/>
              </a:spcAft>
              <a:buClr>
                <a:srgbClr val="000000"/>
              </a:buClr>
              <a:buFont typeface="Arial" panose="020B0604020202020204" pitchFamily="34" charset="0"/>
              <a:buChar char="•"/>
            </a:pPr>
            <a:r>
              <a:rPr lang="en-US" sz="1700" dirty="0">
                <a:solidFill>
                  <a:prstClr val="black"/>
                </a:solidFill>
                <a:latin typeface="Arial" panose="020B0604020202020204"/>
              </a:rPr>
              <a:t>Enroll in Part A since it costs nothing. Consider enrolling in Part B to have access to civilian coverage; otherwise, enrolling in Part B later will incur a penalty.</a:t>
            </a:r>
          </a:p>
          <a:p>
            <a:pPr marL="514350" lvl="1" indent="-285750">
              <a:lnSpc>
                <a:spcPct val="100000"/>
              </a:lnSpc>
              <a:spcBef>
                <a:spcPts val="0"/>
              </a:spcBef>
              <a:spcAft>
                <a:spcPts val="300"/>
              </a:spcAft>
              <a:buClr>
                <a:srgbClr val="000000"/>
              </a:buClr>
              <a:buFont typeface="Arial" panose="020B0604020202020204" pitchFamily="34" charset="0"/>
              <a:buChar char="•"/>
            </a:pPr>
            <a:r>
              <a:rPr lang="en-US" sz="1700" dirty="0">
                <a:solidFill>
                  <a:prstClr val="black"/>
                </a:solidFill>
                <a:latin typeface="Arial" panose="020B0604020202020204"/>
              </a:rPr>
              <a:t>Delay Part D if you wish since VA drug coverage is creditable coverage.</a:t>
            </a:r>
          </a:p>
        </p:txBody>
      </p:sp>
      <p:sp>
        <p:nvSpPr>
          <p:cNvPr id="3" name="Slide Number Placeholder 2">
            <a:extLst>
              <a:ext uri="{FF2B5EF4-FFF2-40B4-BE49-F238E27FC236}">
                <a16:creationId xmlns:a16="http://schemas.microsoft.com/office/drawing/2014/main" id="{1F2F2C5F-7DE7-4A89-9679-C771326AB3A3}"/>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a:lstStyle/>
          <a:p>
            <a:fld id="{BB333B34-C87C-402E-ABB0-13B7C9DEBBC4}" type="slidenum">
              <a:rPr lang="en-US" smtClean="0"/>
              <a:pPr/>
              <a:t>68</a:t>
            </a:fld>
            <a:endParaRPr lang="en-US" dirty="0"/>
          </a:p>
        </p:txBody>
      </p:sp>
    </p:spTree>
    <p:extLst>
      <p:ext uri="{BB962C8B-B14F-4D97-AF65-F5344CB8AC3E}">
        <p14:creationId xmlns:p14="http://schemas.microsoft.com/office/powerpoint/2010/main" val="3608006018"/>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2">
            <a:extLst>
              <a:ext uri="{FF2B5EF4-FFF2-40B4-BE49-F238E27FC236}">
                <a16:creationId xmlns:a16="http://schemas.microsoft.com/office/drawing/2014/main" id="{867A08E5-1324-C795-93CD-56B1570CD0FA}"/>
              </a:ext>
              <a:ext uri="{C183D7F6-B498-43B3-948B-1728B52AA6E4}">
                <adec:decorative xmlns:adec="http://schemas.microsoft.com/office/drawing/2017/decorative" val="1"/>
              </a:ext>
            </a:extLst>
          </p:cNvPr>
          <p:cNvSpPr>
            <a:spLocks noGrp="1"/>
          </p:cNvSpPr>
          <p:nvPr>
            <p:ph type="sldNum" sz="quarter" idx="4"/>
          </p:nvPr>
        </p:nvSpPr>
        <p:spPr>
          <a:xfrm>
            <a:off x="11457676" y="6337639"/>
            <a:ext cx="283219" cy="175694"/>
          </a:xfrm>
        </p:spPr>
        <p:txBody>
          <a:bodyPr/>
          <a:lstStyle/>
          <a:p>
            <a:fld id="{BB333B34-C87C-402E-ABB0-13B7C9DEBBC4}" type="slidenum">
              <a:rPr lang="en-US" smtClean="0"/>
              <a:pPr/>
              <a:t>69</a:t>
            </a:fld>
            <a:endParaRPr lang="en-US" dirty="0"/>
          </a:p>
        </p:txBody>
      </p:sp>
      <p:sp>
        <p:nvSpPr>
          <p:cNvPr id="5" name="Title 4">
            <a:extLst>
              <a:ext uri="{FF2B5EF4-FFF2-40B4-BE49-F238E27FC236}">
                <a16:creationId xmlns:a16="http://schemas.microsoft.com/office/drawing/2014/main" id="{A19F80F7-BD40-442D-A834-E8B51A8226C6}"/>
              </a:ext>
            </a:extLst>
          </p:cNvPr>
          <p:cNvSpPr>
            <a:spLocks noGrp="1"/>
          </p:cNvSpPr>
          <p:nvPr>
            <p:ph type="title"/>
          </p:nvPr>
        </p:nvSpPr>
        <p:spPr>
          <a:xfrm>
            <a:off x="466342" y="472437"/>
            <a:ext cx="11274553" cy="792167"/>
          </a:xfrm>
        </p:spPr>
        <p:txBody>
          <a:bodyPr/>
          <a:lstStyle/>
          <a:p>
            <a:r>
              <a:rPr lang="en-US"/>
              <a:t>Disclosure</a:t>
            </a:r>
          </a:p>
        </p:txBody>
      </p:sp>
      <p:sp>
        <p:nvSpPr>
          <p:cNvPr id="9" name="TextBox 8">
            <a:extLst>
              <a:ext uri="{FF2B5EF4-FFF2-40B4-BE49-F238E27FC236}">
                <a16:creationId xmlns:a16="http://schemas.microsoft.com/office/drawing/2014/main" id="{8AA1D489-6748-9207-282D-0B7570FC56CE}"/>
              </a:ext>
            </a:extLst>
          </p:cNvPr>
          <p:cNvSpPr txBox="1"/>
          <p:nvPr/>
        </p:nvSpPr>
        <p:spPr>
          <a:xfrm>
            <a:off x="398463" y="3045381"/>
            <a:ext cx="11338560" cy="861774"/>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panose="020B0604020202020204"/>
                <a:ea typeface="+mn-ea"/>
                <a:cs typeface="+mn-cs"/>
              </a:rPr>
              <a:t>This material does not constitute tax, legal, or accounting advice, and neither John Hancock nor any of its agents, employees, or registered representatives are in the business of offering such advice. It was not intended or written for use, and cannot be used, by any taxpayer for the purpose of avoiding any IRS penalty. It was written to support the marketing of the transactions or topics it addresses. Anyone interested in these transactions or topics should seek advice based on his or her particular circumstances from independent professional advisors.</a:t>
            </a:r>
            <a:br>
              <a:rPr kumimoji="0" lang="en-US" sz="1000" b="0" i="0" u="none" strike="noStrike" kern="1200" cap="none" spc="0" normalizeH="0" baseline="0" noProof="0" dirty="0">
                <a:ln>
                  <a:noFill/>
                </a:ln>
                <a:solidFill>
                  <a:prstClr val="black"/>
                </a:solidFill>
                <a:effectLst/>
                <a:uLnTx/>
                <a:uFillTx/>
                <a:latin typeface="Arial" panose="020B0604020202020204"/>
                <a:ea typeface="+mn-ea"/>
                <a:cs typeface="+mn-cs"/>
              </a:rPr>
            </a:br>
            <a:br>
              <a:rPr kumimoji="0" lang="en-US" sz="1000" b="0" i="0" u="none" strike="noStrike" kern="1200" cap="none" spc="0" normalizeH="0" baseline="0" noProof="0" dirty="0">
                <a:ln>
                  <a:noFill/>
                </a:ln>
                <a:solidFill>
                  <a:prstClr val="black"/>
                </a:solidFill>
                <a:effectLst/>
                <a:uLnTx/>
                <a:uFillTx/>
                <a:latin typeface="Arial" panose="020B0604020202020204"/>
                <a:ea typeface="+mn-ea"/>
                <a:cs typeface="+mn-cs"/>
              </a:rPr>
            </a:br>
            <a:r>
              <a:rPr kumimoji="0" lang="en-US" sz="1000" b="0" i="0" u="none" strike="noStrike" kern="1200" cap="none" spc="0" normalizeH="0" baseline="0" noProof="0" dirty="0">
                <a:ln>
                  <a:noFill/>
                </a:ln>
                <a:solidFill>
                  <a:prstClr val="black"/>
                </a:solidFill>
                <a:effectLst/>
                <a:uLnTx/>
                <a:uFillTx/>
                <a:latin typeface="Arial" panose="020B0604020202020204"/>
                <a:ea typeface="+mn-ea"/>
                <a:cs typeface="+mn-cs"/>
              </a:rPr>
              <a:t>For more information, contact Manulife John Hancock Investments at 800-225-6020 or visit </a:t>
            </a:r>
            <a:r>
              <a:rPr kumimoji="0" lang="en-US" sz="1000" b="0" i="0" u="none" strike="noStrike" kern="1200" cap="none" spc="0" normalizeH="0" baseline="0" noProof="0" dirty="0" err="1">
                <a:ln>
                  <a:noFill/>
                </a:ln>
                <a:solidFill>
                  <a:prstClr val="black"/>
                </a:solidFill>
                <a:effectLst/>
                <a:uLnTx/>
                <a:uFillTx/>
                <a:latin typeface="Arial" panose="020B0604020202020204"/>
                <a:ea typeface="+mn-ea"/>
                <a:cs typeface="+mn-cs"/>
              </a:rPr>
              <a:t>jhinvestments.com</a:t>
            </a:r>
            <a:r>
              <a:rPr kumimoji="0" lang="en-US" sz="1000" b="0" i="0" u="none" strike="noStrike" kern="1200" cap="none" spc="0" normalizeH="0" baseline="0" noProof="0" dirty="0">
                <a:ln>
                  <a:noFill/>
                </a:ln>
                <a:solidFill>
                  <a:prstClr val="black"/>
                </a:solidFill>
                <a:effectLst/>
                <a:uLnTx/>
                <a:uFillTx/>
                <a:latin typeface="Arial" panose="020B0604020202020204"/>
                <a:ea typeface="+mn-ea"/>
                <a:cs typeface="+mn-cs"/>
              </a:rPr>
              <a:t>. </a:t>
            </a:r>
          </a:p>
        </p:txBody>
      </p:sp>
      <p:pic>
        <p:nvPicPr>
          <p:cNvPr id="7" name="Graphic 12" descr="Logo. Manulife John Hancock Investments.&#10;">
            <a:extLst>
              <a:ext uri="{FF2B5EF4-FFF2-40B4-BE49-F238E27FC236}">
                <a16:creationId xmlns:a16="http://schemas.microsoft.com/office/drawing/2014/main" id="{A903BEA4-0779-58B9-4416-797B345D5A6E}"/>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bwMode="black">
          <a:xfrm>
            <a:off x="534583" y="4443493"/>
            <a:ext cx="2172224" cy="326716"/>
          </a:xfrm>
          <a:prstGeom prst="rect">
            <a:avLst/>
          </a:prstGeom>
        </p:spPr>
      </p:pic>
      <p:sp>
        <p:nvSpPr>
          <p:cNvPr id="6" name="Rectangle 5">
            <a:extLst>
              <a:ext uri="{FF2B5EF4-FFF2-40B4-BE49-F238E27FC236}">
                <a16:creationId xmlns:a16="http://schemas.microsoft.com/office/drawing/2014/main" id="{7F4BDD35-E332-4A60-ADF5-B8A6A3A1C16A}"/>
              </a:ext>
            </a:extLst>
          </p:cNvPr>
          <p:cNvSpPr/>
          <p:nvPr/>
        </p:nvSpPr>
        <p:spPr>
          <a:xfrm>
            <a:off x="398463" y="5085694"/>
            <a:ext cx="11342432" cy="1294906"/>
          </a:xfrm>
          <a:prstGeom prst="rect">
            <a:avLst/>
          </a:prstGeom>
        </p:spPr>
        <p:txBody>
          <a:bodyPr wrap="square" anchor="b">
            <a:spAutoFit/>
          </a:bodyPr>
          <a:lstStyle/>
          <a:p>
            <a:pPr>
              <a:lnSpc>
                <a:spcPct val="120000"/>
              </a:lnSpc>
              <a:spcAft>
                <a:spcPts val="600"/>
              </a:spcAft>
            </a:pPr>
            <a:r>
              <a:rPr lang="en-US" sz="1000" kern="0" spc="-10" dirty="0">
                <a:solidFill>
                  <a:srgbClr val="000000"/>
                </a:solidFill>
                <a:effectLst/>
                <a:ea typeface="Inter" panose="02000503000000020004" pitchFamily="2" charset="0"/>
                <a:cs typeface="Times New Roman" panose="02020603050405020304" pitchFamily="18" charset="0"/>
              </a:rPr>
              <a:t>John Hancock Investment Management Distributors LLC, Member FINRA, SIPC, 200 Berkeley Street, Boston, MA 02116, 800-225-6020, jhinvestments.com</a:t>
            </a:r>
            <a:endParaRPr lang="en-CA" sz="1000" kern="100" dirty="0">
              <a:effectLst/>
              <a:ea typeface="Inter" panose="02000503000000020004" pitchFamily="2" charset="0"/>
              <a:cs typeface="Times New Roman" panose="02020603050405020304" pitchFamily="18" charset="0"/>
            </a:endParaRPr>
          </a:p>
          <a:p>
            <a:pPr>
              <a:spcAft>
                <a:spcPts val="600"/>
              </a:spcAft>
            </a:pPr>
            <a:r>
              <a:rPr lang="en-CA" sz="1000" dirty="0">
                <a:effectLst/>
                <a:ea typeface="Inter" panose="02000503000000020004" pitchFamily="2" charset="0"/>
              </a:rPr>
              <a:t>Manulife, Manulife Investments, Stylized M Design, and Manulife Investments &amp; Stylized M Design are trademarks of The Manufacturers Life Insurance Company, and John Hancock and the Stylized </a:t>
            </a:r>
            <a:br>
              <a:rPr lang="en-CA" sz="1000" dirty="0">
                <a:effectLst/>
                <a:ea typeface="Inter" panose="02000503000000020004" pitchFamily="2" charset="0"/>
              </a:rPr>
            </a:br>
            <a:r>
              <a:rPr lang="en-CA" sz="1000" dirty="0">
                <a:effectLst/>
                <a:ea typeface="Inter" panose="02000503000000020004" pitchFamily="2" charset="0"/>
              </a:rPr>
              <a:t>John Hancock Design are trademarks of John Hancock Life Insurance Company (U.S.A.). Each are used by it and by its affiliates under license.</a:t>
            </a:r>
            <a:endParaRPr lang="en-CA" sz="1000" dirty="0">
              <a:solidFill>
                <a:srgbClr val="000000"/>
              </a:solidFill>
              <a:ea typeface="Inter" panose="02000503000000020004" pitchFamily="2" charset="0"/>
            </a:endParaRPr>
          </a:p>
          <a:p>
            <a:pPr>
              <a:spcAft>
                <a:spcPts val="600"/>
              </a:spcAft>
            </a:pPr>
            <a:r>
              <a:rPr lang="en-US" sz="1000" kern="0" spc="-10" dirty="0">
                <a:solidFill>
                  <a:srgbClr val="000000"/>
                </a:solidFill>
                <a:effectLst/>
                <a:ea typeface="Inter" panose="02000503000000020004" pitchFamily="2" charset="0"/>
              </a:rPr>
              <a:t>NOT FDIC INSURED. MAY LOSE VALUE. NO BANK GUARANTEE. NOT INSURED BY ANY GOVERNMENT AGENCY.</a:t>
            </a:r>
            <a:r>
              <a:rPr lang="en-US" sz="1000" b="1" kern="0" spc="-10" dirty="0">
                <a:solidFill>
                  <a:srgbClr val="000000"/>
                </a:solidFill>
                <a:effectLst/>
                <a:ea typeface="Inter" panose="02000503000000020004" pitchFamily="2" charset="0"/>
              </a:rPr>
              <a:t> </a:t>
            </a:r>
            <a:endParaRPr lang="en-US" sz="1000" dirty="0">
              <a:solidFill>
                <a:prstClr val="black"/>
              </a:solidFill>
            </a:endParaRPr>
          </a:p>
          <a:p>
            <a:pPr defTabSz="685800">
              <a:lnSpc>
                <a:spcPct val="110000"/>
              </a:lnSpc>
              <a:defRPr/>
            </a:pPr>
            <a:endParaRPr lang="en-US" sz="1000" dirty="0">
              <a:solidFill>
                <a:prstClr val="black"/>
              </a:solidFill>
            </a:endParaRPr>
          </a:p>
          <a:p>
            <a:pPr defTabSz="685800">
              <a:lnSpc>
                <a:spcPct val="110000"/>
              </a:lnSpc>
              <a:defRPr/>
            </a:pPr>
            <a:r>
              <a:rPr lang="en-US" sz="1000" dirty="0">
                <a:solidFill>
                  <a:prstClr val="black"/>
                </a:solidFill>
              </a:rPr>
              <a:t>MF5016592		                                                                                                                                                                                                                                       	            MEDINVPPT  12/25</a:t>
            </a:r>
          </a:p>
        </p:txBody>
      </p:sp>
    </p:spTree>
    <p:custDataLst>
      <p:tags r:id="rId1"/>
    </p:custDataLst>
    <p:extLst>
      <p:ext uri="{BB962C8B-B14F-4D97-AF65-F5344CB8AC3E}">
        <p14:creationId xmlns:p14="http://schemas.microsoft.com/office/powerpoint/2010/main" val="2331361271"/>
      </p:ext>
    </p:extLst>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0533B93E-DB87-5010-9EC8-22533A351C4B}"/>
              </a:ext>
              <a:ext uri="{C183D7F6-B498-43B3-948B-1728B52AA6E4}">
                <adec:decorative xmlns:adec="http://schemas.microsoft.com/office/drawing/2017/decorative" val="1"/>
              </a:ext>
            </a:extLst>
          </p:cNvPr>
          <p:cNvSpPr>
            <a:spLocks noGrp="1"/>
          </p:cNvSpPr>
          <p:nvPr>
            <p:ph type="sldNum" sz="quarter" idx="4"/>
          </p:nvPr>
        </p:nvSpPr>
        <p:spPr>
          <a:xfrm>
            <a:off x="11456988" y="6337300"/>
            <a:ext cx="284162" cy="176213"/>
          </a:xfrm>
        </p:spPr>
        <p:txBody>
          <a:bodyPr/>
          <a:lstStyle/>
          <a:p>
            <a:fld id="{BB333B34-C87C-402E-ABB0-13B7C9DEBBC4}" type="slidenum">
              <a:rPr lang="en-US" smtClean="0"/>
              <a:pPr/>
              <a:t>70</a:t>
            </a:fld>
            <a:endParaRPr lang="en-US"/>
          </a:p>
        </p:txBody>
      </p:sp>
    </p:spTree>
    <p:custDataLst>
      <p:tags r:id="rId1"/>
    </p:custDataLst>
    <p:extLst>
      <p:ext uri="{BB962C8B-B14F-4D97-AF65-F5344CB8AC3E}">
        <p14:creationId xmlns:p14="http://schemas.microsoft.com/office/powerpoint/2010/main" val="302343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COUNT" val="2"/>
  <p:tag name="SN" val="HIDDE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COUNT" val="2"/>
  <p:tag name="SN" val="HIDDEN"/>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COUNT" val="2"/>
  <p:tag name="SN" val="HIDDEN"/>
</p:tagLst>
</file>

<file path=ppt/theme/theme1.xml><?xml version="1.0" encoding="utf-8"?>
<a:theme xmlns:a="http://schemas.openxmlformats.org/drawingml/2006/main" name="John Hancock layouts">
  <a:themeElements>
    <a:clrScheme name="Manulife JH 2019">
      <a:dk1>
        <a:sysClr val="windowText" lastClr="000000"/>
      </a:dk1>
      <a:lt1>
        <a:sysClr val="window" lastClr="FFFFFF"/>
      </a:lt1>
      <a:dk2>
        <a:srgbClr val="282B3E"/>
      </a:dk2>
      <a:lt2>
        <a:srgbClr val="8E90A2"/>
      </a:lt2>
      <a:accent1>
        <a:srgbClr val="00A758"/>
      </a:accent1>
      <a:accent2>
        <a:srgbClr val="0000C1"/>
      </a:accent2>
      <a:accent3>
        <a:srgbClr val="FF7769"/>
      </a:accent3>
      <a:accent4>
        <a:srgbClr val="361558"/>
      </a:accent4>
      <a:accent5>
        <a:srgbClr val="F49600"/>
      </a:accent5>
      <a:accent6>
        <a:srgbClr val="05B2A7"/>
      </a:accent6>
      <a:hlink>
        <a:srgbClr val="0000C1"/>
      </a:hlink>
      <a:folHlink>
        <a:srgbClr val="0000C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defPPr algn="l">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33363" indent="-233363" algn="l">
          <a:spcBef>
            <a:spcPts val="600"/>
          </a:spcBef>
          <a:buFont typeface="Arial" panose="020B0604020202020204" pitchFamily="34" charset="0"/>
          <a:buChar char="•"/>
          <a:defRPr dirty="0" err="1" smtClean="0"/>
        </a:defPPr>
      </a:lstStyle>
    </a:txDef>
  </a:objectDefaults>
  <a:extraClrSchemeLst/>
  <a:extLst>
    <a:ext uri="{05A4C25C-085E-4340-85A3-A5531E510DB2}">
      <thm15:themeFamily xmlns:thm15="http://schemas.microsoft.com/office/thememl/2012/main" name="1026722 - Corporate PPT Template_16x9_MP 1026722 E_0818_v14" id="{3527DC7A-8C8D-4E9E-9B6E-A1046016BC1D}" vid="{5393119F-6D4A-4296-9D2C-28F94A85A1E8}"/>
    </a:ext>
  </a:extLst>
</a:theme>
</file>

<file path=ppt/theme/theme2.xml><?xml version="1.0" encoding="utf-8"?>
<a:theme xmlns:a="http://schemas.openxmlformats.org/drawingml/2006/main" name="Office Theme">
  <a:themeElements>
    <a:clrScheme name="New Brand Final">
      <a:dk1>
        <a:sysClr val="windowText" lastClr="000000"/>
      </a:dk1>
      <a:lt1>
        <a:sysClr val="window" lastClr="FFFFFF"/>
      </a:lt1>
      <a:dk2>
        <a:srgbClr val="282B3E"/>
      </a:dk2>
      <a:lt2>
        <a:srgbClr val="8E90A2"/>
      </a:lt2>
      <a:accent1>
        <a:srgbClr val="00A758"/>
      </a:accent1>
      <a:accent2>
        <a:srgbClr val="0000C1"/>
      </a:accent2>
      <a:accent3>
        <a:srgbClr val="FF7769"/>
      </a:accent3>
      <a:accent4>
        <a:srgbClr val="361558"/>
      </a:accent4>
      <a:accent5>
        <a:srgbClr val="F49600"/>
      </a:accent5>
      <a:accent6>
        <a:srgbClr val="05B2A7"/>
      </a:accent6>
      <a:hlink>
        <a:srgbClr val="0000C1"/>
      </a:hlink>
      <a:folHlink>
        <a:srgbClr val="954F7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accent6"/>
          </a:solidFill>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a:defPPr>
      </a:lstStyle>
    </a:txDef>
  </a:objectDefaults>
  <a:extraClrSchemeLst/>
</a:theme>
</file>

<file path=ppt/theme/theme3.xml><?xml version="1.0" encoding="utf-8"?>
<a:theme xmlns:a="http://schemas.openxmlformats.org/drawingml/2006/main" name="Office Theme">
  <a:themeElements>
    <a:clrScheme name="New Brand Final">
      <a:dk1>
        <a:sysClr val="windowText" lastClr="000000"/>
      </a:dk1>
      <a:lt1>
        <a:sysClr val="window" lastClr="FFFFFF"/>
      </a:lt1>
      <a:dk2>
        <a:srgbClr val="282B3E"/>
      </a:dk2>
      <a:lt2>
        <a:srgbClr val="8E90A2"/>
      </a:lt2>
      <a:accent1>
        <a:srgbClr val="00A758"/>
      </a:accent1>
      <a:accent2>
        <a:srgbClr val="0000C1"/>
      </a:accent2>
      <a:accent3>
        <a:srgbClr val="FF7769"/>
      </a:accent3>
      <a:accent4>
        <a:srgbClr val="361558"/>
      </a:accent4>
      <a:accent5>
        <a:srgbClr val="F49600"/>
      </a:accent5>
      <a:accent6>
        <a:srgbClr val="05B2A7"/>
      </a:accent6>
      <a:hlink>
        <a:srgbClr val="0000C1"/>
      </a:hlink>
      <a:folHlink>
        <a:srgbClr val="954F7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accent6"/>
          </a:solidFill>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a:defPPr>
      </a:lst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12886e0-e552-4999-964a-a6c2f4ccb2b1" xsi:nil="true"/>
    <lcf76f155ced4ddcb4097134ff3c332f xmlns="6add9a28-6956-412b-b277-d11e8307a71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3182CE6A9D8804D97E5BC1E6876666E" ma:contentTypeVersion="17" ma:contentTypeDescription="Create a new document." ma:contentTypeScope="" ma:versionID="6e01c80a3cb525b3c44c1f6b8542fe82">
  <xsd:schema xmlns:xsd="http://www.w3.org/2001/XMLSchema" xmlns:xs="http://www.w3.org/2001/XMLSchema" xmlns:p="http://schemas.microsoft.com/office/2006/metadata/properties" xmlns:ns2="6add9a28-6956-412b-b277-d11e8307a710" xmlns:ns3="77b4f4c4-2685-4772-9cb7-c9ef513f8aaf" xmlns:ns4="c12886e0-e552-4999-964a-a6c2f4ccb2b1" targetNamespace="http://schemas.microsoft.com/office/2006/metadata/properties" ma:root="true" ma:fieldsID="5f5cbce40a92662f1d47d38c9918370e" ns2:_="" ns3:_="" ns4:_="">
    <xsd:import namespace="6add9a28-6956-412b-b277-d11e8307a710"/>
    <xsd:import namespace="77b4f4c4-2685-4772-9cb7-c9ef513f8aaf"/>
    <xsd:import namespace="c12886e0-e552-4999-964a-a6c2f4ccb2b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dd9a28-6956-412b-b277-d11e8307a7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2c039845-d277-466e-a9af-ee1ca770c93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7b4f4c4-2685-4772-9cb7-c9ef513f8aa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12886e0-e552-4999-964a-a6c2f4ccb2b1"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01d3eeaf-0a47-4af8-97fa-91e8991e3737}" ma:internalName="TaxCatchAll" ma:showField="CatchAllData" ma:web="77b4f4c4-2685-4772-9cb7-c9ef513f8aa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0F90C02-E3E8-460A-AE82-7BA0698FB847}">
  <ds:schemaRefs>
    <ds:schemaRef ds:uri="6add9a28-6956-412b-b277-d11e8307a710"/>
    <ds:schemaRef ds:uri="c12886e0-e552-4999-964a-a6c2f4ccb2b1"/>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C860997D-512E-4180-9B00-1434EB4880CD}">
  <ds:schemaRefs>
    <ds:schemaRef ds:uri="6add9a28-6956-412b-b277-d11e8307a710"/>
    <ds:schemaRef ds:uri="77b4f4c4-2685-4772-9cb7-c9ef513f8aaf"/>
    <ds:schemaRef ds:uri="c12886e0-e552-4999-964a-a6c2f4ccb2b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8A803DB-FBEE-4E9B-AAAB-7B2BDC63466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561</TotalTime>
  <Words>11126</Words>
  <Application>Microsoft Office PowerPoint</Application>
  <PresentationFormat>Custom</PresentationFormat>
  <Paragraphs>896</Paragraphs>
  <Slides>70</Slides>
  <Notes>70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70</vt:i4>
      </vt:variant>
    </vt:vector>
  </HeadingPairs>
  <TitlesOfParts>
    <vt:vector size="80" baseType="lpstr">
      <vt:lpstr>Arial</vt:lpstr>
      <vt:lpstr>Arial,Sans-Serif</vt:lpstr>
      <vt:lpstr>Calibri</vt:lpstr>
      <vt:lpstr>Calibri Light</vt:lpstr>
      <vt:lpstr>Inter</vt:lpstr>
      <vt:lpstr>Lato</vt:lpstr>
      <vt:lpstr>Roboto</vt:lpstr>
      <vt:lpstr>Times New Roman</vt:lpstr>
      <vt:lpstr>Wingdings</vt:lpstr>
      <vt:lpstr>John Hancock layouts</vt:lpstr>
      <vt:lpstr>Understanding Medicare: The ins and outs of Medicare coverage</vt:lpstr>
      <vt:lpstr>Attribution</vt:lpstr>
      <vt:lpstr>Is this how “understanding Medicare” makes you feel?</vt:lpstr>
      <vt:lpstr>Agenda</vt:lpstr>
      <vt:lpstr>History of Medicare</vt:lpstr>
      <vt:lpstr>The big day Medicare begins</vt:lpstr>
      <vt:lpstr>Medicare starts  with the parts</vt:lpstr>
      <vt:lpstr>Part A: hospital coverage</vt:lpstr>
      <vt:lpstr>Part B: outpatient coverage</vt:lpstr>
      <vt:lpstr>Original Medicare Under Original Medicare, you get your benefits directly from the federal government. </vt:lpstr>
      <vt:lpstr>Part C: Medicare Advantage</vt:lpstr>
      <vt:lpstr>Part D: voluntary drug program</vt:lpstr>
      <vt:lpstr>Enrolling in original Medicare Parts A and B</vt:lpstr>
      <vt:lpstr>Initial enrollment period (IEP)  7-month window</vt:lpstr>
      <vt:lpstr>Medicare start date Depends on when you enroll</vt:lpstr>
      <vt:lpstr>Medicare cost sharing</vt:lpstr>
      <vt:lpstr>Think about your current insurance</vt:lpstr>
      <vt:lpstr>Medicare’s costs Out-of-pocket expenses</vt:lpstr>
      <vt:lpstr>Medicare’s costs Out-of-pocket expenses</vt:lpstr>
      <vt:lpstr>Monthly premiums for Part B new enrollees Based on your 2024 modified adjusted gross household income, your 2026 Part B premium will be (2-year lookback):</vt:lpstr>
      <vt:lpstr>Part D premiums What to expect</vt:lpstr>
      <vt:lpstr>Monthly premiums for Part D new enrollees Based on your 2024 modified adjusted gross household income, your 2026 Part D premium will be (2-year lookback):</vt:lpstr>
      <vt:lpstr>Part A Cost-sharing</vt:lpstr>
      <vt:lpstr>Part B Cost-sharing</vt:lpstr>
      <vt:lpstr>Covering the gaps</vt:lpstr>
      <vt:lpstr>Private Market Plan options</vt:lpstr>
      <vt:lpstr>Medicare supplements (Medigap) The facts  </vt:lpstr>
      <vt:lpstr>Medicare Supplement Plans (Medigap)</vt:lpstr>
      <vt:lpstr>Medigap monthly premiums What to expect</vt:lpstr>
      <vt:lpstr>Putting it together Adding up the costs for a monthly estimation</vt:lpstr>
      <vt:lpstr>Qualifying for Medigap Your eligibility for enrolling in a plan varies </vt:lpstr>
      <vt:lpstr>States with exceptions </vt:lpstr>
      <vt:lpstr>Medicare misstep #1 Confusing the Medigap OEP with the Fall AEP</vt:lpstr>
      <vt:lpstr>Analogy</vt:lpstr>
      <vt:lpstr>Medigap summary Recapping what you need to know</vt:lpstr>
      <vt:lpstr>Stand-alone Part D</vt:lpstr>
      <vt:lpstr>Part D has three stages in 2026 Medicare sets the limits for each of these stages every year. </vt:lpstr>
      <vt:lpstr>Medication costs What you pay for medications will depend on which stage of the drug plan you are in, and which tier a medication falls in:</vt:lpstr>
      <vt:lpstr>Inflation Reduction Act of 2022 Positive changes to Medicare Part D</vt:lpstr>
      <vt:lpstr>Medicare Advantage How do they work?</vt:lpstr>
      <vt:lpstr>Medicare Advantage</vt:lpstr>
      <vt:lpstr>Medicare Advantage What the co-pays may look like</vt:lpstr>
      <vt:lpstr>Common question</vt:lpstr>
      <vt:lpstr>Medicare Advantage The unexpected costs</vt:lpstr>
      <vt:lpstr>Tips for Medicare Advantage Four tips if you choose this route</vt:lpstr>
      <vt:lpstr>Medicare Advantage The things too many beneficiaries don’t realize </vt:lpstr>
      <vt:lpstr>Medicare misstep #2</vt:lpstr>
      <vt:lpstr>Working past  age 65</vt:lpstr>
      <vt:lpstr>Employer coverage:  The size of your company matters</vt:lpstr>
      <vt:lpstr>FEHB options People with Federal Employees Health Benefits (FEHB) have choices. </vt:lpstr>
      <vt:lpstr>Medicare misstep #3</vt:lpstr>
      <vt:lpstr>Quick review The parts of Medicare</vt:lpstr>
      <vt:lpstr>Quick review The routes</vt:lpstr>
      <vt:lpstr>Quick review Employer coverage</vt:lpstr>
      <vt:lpstr>Next steps  Medicare information resources</vt:lpstr>
      <vt:lpstr>Next steps  10 Costly Medicare Mistakes You Can’t Afford to Make</vt:lpstr>
      <vt:lpstr>Q &amp; A</vt:lpstr>
      <vt:lpstr>PowerPoint Presentation</vt:lpstr>
      <vt:lpstr>Appendix</vt:lpstr>
      <vt:lpstr>Common Medicare questions </vt:lpstr>
      <vt:lpstr>Common Medicare questions</vt:lpstr>
      <vt:lpstr>Common Medicare questions </vt:lpstr>
      <vt:lpstr>Additional resources</vt:lpstr>
      <vt:lpstr>Transitioning to Medicare from large employer coverage After age 65</vt:lpstr>
      <vt:lpstr>Creditable Coverage Letter Don’t miss it  </vt:lpstr>
      <vt:lpstr>People contributing into HSA accounts </vt:lpstr>
      <vt:lpstr>Medicare Advantage with Part D</vt:lpstr>
      <vt:lpstr>Medicare and COBRA, TFL, or VA Benefits</vt:lpstr>
      <vt:lpstr>Disclosure</vt:lpstr>
      <vt:lpstr>PowerPoint Presentation</vt:lpstr>
    </vt:vector>
  </TitlesOfParts>
  <Company>echosvoice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Andrea Galda</dc:creator>
  <cp:lastModifiedBy>Kathleen Pritchard</cp:lastModifiedBy>
  <cp:revision>38</cp:revision>
  <dcterms:created xsi:type="dcterms:W3CDTF">2015-03-19T18:06:20Z</dcterms:created>
  <dcterms:modified xsi:type="dcterms:W3CDTF">2025-12-18T15:49:26Z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0x01010093182CE6A9D8804D97E5BC1E6876666E</vt:lpwstr>
  </property>
  <property fmtid="{D5CDD505-2E9C-101B-9397-08002B2CF9AE}" pid="3" name="MediaServiceImageTags">
    <vt:lpwstr/>
  </property>
</Properties>
</file>