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22"/>
  </p:notesMasterIdLst>
  <p:handoutMasterIdLst>
    <p:handoutMasterId r:id="rId23"/>
  </p:handoutMasterIdLst>
  <p:sldIdLst>
    <p:sldId id="2596" r:id="rId6"/>
    <p:sldId id="2617" r:id="rId7"/>
    <p:sldId id="2598" r:id="rId8"/>
    <p:sldId id="2599" r:id="rId9"/>
    <p:sldId id="2600" r:id="rId10"/>
    <p:sldId id="2601" r:id="rId11"/>
    <p:sldId id="2602" r:id="rId12"/>
    <p:sldId id="2603" r:id="rId13"/>
    <p:sldId id="2604" r:id="rId14"/>
    <p:sldId id="2605" r:id="rId15"/>
    <p:sldId id="2606" r:id="rId16"/>
    <p:sldId id="4009" r:id="rId17"/>
    <p:sldId id="4010" r:id="rId18"/>
    <p:sldId id="2615" r:id="rId19"/>
    <p:sldId id="648" r:id="rId20"/>
    <p:sldId id="2133" r:id="rId21"/>
  </p:sldIdLst>
  <p:sldSz cx="12188825" cy="6858000"/>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1656"/>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I am here to talk to you about the financial considerations for those that are newly widowed. And I a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anyone going through the grief of losing a spouse…</a:t>
            </a:r>
          </a:p>
          <a:p>
            <a:pPr marL="0" indent="0">
              <a:buNone/>
            </a:pPr>
            <a:endParaRPr lang="en-US" dirty="0"/>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a:t>
            </a:fld>
            <a:endParaRPr lang="en-CA" dirty="0">
              <a:solidFill>
                <a:prstClr val="black"/>
              </a:solidFill>
              <a:latin typeface="Arial"/>
            </a:endParaRPr>
          </a:p>
        </p:txBody>
      </p:sp>
    </p:spTree>
    <p:extLst>
      <p:ext uri="{BB962C8B-B14F-4D97-AF65-F5344CB8AC3E}">
        <p14:creationId xmlns:p14="http://schemas.microsoft.com/office/powerpoint/2010/main" val="276855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US" sz="1000" dirty="0">
                <a:ea typeface="Tahoma" panose="020B0604030504040204" pitchFamily="34" charset="0"/>
                <a:cs typeface="Times New Roman" panose="02020603050405020304" pitchFamily="18" charset="0"/>
              </a:rPr>
              <a:t>Unfortunately, after the death of a spouse, there will be a lot that requires your attention at a time when you are grieving. Processing your grief and dealing with the legal and financial ramifications is the only way you can truly move forward. A support system that includes family, friends, and potentially a therapist or grief support group can help you move through the stages of grief</a:t>
            </a:r>
          </a:p>
          <a:p>
            <a:pPr marL="0" indent="0">
              <a:lnSpc>
                <a:spcPts val="1466"/>
              </a:lnSpc>
              <a:spcBef>
                <a:spcPts val="0"/>
              </a:spcBef>
              <a:buNone/>
            </a:pPr>
            <a:r>
              <a:rPr lang="en-US" sz="1000" dirty="0">
                <a:ea typeface="Tahoma" panose="020B0604030504040204" pitchFamily="34" charset="0"/>
                <a:cs typeface="Times New Roman" panose="02020603050405020304" pitchFamily="18" charset="0"/>
              </a:rPr>
              <a:t> </a:t>
            </a: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US" sz="1000" dirty="0">
                <a:ea typeface="Tahoma" panose="020B0604030504040204" pitchFamily="34" charset="0"/>
                <a:cs typeface="Times New Roman" panose="02020603050405020304" pitchFamily="18" charset="0"/>
              </a:rPr>
              <a:t>Let’s summarize key takeaways from this case study:</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dirty="0">
                <a:ea typeface="Tahoma" panose="020B0604030504040204" pitchFamily="34" charset="0"/>
                <a:cs typeface="Times New Roman" panose="02020603050405020304" pitchFamily="18" charset="0"/>
              </a:rPr>
              <a:t>Work in stages starting with the most pressing legal and financial issues so you don’t feel overwhelmed. </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dirty="0">
                <a:ea typeface="Tahoma" panose="020B0604030504040204" pitchFamily="34" charset="0"/>
                <a:cs typeface="Times New Roman" panose="02020603050405020304" pitchFamily="18" charset="0"/>
              </a:rPr>
              <a:t>Recognize your financial challenges and have a plan for tackling them. </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dirty="0">
                <a:ea typeface="Tahoma" panose="020B0604030504040204" pitchFamily="34" charset="0"/>
                <a:cs typeface="Times New Roman" panose="02020603050405020304" pitchFamily="18" charset="0"/>
              </a:rPr>
              <a:t>Ask for the emotional support that you need from family, friends, and professionals.</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179524" indent="-179524">
              <a:lnSpc>
                <a:spcPts val="1466"/>
              </a:lnSpc>
              <a:spcBef>
                <a:spcPts val="0"/>
              </a:spcBef>
            </a:pPr>
            <a:r>
              <a:rPr lang="en-US" sz="1000" dirty="0">
                <a:ea typeface="Tahoma" panose="020B0604030504040204" pitchFamily="34" charset="0"/>
                <a:cs typeface="Times New Roman" panose="02020603050405020304" pitchFamily="18" charset="0"/>
              </a:rPr>
              <a:t>Seek support from financial, legal, and tax professionals to empower you on this journey.</a:t>
            </a:r>
          </a:p>
          <a:p>
            <a:pPr marL="179524" indent="-179524">
              <a:lnSpc>
                <a:spcPts val="1466"/>
              </a:lnSpc>
              <a:spcBef>
                <a:spcPts val="0"/>
              </a:spcBef>
            </a:pP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US" sz="1000" dirty="0">
                <a:ea typeface="Calibri" panose="020F0502020204030204" pitchFamily="34" charset="0"/>
                <a:cs typeface="Times New Roman" panose="02020603050405020304" pitchFamily="18" charset="0"/>
              </a:rPr>
              <a:t>The goal is to navigate this next chapter of your life – so you don’t just survive but thrive.</a:t>
            </a:r>
            <a:endParaRPr lang="en-CA" sz="1000" dirty="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10</a:t>
            </a:fld>
            <a:endParaRPr lang="en-CA" dirty="0">
              <a:solidFill>
                <a:prstClr val="black"/>
              </a:solidFill>
              <a:latin typeface="Arial"/>
            </a:endParaRPr>
          </a:p>
        </p:txBody>
      </p:sp>
    </p:spTree>
    <p:extLst>
      <p:ext uri="{BB962C8B-B14F-4D97-AF65-F5344CB8AC3E}">
        <p14:creationId xmlns:p14="http://schemas.microsoft.com/office/powerpoint/2010/main" val="306467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To help you navigate this phase of life we are providing you with an executor checklist. This checklist outlines the responsibilities and duties that someone acting as an executor would have to take on. It is broken down into tasks that need to be done immediately versus those that need to be done within weeks or months following the loss of your loved one. It is also good to use as a guide to help you understand if being an executor – even for your spouse – is something you want to do.</a:t>
            </a:r>
          </a:p>
          <a:p>
            <a:pPr marL="0" indent="0" defTabSz="957461">
              <a:lnSpc>
                <a:spcPts val="1466"/>
              </a:lnSpc>
              <a:spcBef>
                <a:spcPts val="0"/>
              </a:spcBef>
              <a:buNone/>
              <a:defRPr/>
            </a:pPr>
            <a:endParaRPr lang="en-CA" sz="1000" dirty="0">
              <a:latin typeface="Arial" panose="020B0604020202020204" pitchFamily="34" charset="0"/>
              <a:cs typeface="Arial" panose="020B0604020202020204" pitchFamily="34" charset="0"/>
            </a:endParaRPr>
          </a:p>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We also have checklists for financial literacy, buying a home, nearing retirement,  planning, and strategic philanthropy that can aid in your planning!</a:t>
            </a:r>
          </a:p>
          <a:p>
            <a:pPr marL="0" indent="0" defTabSz="957461">
              <a:spcBef>
                <a:spcPts val="629"/>
              </a:spcBef>
              <a:buNone/>
              <a:defRPr/>
            </a:pPr>
            <a:endParaRPr lang="en-CA"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11</a:t>
            </a:fld>
            <a:endParaRPr lang="en-CA" dirty="0">
              <a:solidFill>
                <a:prstClr val="black"/>
              </a:solidFill>
              <a:latin typeface="Arial"/>
            </a:endParaRPr>
          </a:p>
        </p:txBody>
      </p:sp>
    </p:spTree>
    <p:extLst>
      <p:ext uri="{BB962C8B-B14F-4D97-AF65-F5344CB8AC3E}">
        <p14:creationId xmlns:p14="http://schemas.microsoft.com/office/powerpoint/2010/main" val="293673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discussed our financial planning for the newly widowed case study.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we have additional case studies available to you on the following topics: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divorced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Nearing retirement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Caring for aging parents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to leave a legacy or strategic philanthropy.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of these can be accessed on this webpage.</a:t>
            </a:r>
            <a:endParaRPr kumimoji="0" lang="en-CA"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12</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shared our Executor checklist today, but we have additional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worksheets and checklists, also found on this webpage are:</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literacy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checklist for business owners</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Newly divorced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for divorce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readiness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Longevity planning worksheet and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 essentials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your philanthropic goals worksheet and checklist</a:t>
            </a:r>
          </a:p>
          <a:p>
            <a:pPr marL="171450" marR="0" lvl="0" indent="-171450" algn="l" defTabSz="914400" rtl="0" eaLnBrk="1" fontAlgn="auto" latinLnBrk="0" hangingPunct="1">
              <a:lnSpc>
                <a:spcPts val="1400"/>
              </a:lnSpc>
              <a:spcBef>
                <a:spcPts val="0"/>
              </a:spcBef>
              <a:spcAft>
                <a:spcPts val="0"/>
              </a:spcAft>
              <a:buClrTx/>
              <a:buSzTx/>
              <a:buFont typeface="Wingdings" panose="05000000000000000000" pitchFamily="2" charset="2"/>
              <a:buChar char="Ø"/>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13</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14</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15</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t>This case study focuses on the financial realities of widowhood, something more common among older women than older men. In fact, the average age of widowhood in the U.S. is just 59.</a:t>
            </a:r>
            <a:r>
              <a:rPr lang="en-CA" sz="1000" baseline="30000" dirty="0"/>
              <a:t>1</a:t>
            </a:r>
            <a:r>
              <a:rPr lang="en-CA" sz="1000" dirty="0"/>
              <a:t> </a:t>
            </a:r>
          </a:p>
          <a:p>
            <a:pPr marL="0" indent="0">
              <a:lnSpc>
                <a:spcPts val="1466"/>
              </a:lnSpc>
              <a:spcBef>
                <a:spcPts val="0"/>
              </a:spcBef>
              <a:buNone/>
            </a:pPr>
            <a:br>
              <a:rPr lang="en-CA" sz="1000" dirty="0"/>
            </a:br>
            <a:r>
              <a:rPr lang="en-CA" sz="1000" dirty="0"/>
              <a:t>Sandra Johnson, age 59, found herself in this situation after her husband died of a massive heart attack at work. They had been married for over 30 years and their kids were now having kids of their own. With 2 grandchildren and another on the way, the family was excited about this next phase in their lives together. </a:t>
            </a:r>
          </a:p>
          <a:p>
            <a:pPr marL="0" indent="0">
              <a:lnSpc>
                <a:spcPts val="1466"/>
              </a:lnSpc>
              <a:spcBef>
                <a:spcPts val="0"/>
              </a:spcBef>
              <a:buNone/>
            </a:pPr>
            <a:br>
              <a:rPr lang="en-CA" sz="1000" dirty="0"/>
            </a:br>
            <a:r>
              <a:rPr lang="en-CA" sz="1000" dirty="0"/>
              <a:t>The death came as a shock. Sandra is still recovering and trying to find her footing emotionally and financially. She feels overwhelmed with all the paperwork and financial decisions she now faces on her own. </a:t>
            </a:r>
          </a:p>
          <a:p>
            <a:pPr marL="0" indent="0" defTabSz="957461">
              <a:lnSpc>
                <a:spcPts val="1466"/>
              </a:lnSpc>
              <a:spcBef>
                <a:spcPts val="0"/>
              </a:spcBef>
              <a:buNone/>
              <a:defRPr/>
            </a:pPr>
            <a:br>
              <a:rPr lang="en-CA" sz="1000" dirty="0"/>
            </a:br>
            <a:r>
              <a:rPr lang="en-CA" sz="1000" dirty="0"/>
              <a:t>She looked after the day-to-day bills and expenses while her husband managed the longer-term family finances, like saving and investing. They owned several investment properties together, which has added to the complexity Sandra has to deal with all of this during a time when she is still grieving and unsure about how to move forward. </a:t>
            </a:r>
          </a:p>
          <a:p>
            <a:pPr marL="0" indent="0">
              <a:lnSpc>
                <a:spcPts val="1466"/>
              </a:lnSpc>
              <a:spcBef>
                <a:spcPts val="0"/>
              </a:spcBef>
              <a:buNone/>
            </a:pPr>
            <a:br>
              <a:rPr lang="en-CA" sz="1000" dirty="0"/>
            </a:br>
            <a:r>
              <a:rPr lang="en-CA" sz="1000" dirty="0"/>
              <a:t>How does she get through it? How would you get through it? Let's walk through some key considerations you should keep in mind if you experience the death of your spouse.</a:t>
            </a:r>
          </a:p>
          <a:p>
            <a:pPr marL="0" indent="0" defTabSz="957461">
              <a:lnSpc>
                <a:spcPts val="1466"/>
              </a:lnSpc>
              <a:spcBef>
                <a:spcPts val="0"/>
              </a:spcBef>
              <a:buNone/>
              <a:defRPr/>
            </a:pPr>
            <a:endParaRPr lang="en-CA" sz="1000" dirty="0"/>
          </a:p>
          <a:p>
            <a:pPr marL="0" indent="0">
              <a:buNone/>
            </a:pPr>
            <a:r>
              <a:rPr lang="en-CA" sz="800" baseline="30000" dirty="0">
                <a:solidFill>
                  <a:srgbClr val="000000"/>
                </a:solidFill>
              </a:rPr>
              <a:t>1</a:t>
            </a:r>
            <a:r>
              <a:rPr lang="en-CA" sz="800" dirty="0">
                <a:solidFill>
                  <a:srgbClr val="000000"/>
                </a:solidFill>
              </a:rPr>
              <a:t>Rethinking65, Widows are younger than you think, September 7, 2022.</a:t>
            </a:r>
          </a:p>
          <a:p>
            <a:pPr marL="0" indent="0">
              <a:lnSpc>
                <a:spcPts val="1466"/>
              </a:lnSpc>
              <a:spcBef>
                <a:spcPts val="0"/>
              </a:spcBef>
              <a:buNone/>
            </a:pPr>
            <a:endParaRPr lang="en-CA" sz="1000" dirty="0"/>
          </a:p>
          <a:p>
            <a:pPr marL="0" indent="0">
              <a:lnSpc>
                <a:spcPts val="1466"/>
              </a:lnSpc>
              <a:spcBef>
                <a:spcPts val="0"/>
              </a:spcBef>
              <a:buNone/>
            </a:pPr>
            <a:endParaRPr lang="en-US" alt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2</a:t>
            </a:fld>
            <a:endParaRPr lang="en-CA" dirty="0">
              <a:solidFill>
                <a:prstClr val="black"/>
              </a:solidFill>
              <a:latin typeface="Arial"/>
            </a:endParaRPr>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25891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a:xfrm>
            <a:off x="54187" y="3840483"/>
            <a:ext cx="7261012" cy="5120641"/>
          </a:xfrm>
        </p:spPr>
        <p:txBody>
          <a:bodyPr/>
          <a:lstStyle/>
          <a:p>
            <a:pPr marL="0" indent="0" defTabSz="957461">
              <a:lnSpc>
                <a:spcPts val="1466"/>
              </a:lnSpc>
              <a:spcBef>
                <a:spcPts val="0"/>
              </a:spcBef>
              <a:buNone/>
              <a:defRPr/>
            </a:pPr>
            <a:r>
              <a:rPr lang="en-CA" sz="1000" dirty="0">
                <a:ea typeface="Calibri" panose="020F0502020204030204" pitchFamily="34" charset="0"/>
                <a:cs typeface="Times New Roman" panose="02020603050405020304" pitchFamily="18" charset="0"/>
              </a:rPr>
              <a:t>Finding your financial footing after losing a spouse is a process. </a:t>
            </a:r>
            <a:r>
              <a:rPr lang="en-CA" sz="1000" dirty="0"/>
              <a:t>There is the initial pain and difficulty of grieving, with the funeral only the first step of many. </a:t>
            </a:r>
            <a:r>
              <a:rPr lang="en-CA" sz="1000" dirty="0">
                <a:ea typeface="Calibri" panose="020F0502020204030204" pitchFamily="34" charset="0"/>
                <a:cs typeface="Times New Roman" panose="02020603050405020304" pitchFamily="18" charset="0"/>
              </a:rPr>
              <a:t>Attack your to-do list in stages. Consider postponing major financial decisions for six months to a year (e.g., selling your home or moving, lending money to family, buying or selling investments you don’t understand). I</a:t>
            </a:r>
            <a:r>
              <a:rPr lang="en-CA" sz="1000" dirty="0"/>
              <a:t>t can be helpful to think about the financial journey of widowhood as 3 stages, starting with fulfilling the most pressing issues and moving toward a future that meets your needs as an individual and is focused on reaching your goals.</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a:p>
            <a:pPr marL="0" indent="0" defTabSz="957461">
              <a:lnSpc>
                <a:spcPts val="1466"/>
              </a:lnSpc>
              <a:spcBef>
                <a:spcPts val="0"/>
              </a:spcBef>
              <a:buNone/>
              <a:defRPr/>
            </a:pPr>
            <a:r>
              <a:rPr lang="en-CA" sz="1000" u="sng" dirty="0">
                <a:cs typeface="Arial" panose="020B0604020202020204" pitchFamily="34" charset="0"/>
              </a:rPr>
              <a:t>Stage 1 is about taking care of immediate needs</a:t>
            </a: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Spouses are often the executor of their spouse’s will, which can be a daunting task. You also have to keep on top of paying important bills and understand the impact of your spouses’ death on your Social Security benefits, any unpaid salary or accrued vacation, and income taxes. You will want to inform Social Security, Medicare, and any pension administrators as soon as possible about the death. If your spouse was still working, you will need to reach out to their employer to understand any benefits available to you. This stage is when the bulk of the work in terms of settling the estate will take place. This includes the probate process (if necessary), paying debts, valuing assets and distributing them per the will, paying any final taxes, filing the estate tax returns, and filing any insurance claims. We come back to this again in a minute…</a:t>
            </a:r>
            <a:endParaRPr lang="en-CA" sz="1000" dirty="0">
              <a:ea typeface="Tahoma" panose="020B0604030504040204" pitchFamily="34" charset="0"/>
              <a:cs typeface="Times New Roman" panose="02020603050405020304" pitchFamily="18" charset="0"/>
            </a:endParaRPr>
          </a:p>
          <a:p>
            <a:pPr marL="0" indent="0">
              <a:buNone/>
            </a:pPr>
            <a:r>
              <a:rPr lang="en-CA" sz="1000" u="sng" dirty="0">
                <a:cs typeface="Arial" panose="020B0604020202020204" pitchFamily="34" charset="0"/>
              </a:rPr>
              <a:t>Stage 2 focuses on looking ahead</a:t>
            </a: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Important medium- Medium term activities to tackle can help you get yourself set up for your financial future by updating account titles, beneficiaries and essential estate documents like your will, agents for financial and health care power of attorneys, and any trusts. This can also be a time to evaluate your investments for their appropriateness and other financial planning, including updating insurance coverage and making housing decisions – like whether you will stay in the family home or relocate.</a:t>
            </a:r>
            <a:endParaRPr lang="en-CA" sz="1000" dirty="0">
              <a:ea typeface="Tahoma" panose="020B0604030504040204" pitchFamily="34" charset="0"/>
              <a:cs typeface="Times New Roman" panose="02020603050405020304" pitchFamily="18" charset="0"/>
            </a:endParaRPr>
          </a:p>
          <a:p>
            <a:pPr marL="0" indent="0">
              <a:buNone/>
            </a:pPr>
            <a:r>
              <a:rPr lang="en-CA" sz="1000" u="sng" dirty="0"/>
              <a:t>Stage 3, transformation and advanced planning, goes even further.</a:t>
            </a: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r>
              <a:rPr lang="en-CA" sz="1000" dirty="0">
                <a:ea typeface="Calibri" panose="020F0502020204030204" pitchFamily="34" charset="0"/>
                <a:cs typeface="Times New Roman" panose="02020603050405020304" pitchFamily="18" charset="0"/>
              </a:rPr>
              <a:t>After establishing a solid foundation, you are ready to look beyond the immediate needs to long-term planning. You may want to consider investments, tax and retirement planning, gifting strategies and family bequests, philanthropy, and even the impact of a future remarriage (potentially having a prenuptial agreement to protect your wealth and ensure your assets will transfer to heirs based on your wishes.</a:t>
            </a:r>
            <a:endParaRPr lang="en-CA" sz="1000" dirty="0">
              <a:ea typeface="Tahoma" panose="020B0604030504040204" pitchFamily="34" charset="0"/>
              <a:cs typeface="Times New Roman" panose="02020603050405020304" pitchFamily="18" charset="0"/>
            </a:endParaRP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a:p>
            <a:pPr marL="179524" indent="-179524">
              <a:lnSpc>
                <a:spcPts val="1466"/>
              </a:lnSpc>
              <a:spcBef>
                <a:spcPts val="0"/>
              </a:spcBef>
            </a:pPr>
            <a:endParaRPr lang="en-CA" sz="1000" dirty="0">
              <a:ea typeface="Calibri" panose="020F0502020204030204" pitchFamily="34" charset="0"/>
              <a:cs typeface="Arial" panose="020B0604020202020204" pitchFamily="34" charset="0"/>
            </a:endParaRPr>
          </a:p>
          <a:p>
            <a:pPr>
              <a:lnSpc>
                <a:spcPts val="1466"/>
              </a:lnSpc>
              <a:spcBef>
                <a:spcPts val="0"/>
              </a:spcBef>
            </a:pPr>
            <a:endParaRPr lang="en-US" altLang="en-US" sz="1000" dirty="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3</a:t>
            </a:fld>
            <a:endParaRPr lang="en-CA" dirty="0">
              <a:solidFill>
                <a:prstClr val="black"/>
              </a:solidFill>
              <a:latin typeface="Arial"/>
            </a:endParaRPr>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48324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a:xfrm>
            <a:off x="580817" y="3840482"/>
            <a:ext cx="6148494" cy="5431168"/>
          </a:xfrm>
        </p:spPr>
        <p:txBody>
          <a:bodyPr/>
          <a:lstStyle/>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One of the most immediate responsibilities after the death of a spouse is administering their estate if you are the executor. </a:t>
            </a:r>
            <a:r>
              <a:rPr lang="en-CA" sz="1000" dirty="0">
                <a:latin typeface="Arial" panose="020B0604020202020204" pitchFamily="34" charset="0"/>
                <a:ea typeface="Calibri" panose="020F0502020204030204" pitchFamily="34" charset="0"/>
                <a:cs typeface="Arial" panose="020B0604020202020204" pitchFamily="34" charset="0"/>
              </a:rPr>
              <a:t>Settling an estate takes time and often requires professional help. Executor duties span over the days, weeks, and months following your spouse’s death. The process isn’t always smooth and some aspects can be complicated. You may need to hire </a:t>
            </a:r>
            <a:r>
              <a:rPr lang="en-CA" sz="1000" dirty="0">
                <a:solidFill>
                  <a:srgbClr val="000000"/>
                </a:solidFill>
                <a:latin typeface="Arial" panose="020B0604020202020204" pitchFamily="34" charset="0"/>
                <a:cs typeface="Arial" panose="020B0604020202020204" pitchFamily="34" charset="0"/>
              </a:rPr>
              <a:t>or leverage existing </a:t>
            </a:r>
            <a:r>
              <a:rPr lang="en-CA" sz="1000" dirty="0">
                <a:latin typeface="Arial" panose="020B0604020202020204" pitchFamily="34" charset="0"/>
                <a:ea typeface="Calibri" panose="020F0502020204030204" pitchFamily="34" charset="0"/>
                <a:cs typeface="Arial" panose="020B0604020202020204" pitchFamily="34" charset="0"/>
              </a:rPr>
              <a:t>professional advisors such as an attorney, accountant, or financial professional to assist with tasks that require certain expertise of estate administration. Those you know and have a good working relationship with are the logical choice. Otherwise, ask trusted family and friends for their recommendations. </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We discussed this a minute ago, but it bears repeating. An Executor’s main responsibilities are:</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Making funeral and burial arrangements.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Understanding the probate process.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Determining debts and liabilities, including creditor claims.</a:t>
            </a:r>
          </a:p>
          <a:p>
            <a:pPr marL="179524" indent="-179524">
              <a:lnSpc>
                <a:spcPts val="1466"/>
              </a:lnSpc>
              <a:spcBef>
                <a:spcPts val="0"/>
              </a:spcBef>
            </a:pPr>
            <a:endParaRPr lang="en-CA"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File insurance claims.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Valuating and liquidating assets – and locating physical and digital assets.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Interpreting the will and distributing assets to beneficiaries.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Preparing and filing tax returns.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latin typeface="Arial" panose="020B0604020202020204" pitchFamily="34" charset="0"/>
                <a:ea typeface="Calibri" panose="020F0502020204030204" pitchFamily="34" charset="0"/>
                <a:cs typeface="Arial" panose="020B0604020202020204" pitchFamily="34" charset="0"/>
              </a:rPr>
              <a:t>Keeping proper accounts and records.</a:t>
            </a:r>
            <a:endParaRPr lang="en-CA" sz="1000" dirty="0">
              <a:latin typeface="Arial" panose="020B0604020202020204" pitchFamily="34" charset="0"/>
              <a:ea typeface="Tahoma" panose="020B0604030504040204" pitchFamily="34" charset="0"/>
              <a:cs typeface="Arial" panose="020B0604020202020204" pitchFamily="34" charset="0"/>
            </a:endParaRPr>
          </a:p>
          <a:p>
            <a:pPr>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At the end of this case study, I'll be referring you to an Executor Checklist that provides you with</a:t>
            </a:r>
            <a:r>
              <a:rPr lang="en-CA" sz="1000" dirty="0">
                <a:latin typeface="Arial" panose="020B0604020202020204" pitchFamily="34" charset="0"/>
                <a:ea typeface="Calibri" panose="020F0502020204030204" pitchFamily="34" charset="0"/>
                <a:cs typeface="Arial" panose="020B0604020202020204" pitchFamily="34" charset="0"/>
              </a:rPr>
              <a:t> a more detailed look at what’s involved. </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4</a:t>
            </a:fld>
            <a:endParaRPr lang="en-CA" dirty="0">
              <a:solidFill>
                <a:prstClr val="black"/>
              </a:solidFill>
              <a:latin typeface="Arial"/>
            </a:endParaRPr>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1156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defTabSz="957461">
              <a:lnSpc>
                <a:spcPts val="1466"/>
              </a:lnSpc>
              <a:spcBef>
                <a:spcPts val="0"/>
              </a:spcBef>
              <a:buNone/>
              <a:defRPr/>
            </a:pPr>
            <a:r>
              <a:rPr lang="en-CA" sz="1000" dirty="0">
                <a:latin typeface="Arial" panose="020B0604020202020204" pitchFamily="34" charset="0"/>
                <a:cs typeface="Arial" panose="020B0604020202020204" pitchFamily="34" charset="0"/>
              </a:rPr>
              <a:t>Putting aside issues related to being an executor, when</a:t>
            </a:r>
            <a:r>
              <a:rPr lang="en-US" sz="1000" dirty="0">
                <a:latin typeface="Arial" panose="020B0604020202020204" pitchFamily="34" charset="0"/>
                <a:ea typeface="Calibri" panose="020F0502020204030204" pitchFamily="34" charset="0"/>
                <a:cs typeface="Arial" panose="020B0604020202020204" pitchFamily="34" charset="0"/>
              </a:rPr>
              <a:t> you lose your spouse before </a:t>
            </a:r>
            <a:r>
              <a:rPr lang="en-CA" sz="1000" dirty="0">
                <a:latin typeface="Arial" panose="020B0604020202020204" pitchFamily="34" charset="0"/>
                <a:cs typeface="Arial" panose="020B0604020202020204" pitchFamily="34" charset="0"/>
              </a:rPr>
              <a:t>retirement</a:t>
            </a:r>
            <a:r>
              <a:rPr lang="en-US" sz="1000" dirty="0">
                <a:latin typeface="Arial" panose="020B0604020202020204" pitchFamily="34" charset="0"/>
                <a:ea typeface="Calibri" panose="020F0502020204030204" pitchFamily="34" charset="0"/>
                <a:cs typeface="Arial" panose="020B0604020202020204" pitchFamily="34" charset="0"/>
              </a:rPr>
              <a:t>, you must rely on your savings, job earnings, and any life insurance to meet your commitments. You need to adapt to a single income household and the challenges that can bring. </a:t>
            </a:r>
            <a:r>
              <a:rPr lang="en-CA" sz="1000" dirty="0">
                <a:latin typeface="Arial" panose="020B0604020202020204" pitchFamily="34" charset="0"/>
                <a:ea typeface="Calibri" panose="020F0502020204030204" pitchFamily="34" charset="0"/>
                <a:cs typeface="Arial" panose="020B0604020202020204" pitchFamily="34" charset="0"/>
              </a:rPr>
              <a:t>Think about accounting</a:t>
            </a:r>
            <a:r>
              <a:rPr lang="en-CA" sz="1000" dirty="0">
                <a:latin typeface="Arial" panose="020B0604020202020204" pitchFamily="34" charset="0"/>
                <a:cs typeface="Arial" panose="020B0604020202020204" pitchFamily="34" charset="0"/>
              </a:rPr>
              <a:t> for the following:</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defTabSz="957461">
              <a:lnSpc>
                <a:spcPts val="1466"/>
              </a:lnSpc>
              <a:spcBef>
                <a:spcPts val="0"/>
              </a:spcBef>
              <a:buNone/>
              <a:defRPr/>
            </a:pPr>
            <a:r>
              <a:rPr lang="en-CA" sz="1000" u="sng" dirty="0">
                <a:latin typeface="Arial" panose="020B0604020202020204" pitchFamily="34" charset="0"/>
                <a:ea typeface="Calibri" panose="020F0502020204030204" pitchFamily="34" charset="0"/>
                <a:cs typeface="Arial" panose="020B0604020202020204" pitchFamily="34" charset="0"/>
              </a:rPr>
              <a:t>“Widow tax”:</a:t>
            </a:r>
            <a:r>
              <a:rPr lang="en-CA" sz="1000" dirty="0">
                <a:latin typeface="Arial" panose="020B0604020202020204" pitchFamily="34" charset="0"/>
                <a:ea typeface="Calibri" panose="020F0502020204030204" pitchFamily="34" charset="0"/>
                <a:cs typeface="Arial" panose="020B0604020202020204" pitchFamily="34" charset="0"/>
              </a:rPr>
              <a:t> As the surviving spouse, you may lose certain tax deductions. </a:t>
            </a:r>
            <a:r>
              <a:rPr lang="en-CA" sz="1000" dirty="0">
                <a:latin typeface="Arial" panose="020B0604020202020204" pitchFamily="34" charset="0"/>
                <a:cs typeface="Arial" panose="020B0604020202020204" pitchFamily="34" charset="0"/>
              </a:rPr>
              <a:t>If you lose your spouse before they retired, you may face a drop in income and changes in your tax situation. If your spouse dies when you are already retired, you will lose one of your Social Security benefits, and potentially pension benefits depending on the payout option that your spouse chose at retirement.</a:t>
            </a: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CA" sz="1000" u="sng" dirty="0">
                <a:latin typeface="Arial" panose="020B0604020202020204" pitchFamily="34" charset="0"/>
                <a:ea typeface="Calibri" panose="020F0502020204030204" pitchFamily="34" charset="0"/>
                <a:cs typeface="Arial" panose="020B0604020202020204" pitchFamily="34" charset="0"/>
              </a:rPr>
              <a:t>Insufficient life insurance coverage:</a:t>
            </a:r>
            <a:r>
              <a:rPr lang="en-CA" sz="1000" dirty="0">
                <a:latin typeface="Arial" panose="020B0604020202020204" pitchFamily="34" charset="0"/>
                <a:ea typeface="Calibri" panose="020F0502020204030204" pitchFamily="34" charset="0"/>
                <a:cs typeface="Arial" panose="020B0604020202020204" pitchFamily="34" charset="0"/>
              </a:rPr>
              <a:t> Widows may have inadequate survivor’s benefits or savings, forcing them to work more after their spouse dies. </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CA" sz="1000" u="sng" dirty="0">
                <a:latin typeface="Arial" panose="020B0604020202020204" pitchFamily="34" charset="0"/>
                <a:ea typeface="Calibri" panose="020F0502020204030204" pitchFamily="34" charset="0"/>
                <a:cs typeface="Arial" panose="020B0604020202020204" pitchFamily="34" charset="0"/>
              </a:rPr>
              <a:t>Significant life insurance proceeds:</a:t>
            </a:r>
            <a:r>
              <a:rPr lang="en-CA" sz="1000" dirty="0">
                <a:latin typeface="Arial" panose="020B0604020202020204" pitchFamily="34" charset="0"/>
                <a:ea typeface="Calibri" panose="020F0502020204030204" pitchFamily="34" charset="0"/>
                <a:cs typeface="Arial" panose="020B0604020202020204" pitchFamily="34" charset="0"/>
              </a:rPr>
              <a:t> Alternatively, when a surviving spouse inherits significant life insurance proceeds, the good news is that they may not need to worry about their financial future. However, they will now need to deal with investing and managing the proceeds.</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CA" sz="1000" u="sng" dirty="0">
                <a:latin typeface="Arial" panose="020B0604020202020204" pitchFamily="34" charset="0"/>
                <a:ea typeface="Calibri" panose="020F0502020204030204" pitchFamily="34" charset="0"/>
                <a:cs typeface="Arial" panose="020B0604020202020204" pitchFamily="34" charset="0"/>
              </a:rPr>
              <a:t>Immovable expenses:</a:t>
            </a:r>
            <a:r>
              <a:rPr lang="en-CA" sz="1000" dirty="0">
                <a:latin typeface="Arial" panose="020B0604020202020204" pitchFamily="34" charset="0"/>
                <a:ea typeface="Calibri" panose="020F0502020204030204" pitchFamily="34" charset="0"/>
                <a:cs typeface="Arial" panose="020B0604020202020204" pitchFamily="34" charset="0"/>
              </a:rPr>
              <a:t>  Although your household has less income without your spouse, it carries the same financial obligations. Major expenses like your mortgage/rent, taxes, utilities, and homeowners’ insurance don’t change much regardless of how many people live in your house. </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Tahoma" panose="020B0604030504040204" pitchFamily="34" charset="0"/>
                <a:cs typeface="Arial" panose="020B0604020202020204" pitchFamily="34" charset="0"/>
              </a:rPr>
              <a:t>A financial professional can help you assess your current situation and help you determine what changes you may need to make in order to live within your new financial means.</a:t>
            </a: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5</a:t>
            </a:fld>
            <a:endParaRPr lang="en-CA" dirty="0">
              <a:solidFill>
                <a:prstClr val="black"/>
              </a:solidFill>
              <a:latin typeface="Arial"/>
            </a:endParaRPr>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32301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t>What does financial recovery after the death of your spouse look like? </a:t>
            </a:r>
            <a:r>
              <a:rPr lang="en-US" sz="1000" dirty="0">
                <a:ea typeface="Calibri" panose="020F0502020204030204" pitchFamily="34" charset="0"/>
                <a:cs typeface="Arial" panose="020B0604020202020204" pitchFamily="34" charset="0"/>
              </a:rPr>
              <a:t>Getting involved in day-to-day personal finance activities as well as longer-term planning can cultivate financial empowerment and help reduce your future exposure to financial risk. Partnering with a financial professional you trust can help you achieve the confidence to deal with:</a:t>
            </a:r>
          </a:p>
          <a:p>
            <a:pPr marL="0" indent="0">
              <a:lnSpc>
                <a:spcPts val="1466"/>
              </a:lnSpc>
              <a:spcBef>
                <a:spcPts val="0"/>
              </a:spcBef>
              <a:buNone/>
            </a:pP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ea typeface="Tahoma" panose="020B0604030504040204" pitchFamily="34" charset="0"/>
                <a:cs typeface="Arial" panose="020B0604020202020204" pitchFamily="34" charset="0"/>
              </a:rPr>
              <a:t>Identifying unsustainable spending and how to budget for your new circumstances.</a:t>
            </a:r>
          </a:p>
          <a:p>
            <a:pPr marL="179524" indent="-179524">
              <a:lnSpc>
                <a:spcPts val="1466"/>
              </a:lnSpc>
              <a:spcBef>
                <a:spcPts val="0"/>
              </a:spcBef>
            </a:pP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ea typeface="Tahoma" panose="020B0604030504040204" pitchFamily="34" charset="0"/>
                <a:cs typeface="Arial" panose="020B0604020202020204" pitchFamily="34" charset="0"/>
              </a:rPr>
              <a:t>Understanding investment risks – you could be taking too little or too much risk to reach your goals.</a:t>
            </a:r>
          </a:p>
          <a:p>
            <a:pPr marL="179524" indent="-179524">
              <a:lnSpc>
                <a:spcPts val="1466"/>
              </a:lnSpc>
              <a:spcBef>
                <a:spcPts val="0"/>
              </a:spcBef>
            </a:pP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ea typeface="Tahoma" panose="020B0604030504040204" pitchFamily="34" charset="0"/>
                <a:cs typeface="Arial" panose="020B0604020202020204" pitchFamily="34" charset="0"/>
              </a:rPr>
              <a:t>Managing life insurance proceeds wisely – saving, spending, and/or investing those dollars.</a:t>
            </a:r>
          </a:p>
          <a:p>
            <a:pPr marL="179524" indent="-179524">
              <a:lnSpc>
                <a:spcPts val="1466"/>
              </a:lnSpc>
              <a:spcBef>
                <a:spcPts val="0"/>
              </a:spcBef>
            </a:pP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ea typeface="Tahoma" panose="020B0604030504040204" pitchFamily="34" charset="0"/>
                <a:cs typeface="Arial" panose="020B0604020202020204" pitchFamily="34" charset="0"/>
              </a:rPr>
              <a:t>Buying enough life insurance to achieve inheritance and charitable contribution goals.</a:t>
            </a:r>
          </a:p>
          <a:p>
            <a:pPr marL="179524" indent="-179524">
              <a:lnSpc>
                <a:spcPts val="1466"/>
              </a:lnSpc>
              <a:spcBef>
                <a:spcPts val="0"/>
              </a:spcBef>
            </a:pPr>
            <a:endParaRPr lang="en-CA" sz="1000" dirty="0">
              <a:ea typeface="Tahoma" panose="020B0604030504040204" pitchFamily="34" charset="0"/>
              <a:cs typeface="Arial" panose="020B0604020202020204" pitchFamily="34" charset="0"/>
            </a:endParaRPr>
          </a:p>
          <a:p>
            <a:pPr marL="179524" indent="-179524">
              <a:lnSpc>
                <a:spcPts val="1466"/>
              </a:lnSpc>
              <a:spcBef>
                <a:spcPts val="0"/>
              </a:spcBef>
            </a:pPr>
            <a:r>
              <a:rPr lang="en-CA" sz="1000" dirty="0">
                <a:ea typeface="Tahoma" panose="020B0604030504040204" pitchFamily="34" charset="0"/>
                <a:cs typeface="Arial" panose="020B0604020202020204" pitchFamily="34" charset="0"/>
              </a:rPr>
              <a:t>Making retirement planning a priority – understanding your options for managing your and your deceased spouse’s retirement funds.</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6</a:t>
            </a:fld>
            <a:endParaRPr lang="en-CA" dirty="0">
              <a:solidFill>
                <a:prstClr val="black"/>
              </a:solidFill>
              <a:latin typeface="Arial"/>
            </a:endParaRPr>
          </a:p>
        </p:txBody>
      </p:sp>
    </p:spTree>
    <p:extLst>
      <p:ext uri="{BB962C8B-B14F-4D97-AF65-F5344CB8AC3E}">
        <p14:creationId xmlns:p14="http://schemas.microsoft.com/office/powerpoint/2010/main" val="331024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dirty="0"/>
              <a:t>As a surviving spouse, you may be entitled to Social Security survivor benefits. How can you determine what to expect from Social Security when your loved one dies? </a:t>
            </a:r>
            <a:r>
              <a:rPr lang="en-US" sz="1000" dirty="0">
                <a:ea typeface="Calibri" panose="020F0502020204030204" pitchFamily="34" charset="0"/>
                <a:cs typeface="Times New Roman" panose="02020603050405020304" pitchFamily="18" charset="0"/>
              </a:rPr>
              <a:t>Base your claiming strategy on your age and income to maximize benefits. When choosing between your personal benefit or survivor benefit, consider at what age you’ll claim the benefit and which benefit will yield higher payments. Your financial professional can help you navigate these decisions.</a:t>
            </a:r>
            <a:endParaRPr lang="en-CA" sz="1000" dirty="0">
              <a:ea typeface="Tahoma" panose="020B0604030504040204" pitchFamily="34" charset="0"/>
              <a:cs typeface="Times New Roman" panose="02020603050405020304" pitchFamily="18" charset="0"/>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7</a:t>
            </a:fld>
            <a:endParaRPr lang="en-CA" dirty="0">
              <a:solidFill>
                <a:prstClr val="black"/>
              </a:solidFill>
              <a:latin typeface="Arial"/>
            </a:endParaRPr>
          </a:p>
        </p:txBody>
      </p:sp>
    </p:spTree>
    <p:extLst>
      <p:ext uri="{BB962C8B-B14F-4D97-AF65-F5344CB8AC3E}">
        <p14:creationId xmlns:p14="http://schemas.microsoft.com/office/powerpoint/2010/main" val="400300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828" y="3840483"/>
            <a:ext cx="7132318" cy="5120641"/>
          </a:xfrm>
        </p:spPr>
        <p:txBody>
          <a:bodyPr/>
          <a:lstStyle/>
          <a:p>
            <a:pPr marL="0" indent="0">
              <a:lnSpc>
                <a:spcPts val="1466"/>
              </a:lnSpc>
              <a:spcBef>
                <a:spcPts val="0"/>
              </a:spcBef>
              <a:buNone/>
            </a:pPr>
            <a:r>
              <a:rPr lang="en-US" sz="1000" dirty="0">
                <a:latin typeface="Arial" panose="020B0604020202020204" pitchFamily="34" charset="0"/>
                <a:ea typeface="Tahoma" panose="020B0604030504040204" pitchFamily="34" charset="0"/>
                <a:cs typeface="Arial" panose="020B0604020202020204" pitchFamily="34" charset="0"/>
              </a:rPr>
              <a:t>Eventually it will be time to think of your own legacy without your spouse. Creating a lasting legacy starts with having a properly drafted and executed estate plan. As soon as you are able to handle it, set up a meeting with your attorney to review your plan. Now that your spouse has passed, you have the opportunity to look at your estate plan through a new lens while still honoring the plans you made with your spouse. Does the plan still reflect your wishes?</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US" sz="1000" dirty="0">
                <a:latin typeface="Arial" panose="020B0604020202020204" pitchFamily="34" charset="0"/>
                <a:ea typeface="Tahoma" panose="020B0604030504040204" pitchFamily="34" charset="0"/>
                <a:cs typeface="Arial" panose="020B0604020202020204" pitchFamily="34" charset="0"/>
              </a:rPr>
              <a:t>Other important considerations:</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defTabSz="957461">
              <a:lnSpc>
                <a:spcPts val="1466"/>
              </a:lnSpc>
              <a:spcBef>
                <a:spcPts val="0"/>
              </a:spcBef>
              <a:defRPr/>
            </a:pPr>
            <a:r>
              <a:rPr lang="en-US" sz="1000" dirty="0">
                <a:latin typeface="Arial" panose="020B0604020202020204" pitchFamily="34" charset="0"/>
                <a:ea typeface="Tahoma" panose="020B0604030504040204" pitchFamily="34" charset="0"/>
                <a:cs typeface="Arial" panose="020B0604020202020204" pitchFamily="34" charset="0"/>
              </a:rPr>
              <a:t>Having just gone through settling your spouse’s estate, are you still comfortable with who you have named for estate roles (executor, trustee, </a:t>
            </a:r>
            <a:r>
              <a:rPr lang="en-CA" sz="1000" dirty="0">
                <a:solidFill>
                  <a:srgbClr val="000000"/>
                </a:solidFill>
                <a:latin typeface="Arial" panose="020B0604020202020204" pitchFamily="34" charset="0"/>
                <a:cs typeface="Arial" panose="020B0604020202020204" pitchFamily="34" charset="0"/>
              </a:rPr>
              <a:t>power of attorney</a:t>
            </a:r>
            <a:r>
              <a:rPr lang="en-US" sz="1000" dirty="0">
                <a:latin typeface="Arial" panose="020B0604020202020204" pitchFamily="34" charset="0"/>
                <a:ea typeface="Tahoma" panose="020B0604030504040204" pitchFamily="34" charset="0"/>
                <a:cs typeface="Arial" panose="020B0604020202020204" pitchFamily="34" charset="0"/>
              </a:rPr>
              <a:t>, advanced directives, etc.) and their successors? </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Is your estate plan set up to minimize taxes for your heirs and maximize the amount they inherit?</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Do you want to engage in “giving while living”? Work with your financial professional to understand whether you are in a position to start giving to family or charitable organizations while taking into account any future longevity expenses and without jeopardizing your standard of living. Your financial professional or an attorney can help you understand how to leverage annual gift exclusions and various giving vehicles such as donor advised funds, private foundations, and various trusts.</a:t>
            </a: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endParaRPr lang="en-US"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Consider establishing a formal program to educate your heirs so that when your wealth ultimately transfers to them, they are prepared to receive it and manage it.</a:t>
            </a:r>
            <a:endParaRPr lang="en-CA" sz="1000" dirty="0">
              <a:latin typeface="Arial" panose="020B0604020202020204" pitchFamily="34" charset="0"/>
              <a:ea typeface="Tahom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8</a:t>
            </a:fld>
            <a:endParaRPr lang="en-CA" dirty="0">
              <a:solidFill>
                <a:prstClr val="black"/>
              </a:solidFill>
              <a:latin typeface="Arial"/>
            </a:endParaRPr>
          </a:p>
        </p:txBody>
      </p:sp>
    </p:spTree>
    <p:extLst>
      <p:ext uri="{BB962C8B-B14F-4D97-AF65-F5344CB8AC3E}">
        <p14:creationId xmlns:p14="http://schemas.microsoft.com/office/powerpoint/2010/main" val="141854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US" sz="1000" dirty="0">
                <a:latin typeface="Arial" panose="020B0604020202020204" pitchFamily="34" charset="0"/>
                <a:ea typeface="Tahoma" panose="020B0604030504040204" pitchFamily="34" charset="0"/>
                <a:cs typeface="Arial" panose="020B0604020202020204" pitchFamily="34" charset="0"/>
              </a:rPr>
              <a:t>You don’t have to go it alone. It can be worth the time and money to look for credible professionals who truly listen and understand your story. </a:t>
            </a:r>
          </a:p>
          <a:p>
            <a:pPr marL="0" indent="0">
              <a:lnSpc>
                <a:spcPts val="1466"/>
              </a:lnSpc>
              <a:spcBef>
                <a:spcPts val="0"/>
              </a:spcBef>
              <a:buNone/>
            </a:pPr>
            <a:r>
              <a:rPr lang="en-US" sz="1000" dirty="0">
                <a:latin typeface="Arial" panose="020B0604020202020204" pitchFamily="34" charset="0"/>
                <a:ea typeface="Tahoma" panose="020B0604030504040204" pitchFamily="34" charset="0"/>
                <a:cs typeface="Arial" panose="020B0604020202020204" pitchFamily="34" charset="0"/>
              </a:rPr>
              <a:t>I have mentioned a financial professional several times in this case study because a relationship with a trusted financial professional can help you navigate many of the challenges you will face. In addition, a trusted tax advisor and attorney can be critical to effectively settling your spouse’s estate and helping you properly plan for your future.</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0" indent="0">
              <a:lnSpc>
                <a:spcPts val="1466"/>
              </a:lnSpc>
              <a:spcBef>
                <a:spcPts val="0"/>
              </a:spcBef>
              <a:buNone/>
            </a:pPr>
            <a:r>
              <a:rPr lang="en-US" sz="1000" dirty="0">
                <a:latin typeface="Arial" panose="020B0604020202020204" pitchFamily="34" charset="0"/>
                <a:ea typeface="Tahoma" panose="020B0604030504040204" pitchFamily="34" charset="0"/>
                <a:cs typeface="Arial" panose="020B0604020202020204" pitchFamily="34" charset="0"/>
              </a:rPr>
              <a:t>Benefits of a financial professional after the death of a spouse include:</a:t>
            </a:r>
          </a:p>
          <a:p>
            <a:pPr marL="0" indent="0">
              <a:lnSpc>
                <a:spcPts val="1466"/>
              </a:lnSpc>
              <a:spcBef>
                <a:spcPts val="0"/>
              </a:spcBef>
              <a:buNone/>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An objective review of your finances and unbiased guidance from someone who can evaluate your financial position.</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Advice on maximizing your cash flow as a single person.</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Advice on Social Security survivor benefits.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Repositioning your investments to provide additional income should you need it.</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Advice on how to invest proceeds from a life insurance policy.</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A long-term investment plan that prioritizes your goals.</a:t>
            </a:r>
          </a:p>
          <a:p>
            <a:pPr marL="179524" indent="-179524">
              <a:lnSpc>
                <a:spcPts val="1466"/>
              </a:lnSpc>
              <a:spcBef>
                <a:spcPts val="0"/>
              </a:spcBef>
            </a:pPr>
            <a:endParaRPr lang="en-CA" sz="1000" dirty="0">
              <a:latin typeface="Arial" panose="020B0604020202020204" pitchFamily="34" charset="0"/>
              <a:ea typeface="Tahoma" panose="020B060403050404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Tahoma" panose="020B0604030504040204" pitchFamily="34" charset="0"/>
                <a:cs typeface="Arial" panose="020B0604020202020204" pitchFamily="34" charset="0"/>
              </a:rPr>
              <a:t>Financial education and a network of trusted professionals they can refer you to if needed – like lawyers, accountants, and tax advisors.</a:t>
            </a:r>
            <a:endParaRPr lang="en-CA" sz="1000" dirty="0">
              <a:latin typeface="Arial" panose="020B0604020202020204" pitchFamily="34" charset="0"/>
              <a:ea typeface="Tahoma" panose="020B0604030504040204" pitchFamily="34" charset="0"/>
              <a:cs typeface="Arial" panose="020B0604020202020204" pitchFamily="34" charset="0"/>
            </a:endParaRPr>
          </a:p>
          <a:p>
            <a:pPr>
              <a:lnSpc>
                <a:spcPts val="1466"/>
              </a:lnSpc>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9</a:t>
            </a:fld>
            <a:endParaRPr lang="en-CA" dirty="0">
              <a:solidFill>
                <a:prstClr val="black"/>
              </a:solidFill>
              <a:latin typeface="Arial"/>
            </a:endParaRPr>
          </a:p>
        </p:txBody>
      </p:sp>
    </p:spTree>
    <p:extLst>
      <p:ext uri="{BB962C8B-B14F-4D97-AF65-F5344CB8AC3E}">
        <p14:creationId xmlns:p14="http://schemas.microsoft.com/office/powerpoint/2010/main" val="4213483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ndividual standing on a beach looking out at the ocean. ">
            <a:extLst>
              <a:ext uri="{FF2B5EF4-FFF2-40B4-BE49-F238E27FC236}">
                <a16:creationId xmlns:a16="http://schemas.microsoft.com/office/drawing/2014/main" id="{7753C3E1-2E77-6AF7-7331-636260D9E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88825" cy="6858000"/>
          </a:xfrm>
          <a:prstGeom prst="rect">
            <a:avLst/>
          </a:prstGeom>
        </p:spPr>
      </p:pic>
      <p:sp>
        <p:nvSpPr>
          <p:cNvPr id="9" name="Rectangle 8">
            <a:extLst>
              <a:ext uri="{FF2B5EF4-FFF2-40B4-BE49-F238E27FC236}">
                <a16:creationId xmlns:a16="http://schemas.microsoft.com/office/drawing/2014/main" id="{CB4E5BD6-48B2-CF92-7C11-7785FED3D9A1}"/>
              </a:ext>
              <a:ext uri="{C183D7F6-B498-43B3-948B-1728B52AA6E4}">
                <adec:decorative xmlns:adec="http://schemas.microsoft.com/office/drawing/2017/decorative" val="1"/>
              </a:ext>
            </a:extLst>
          </p:cNvPr>
          <p:cNvSpPr/>
          <p:nvPr/>
        </p:nvSpPr>
        <p:spPr>
          <a:xfrm>
            <a:off x="1879601" y="0"/>
            <a:ext cx="10309224" cy="6858000"/>
          </a:xfrm>
          <a:prstGeom prst="rect">
            <a:avLst/>
          </a:prstGeom>
          <a:gradFill flip="none" rotWithShape="1">
            <a:gsLst>
              <a:gs pos="0">
                <a:schemeClr val="bg1">
                  <a:alpha val="0"/>
                  <a:lumMod val="0"/>
                  <a:lumOff val="100000"/>
                </a:schemeClr>
              </a:gs>
              <a:gs pos="60000">
                <a:schemeClr val="tx1">
                  <a:alpha val="22094"/>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defRPr/>
            </a:pPr>
            <a:endParaRPr lang="en-US" dirty="0">
              <a:solidFill>
                <a:prstClr val="white"/>
              </a:solidFill>
              <a:latin typeface="Arial" panose="020B0604020202020204"/>
            </a:endParaRPr>
          </a:p>
        </p:txBody>
      </p:sp>
      <p:pic>
        <p:nvPicPr>
          <p:cNvPr id="10" name="Graphic 12">
            <a:extLst>
              <a:ext uri="{FF2B5EF4-FFF2-40B4-BE49-F238E27FC236}">
                <a16:creationId xmlns:a16="http://schemas.microsoft.com/office/drawing/2014/main" id="{442B4C05-2103-03BA-6C77-D48246B6077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
        <p:nvSpPr>
          <p:cNvPr id="11" name="Title 1">
            <a:extLst>
              <a:ext uri="{FF2B5EF4-FFF2-40B4-BE49-F238E27FC236}">
                <a16:creationId xmlns:a16="http://schemas.microsoft.com/office/drawing/2014/main" id="{544430EF-74D3-C674-C8E5-F8BFAD2C5860}"/>
              </a:ext>
            </a:extLst>
          </p:cNvPr>
          <p:cNvSpPr>
            <a:spLocks noGrp="1"/>
          </p:cNvSpPr>
          <p:nvPr>
            <p:ph type="title"/>
          </p:nvPr>
        </p:nvSpPr>
        <p:spPr>
          <a:xfrm>
            <a:off x="7996239" y="421640"/>
            <a:ext cx="2962592" cy="2224218"/>
          </a:xfrm>
        </p:spPr>
        <p:txBody>
          <a:bodyPr anchor="t" anchorCtr="0">
            <a:noAutofit/>
          </a:bodyPr>
          <a:lstStyle/>
          <a:p>
            <a:pPr>
              <a:lnSpc>
                <a:spcPts val="7600"/>
              </a:lnSpc>
            </a:pPr>
            <a:r>
              <a:rPr lang="en-US" dirty="0">
                <a:solidFill>
                  <a:schemeClr val="bg1"/>
                </a:solidFill>
              </a:rPr>
              <a:t>New</a:t>
            </a:r>
            <a:br>
              <a:rPr lang="en-US" dirty="0">
                <a:solidFill>
                  <a:schemeClr val="bg1"/>
                </a:solidFill>
              </a:rPr>
            </a:br>
            <a:r>
              <a:rPr lang="en-US" dirty="0">
                <a:solidFill>
                  <a:schemeClr val="bg1"/>
                </a:solidFill>
              </a:rPr>
              <a:t>widow</a:t>
            </a:r>
          </a:p>
        </p:txBody>
      </p:sp>
      <p:sp>
        <p:nvSpPr>
          <p:cNvPr id="4" name="Slide Number Placeholder 3">
            <a:extLst>
              <a:ext uri="{FF2B5EF4-FFF2-40B4-BE49-F238E27FC236}">
                <a16:creationId xmlns:a16="http://schemas.microsoft.com/office/drawing/2014/main" id="{B788237B-3777-630E-A439-87CB4AB3C4CC}"/>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solidFill>
                  <a:schemeClr val="bg1"/>
                </a:solidFill>
              </a:rPr>
              <a:pPr/>
              <a:t>1</a:t>
            </a:fld>
            <a:endParaRPr lang="en-CA" dirty="0">
              <a:solidFill>
                <a:schemeClr val="bg1"/>
              </a:solidFill>
            </a:endParaRPr>
          </a:p>
        </p:txBody>
      </p:sp>
    </p:spTree>
    <p:extLst>
      <p:ext uri="{BB962C8B-B14F-4D97-AF65-F5344CB8AC3E}">
        <p14:creationId xmlns:p14="http://schemas.microsoft.com/office/powerpoint/2010/main" val="1397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FA4A5-E795-C497-3346-2AF5EB8E1BF0}"/>
              </a:ext>
            </a:extLst>
          </p:cNvPr>
          <p:cNvSpPr>
            <a:spLocks noGrp="1"/>
          </p:cNvSpPr>
          <p:nvPr>
            <p:ph type="title"/>
          </p:nvPr>
        </p:nvSpPr>
        <p:spPr>
          <a:xfrm>
            <a:off x="533957" y="463845"/>
            <a:ext cx="3289383" cy="3401475"/>
          </a:xfrm>
        </p:spPr>
        <p:txBody>
          <a:bodyPr/>
          <a:lstStyle/>
          <a:p>
            <a:r>
              <a:rPr lang="en-US" dirty="0"/>
              <a:t>Don’t just survive – </a:t>
            </a:r>
            <a:br>
              <a:rPr lang="en-US" dirty="0"/>
            </a:br>
            <a:r>
              <a:rPr lang="en-US" dirty="0"/>
              <a:t>thrive </a:t>
            </a:r>
          </a:p>
        </p:txBody>
      </p:sp>
      <p:pic>
        <p:nvPicPr>
          <p:cNvPr id="13" name="Graphic 12">
            <a:extLst>
              <a:ext uri="{FF2B5EF4-FFF2-40B4-BE49-F238E27FC236}">
                <a16:creationId xmlns:a16="http://schemas.microsoft.com/office/drawing/2014/main" id="{990D5934-3F97-0126-F76B-D0DAAE3053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985" y="2605807"/>
            <a:ext cx="1828280" cy="1111307"/>
          </a:xfrm>
          <a:prstGeom prst="rect">
            <a:avLst/>
          </a:prstGeom>
        </p:spPr>
      </p:pic>
      <p:sp>
        <p:nvSpPr>
          <p:cNvPr id="11" name="Content Placeholder 5">
            <a:extLst>
              <a:ext uri="{FF2B5EF4-FFF2-40B4-BE49-F238E27FC236}">
                <a16:creationId xmlns:a16="http://schemas.microsoft.com/office/drawing/2014/main" id="{1724D6CA-23E1-58FB-8042-A8C1879FAE3F}"/>
              </a:ext>
            </a:extLst>
          </p:cNvPr>
          <p:cNvSpPr>
            <a:spLocks noGrp="1"/>
          </p:cNvSpPr>
          <p:nvPr>
            <p:ph idx="1"/>
          </p:nvPr>
        </p:nvSpPr>
        <p:spPr>
          <a:xfrm>
            <a:off x="4348163" y="463844"/>
            <a:ext cx="7488237" cy="5522177"/>
          </a:xfrm>
        </p:spPr>
        <p:txBody>
          <a:bodyPr/>
          <a:lstStyle/>
          <a:p>
            <a:pPr marL="0" indent="0">
              <a:buNone/>
            </a:pPr>
            <a:r>
              <a:rPr lang="en-US" sz="2400" dirty="0"/>
              <a:t>A support system that includes family, friends, and potentially a therapist or grief support group can help you move through the stages of grief after the death of a spouse. </a:t>
            </a:r>
          </a:p>
          <a:p>
            <a:pPr marL="0" indent="0">
              <a:spcBef>
                <a:spcPts val="2400"/>
              </a:spcBef>
              <a:buNone/>
            </a:pPr>
            <a:r>
              <a:rPr lang="en-US" b="1" dirty="0">
                <a:latin typeface="Arial" panose="020B0604020202020204" pitchFamily="34" charset="0"/>
                <a:cs typeface="Arial" panose="020B0604020202020204" pitchFamily="34" charset="0"/>
              </a:rPr>
              <a:t>Key takeaways:</a:t>
            </a:r>
          </a:p>
          <a:p>
            <a:r>
              <a:rPr lang="en-US" dirty="0"/>
              <a:t>Work in stages starting with the most pressing legal and financial issues so you don’t feel overwhelmed. </a:t>
            </a:r>
          </a:p>
          <a:p>
            <a:r>
              <a:rPr lang="en-US" dirty="0"/>
              <a:t>Recognize your financial challenges and have a plan for</a:t>
            </a:r>
            <a:br>
              <a:rPr lang="en-US" dirty="0"/>
            </a:br>
            <a:r>
              <a:rPr lang="en-US" dirty="0"/>
              <a:t>tackling them. </a:t>
            </a:r>
          </a:p>
          <a:p>
            <a:r>
              <a:rPr lang="en-US" dirty="0"/>
              <a:t>Ask for the emotional support that you need from family,</a:t>
            </a:r>
            <a:br>
              <a:rPr lang="en-US" dirty="0"/>
            </a:br>
            <a:r>
              <a:rPr lang="en-US" dirty="0"/>
              <a:t>friends, and professionals.</a:t>
            </a:r>
          </a:p>
          <a:p>
            <a:r>
              <a:rPr lang="en-US" dirty="0"/>
              <a:t>Seek support from financial, legal, and tax professionals to empower you on this journey.</a:t>
            </a:r>
          </a:p>
        </p:txBody>
      </p:sp>
      <p:sp>
        <p:nvSpPr>
          <p:cNvPr id="2" name="Slide Number Placeholder 1">
            <a:extLst>
              <a:ext uri="{FF2B5EF4-FFF2-40B4-BE49-F238E27FC236}">
                <a16:creationId xmlns:a16="http://schemas.microsoft.com/office/drawing/2014/main" id="{3D56435B-B22A-0009-2E47-DE3DE2A450F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10</a:t>
            </a:fld>
            <a:endParaRPr lang="en-US" dirty="0"/>
          </a:p>
        </p:txBody>
      </p:sp>
    </p:spTree>
    <p:extLst>
      <p:ext uri="{BB962C8B-B14F-4D97-AF65-F5344CB8AC3E}">
        <p14:creationId xmlns:p14="http://schemas.microsoft.com/office/powerpoint/2010/main" val="41986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CC72E-CB47-E969-E1F2-E4A9ADABF6AD}"/>
              </a:ext>
            </a:extLst>
          </p:cNvPr>
          <p:cNvSpPr>
            <a:spLocks noGrp="1"/>
          </p:cNvSpPr>
          <p:nvPr>
            <p:ph type="title"/>
          </p:nvPr>
        </p:nvSpPr>
        <p:spPr>
          <a:xfrm>
            <a:off x="466342" y="472437"/>
            <a:ext cx="11274553" cy="792167"/>
          </a:xfrm>
        </p:spPr>
        <p:txBody>
          <a:bodyPr/>
          <a:lstStyle/>
          <a:p>
            <a:r>
              <a:rPr lang="en-CA" dirty="0"/>
              <a:t>Executor </a:t>
            </a:r>
            <a:r>
              <a:rPr lang="en-US" dirty="0"/>
              <a:t>checklist</a:t>
            </a:r>
            <a:br>
              <a:rPr lang="en-US" dirty="0"/>
            </a:br>
            <a:endParaRPr lang="en-US" dirty="0"/>
          </a:p>
        </p:txBody>
      </p:sp>
      <p:grpSp>
        <p:nvGrpSpPr>
          <p:cNvPr id="14" name="Group 13" descr="Screen capture of Manulife John Hancock Investments’ Executor checklist. This checklist outlines the responsibilities and duties that someone acting as an executor would have to take on. It is broken down into tasks that need to be done immediately versus those that need to be done within weeks or months following the loss of a loved one.">
            <a:extLst>
              <a:ext uri="{FF2B5EF4-FFF2-40B4-BE49-F238E27FC236}">
                <a16:creationId xmlns:a16="http://schemas.microsoft.com/office/drawing/2014/main" id="{8898D323-562B-4A35-25BE-1D79045CB334}"/>
              </a:ext>
            </a:extLst>
          </p:cNvPr>
          <p:cNvGrpSpPr/>
          <p:nvPr/>
        </p:nvGrpSpPr>
        <p:grpSpPr>
          <a:xfrm>
            <a:off x="2029848" y="1159830"/>
            <a:ext cx="8130154" cy="4552642"/>
            <a:chOff x="1115101" y="1398540"/>
            <a:chExt cx="7132422" cy="3993942"/>
          </a:xfrm>
        </p:grpSpPr>
        <p:pic>
          <p:nvPicPr>
            <p:cNvPr id="7" name="Picture 6">
              <a:extLst>
                <a:ext uri="{FF2B5EF4-FFF2-40B4-BE49-F238E27FC236}">
                  <a16:creationId xmlns:a16="http://schemas.microsoft.com/office/drawing/2014/main" id="{B4A8E11B-6B0A-3A08-81DD-ABFB135233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2182" y="1398540"/>
              <a:ext cx="2465341" cy="3190441"/>
            </a:xfrm>
            <a:prstGeom prst="rect">
              <a:avLst/>
            </a:prstGeom>
            <a:ln w="6350">
              <a:solidFill>
                <a:schemeClr val="bg1">
                  <a:lumMod val="65000"/>
                </a:schemeClr>
              </a:solidFill>
            </a:ln>
            <a:effectLst/>
          </p:spPr>
        </p:pic>
        <p:pic>
          <p:nvPicPr>
            <p:cNvPr id="9" name="Picture 8">
              <a:extLst>
                <a:ext uri="{FF2B5EF4-FFF2-40B4-BE49-F238E27FC236}">
                  <a16:creationId xmlns:a16="http://schemas.microsoft.com/office/drawing/2014/main" id="{1E665180-FD9F-63F5-52ED-801667324C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49512" y="2202040"/>
              <a:ext cx="2465341" cy="3190441"/>
            </a:xfrm>
            <a:prstGeom prst="rect">
              <a:avLst/>
            </a:prstGeom>
            <a:ln w="6350">
              <a:solidFill>
                <a:schemeClr val="bg1">
                  <a:lumMod val="65000"/>
                </a:schemeClr>
              </a:solidFill>
            </a:ln>
            <a:effectLst/>
          </p:spPr>
        </p:pic>
        <p:pic>
          <p:nvPicPr>
            <p:cNvPr id="10" name="Picture 9">
              <a:extLst>
                <a:ext uri="{FF2B5EF4-FFF2-40B4-BE49-F238E27FC236}">
                  <a16:creationId xmlns:a16="http://schemas.microsoft.com/office/drawing/2014/main" id="{83737E91-F5B2-0B1F-AF9C-57559892ED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5101" y="1398540"/>
              <a:ext cx="3084431" cy="3993942"/>
            </a:xfrm>
            <a:prstGeom prst="rect">
              <a:avLst/>
            </a:prstGeom>
            <a:ln w="6350">
              <a:solidFill>
                <a:schemeClr val="bg1">
                  <a:lumMod val="65000"/>
                </a:schemeClr>
              </a:solidFill>
            </a:ln>
            <a:effectLst/>
          </p:spPr>
        </p:pic>
      </p:grpSp>
      <p:sp>
        <p:nvSpPr>
          <p:cNvPr id="6" name="Text Placeholder 5">
            <a:extLst>
              <a:ext uri="{FF2B5EF4-FFF2-40B4-BE49-F238E27FC236}">
                <a16:creationId xmlns:a16="http://schemas.microsoft.com/office/drawing/2014/main" id="{3E6D22B2-67D8-69A9-07D1-A145B0012A5B}"/>
              </a:ext>
            </a:extLst>
          </p:cNvPr>
          <p:cNvSpPr>
            <a:spLocks noGrp="1"/>
          </p:cNvSpPr>
          <p:nvPr>
            <p:ph type="body" sz="quarter" idx="13"/>
          </p:nvPr>
        </p:nvSpPr>
        <p:spPr>
          <a:xfrm>
            <a:off x="4051300" y="6110288"/>
            <a:ext cx="7083425"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5" name="Slide Number Placeholder 4">
            <a:extLst>
              <a:ext uri="{FF2B5EF4-FFF2-40B4-BE49-F238E27FC236}">
                <a16:creationId xmlns:a16="http://schemas.microsoft.com/office/drawing/2014/main" id="{DA863FE3-4AC6-F1D9-FA39-73D49064C0E2}"/>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11</a:t>
            </a:fld>
            <a:endParaRPr lang="en-US" dirty="0"/>
          </a:p>
        </p:txBody>
      </p:sp>
    </p:spTree>
    <p:extLst>
      <p:ext uri="{BB962C8B-B14F-4D97-AF65-F5344CB8AC3E}">
        <p14:creationId xmlns:p14="http://schemas.microsoft.com/office/powerpoint/2010/main" val="489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12</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13</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14</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a:solidFill>
                  <a:srgbClr val="000000"/>
                </a:solidFill>
                <a:ea typeface="Arial Unicode MS" pitchFamily="34" charset="-128"/>
              </a:rPr>
              <a:t>MF 4331262</a:t>
            </a:r>
            <a:r>
              <a:rPr lang="en-US" sz="800" dirty="0">
                <a:solidFill>
                  <a:prstClr val="black"/>
                </a:solidFill>
                <a:latin typeface="Arial" panose="020B0604020202020204"/>
                <a:ea typeface="Arial Unicode MS" pitchFamily="34" charset="-128"/>
              </a:rPr>
              <a:t>	</a:t>
            </a:r>
            <a:r>
              <a:rPr lang="en-US" sz="800" dirty="0">
                <a:solidFill>
                  <a:prstClr val="black"/>
                </a:solidFill>
                <a:ea typeface="Arial Unicode MS" pitchFamily="34" charset="-128"/>
              </a:rPr>
              <a:t>WWW-WID-CS 03/25</a:t>
            </a:r>
            <a:endParaRPr lang="en-US" sz="800" dirty="0">
              <a:solidFill>
                <a:prstClr val="black"/>
              </a:solidFill>
              <a:latin typeface="Arial" panose="020B0604020202020204"/>
              <a:ea typeface="Arial Unicode MS" pitchFamily="34" charset="-128"/>
            </a:endParaRP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4855840A-3727-3AAF-B937-4E37A2E399EB}"/>
              </a:ext>
            </a:extLst>
          </p:cNvPr>
          <p:cNvSpPr>
            <a:spLocks noGrp="1" noChangeArrowheads="1"/>
          </p:cNvSpPr>
          <p:nvPr>
            <p:ph type="title"/>
          </p:nvPr>
        </p:nvSpPr>
        <p:spPr>
          <a:xfrm>
            <a:off x="457835" y="472439"/>
            <a:ext cx="8347076" cy="792167"/>
          </a:xfrm>
        </p:spPr>
        <p:txBody>
          <a:bodyPr/>
          <a:lstStyle/>
          <a:p>
            <a:r>
              <a:rPr lang="en-US" altLang="en-US" dirty="0">
                <a:sym typeface="Calibri Bold" pitchFamily="2" charset="0"/>
              </a:rPr>
              <a:t>Case study: </a:t>
            </a:r>
            <a:r>
              <a:rPr lang="en-CA" dirty="0"/>
              <a:t>New widow </a:t>
            </a:r>
            <a:endParaRPr lang="en-US" altLang="en-US" dirty="0">
              <a:sym typeface="Calibri Bold" pitchFamily="2" charset="0"/>
            </a:endParaRPr>
          </a:p>
        </p:txBody>
      </p:sp>
      <p:sp>
        <p:nvSpPr>
          <p:cNvPr id="18" name="TextBox 17">
            <a:extLst>
              <a:ext uri="{FF2B5EF4-FFF2-40B4-BE49-F238E27FC236}">
                <a16:creationId xmlns:a16="http://schemas.microsoft.com/office/drawing/2014/main" id="{6B3FD11C-867B-70E7-C8FA-4C34B029850F}"/>
              </a:ext>
            </a:extLst>
          </p:cNvPr>
          <p:cNvSpPr txBox="1"/>
          <p:nvPr/>
        </p:nvSpPr>
        <p:spPr>
          <a:xfrm>
            <a:off x="457836" y="959956"/>
            <a:ext cx="8387663" cy="679673"/>
          </a:xfrm>
          <a:prstGeom prst="rect">
            <a:avLst/>
          </a:prstGeom>
          <a:noFill/>
        </p:spPr>
        <p:txBody>
          <a:bodyPr wrap="square" lIns="0" tIns="0" rIns="0" bIns="0" rtlCol="0">
            <a:spAutoFit/>
          </a:bodyPr>
          <a:lstStyle/>
          <a:p>
            <a:pPr>
              <a:spcBef>
                <a:spcPts val="450"/>
              </a:spcBef>
              <a:defRPr/>
            </a:pPr>
            <a:r>
              <a:rPr lang="en-US" altLang="en-US" sz="2000" i="1" dirty="0">
                <a:solidFill>
                  <a:prstClr val="black"/>
                </a:solidFill>
                <a:latin typeface="Arial" panose="020B0604020202020204"/>
                <a:sym typeface="Calibri Bold" pitchFamily="2" charset="0"/>
              </a:rPr>
              <a:t>Sandra Johnson, age 59</a:t>
            </a:r>
          </a:p>
          <a:p>
            <a:pPr>
              <a:spcBef>
                <a:spcPts val="450"/>
              </a:spcBef>
              <a:defRPr/>
            </a:pPr>
            <a:endParaRPr lang="en-US" altLang="en-US" sz="2000" i="1" dirty="0">
              <a:solidFill>
                <a:prstClr val="black"/>
              </a:solidFill>
              <a:latin typeface="Arial" panose="020B0604020202020204"/>
              <a:sym typeface="Calibri Bold" pitchFamily="2" charset="0"/>
            </a:endParaRPr>
          </a:p>
        </p:txBody>
      </p:sp>
      <p:sp>
        <p:nvSpPr>
          <p:cNvPr id="19" name="Content Placeholder 6">
            <a:extLst>
              <a:ext uri="{FF2B5EF4-FFF2-40B4-BE49-F238E27FC236}">
                <a16:creationId xmlns:a16="http://schemas.microsoft.com/office/drawing/2014/main" id="{C0E0ED5B-C65F-440F-32D7-E12FB2E94550}"/>
              </a:ext>
            </a:extLst>
          </p:cNvPr>
          <p:cNvSpPr>
            <a:spLocks noGrp="1"/>
          </p:cNvSpPr>
          <p:nvPr>
            <p:ph idx="1"/>
          </p:nvPr>
        </p:nvSpPr>
        <p:spPr>
          <a:xfrm>
            <a:off x="457834" y="1833145"/>
            <a:ext cx="6938645" cy="3724002"/>
          </a:xfrm>
        </p:spPr>
        <p:txBody>
          <a:bodyPr/>
          <a:lstStyle/>
          <a:p>
            <a:pPr>
              <a:spcBef>
                <a:spcPts val="800"/>
              </a:spcBef>
            </a:pPr>
            <a:r>
              <a:rPr lang="en-CA" sz="2000" dirty="0"/>
              <a:t>Married for over 30 years, Sandra’s husband recently died of a sudden illness</a:t>
            </a:r>
          </a:p>
          <a:p>
            <a:pPr>
              <a:spcBef>
                <a:spcPts val="800"/>
              </a:spcBef>
            </a:pPr>
            <a:r>
              <a:rPr lang="en-CA" sz="2000" dirty="0"/>
              <a:t>They shared 3 adult children and 2 grandchildren</a:t>
            </a:r>
          </a:p>
          <a:p>
            <a:pPr>
              <a:spcBef>
                <a:spcPts val="800"/>
              </a:spcBef>
            </a:pPr>
            <a:r>
              <a:rPr lang="en-CA" sz="2000" dirty="0"/>
              <a:t>Sandra feels overwhelmed with the paperwork and financial decisions triggered by her husband’s passing</a:t>
            </a:r>
          </a:p>
          <a:p>
            <a:pPr>
              <a:spcBef>
                <a:spcPts val="800"/>
              </a:spcBef>
            </a:pPr>
            <a:r>
              <a:rPr lang="en-CA" sz="2000" dirty="0"/>
              <a:t>Together they own several investment properties, adding to the complexity</a:t>
            </a:r>
          </a:p>
          <a:p>
            <a:pPr>
              <a:spcBef>
                <a:spcPts val="800"/>
              </a:spcBef>
            </a:pPr>
            <a:r>
              <a:rPr lang="en-CA" sz="2000" dirty="0"/>
              <a:t>She is looking for comprehensive financial planning advice and the action items to prioritize</a:t>
            </a:r>
          </a:p>
        </p:txBody>
      </p:sp>
      <p:pic>
        <p:nvPicPr>
          <p:cNvPr id="4" name="Picture 3" descr="An individual standing on a beach looking out at the ocean. ">
            <a:extLst>
              <a:ext uri="{FF2B5EF4-FFF2-40B4-BE49-F238E27FC236}">
                <a16:creationId xmlns:a16="http://schemas.microsoft.com/office/drawing/2014/main" id="{A5AD19AD-5252-BF40-B478-42689BCFAA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996236" y="1390636"/>
            <a:ext cx="4192587" cy="4493066"/>
          </a:xfrm>
          <a:prstGeom prst="rect">
            <a:avLst/>
          </a:prstGeom>
        </p:spPr>
      </p:pic>
      <p:sp>
        <p:nvSpPr>
          <p:cNvPr id="6" name="TextBox 5">
            <a:extLst>
              <a:ext uri="{FF2B5EF4-FFF2-40B4-BE49-F238E27FC236}">
                <a16:creationId xmlns:a16="http://schemas.microsoft.com/office/drawing/2014/main" id="{00D4E325-BFF5-F343-79D3-1CE7582CFD51}"/>
              </a:ext>
            </a:extLst>
          </p:cNvPr>
          <p:cNvSpPr txBox="1"/>
          <p:nvPr/>
        </p:nvSpPr>
        <p:spPr>
          <a:xfrm>
            <a:off x="465774" y="5146427"/>
            <a:ext cx="9206546" cy="737275"/>
          </a:xfrm>
          <a:prstGeom prst="rect">
            <a:avLst/>
          </a:prstGeom>
          <a:solidFill>
            <a:srgbClr val="06874E"/>
          </a:solidFill>
        </p:spPr>
        <p:txBody>
          <a:bodyPr wrap="square" anchor="ctr">
            <a:noAutofit/>
          </a:bodyPr>
          <a:lstStyle/>
          <a:p>
            <a:pPr>
              <a:defRPr/>
            </a:pPr>
            <a:r>
              <a:rPr lang="en-CA" sz="2000" b="1" i="1" dirty="0">
                <a:solidFill>
                  <a:prstClr val="white"/>
                </a:solidFill>
                <a:latin typeface="Arial" panose="020B0604020202020204"/>
              </a:rPr>
              <a:t>What are key considerations to keep in mind as a new widow? </a:t>
            </a:r>
          </a:p>
        </p:txBody>
      </p:sp>
      <p:sp>
        <p:nvSpPr>
          <p:cNvPr id="15" name="Text Placeholder 14">
            <a:extLst>
              <a:ext uri="{FF2B5EF4-FFF2-40B4-BE49-F238E27FC236}">
                <a16:creationId xmlns:a16="http://schemas.microsoft.com/office/drawing/2014/main" id="{6E5E2986-1CF1-5259-F4A7-E32C1E888F37}"/>
              </a:ext>
            </a:extLst>
          </p:cNvPr>
          <p:cNvSpPr>
            <a:spLocks noGrp="1"/>
          </p:cNvSpPr>
          <p:nvPr>
            <p:ph type="body" sz="quarter" idx="13"/>
          </p:nvPr>
        </p:nvSpPr>
        <p:spPr/>
        <p:txBody>
          <a:bodyPr/>
          <a:lstStyle/>
          <a:p>
            <a:r>
              <a:rPr lang="en-CA" sz="800" dirty="0"/>
              <a:t>This is a hypothetical example for illustrative purposes only.</a:t>
            </a:r>
          </a:p>
        </p:txBody>
      </p:sp>
      <p:sp>
        <p:nvSpPr>
          <p:cNvPr id="2" name="Slide Number Placeholder 1">
            <a:extLst>
              <a:ext uri="{FF2B5EF4-FFF2-40B4-BE49-F238E27FC236}">
                <a16:creationId xmlns:a16="http://schemas.microsoft.com/office/drawing/2014/main" id="{E7175623-EE7D-C358-28B1-A85BDF3919B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105818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812EE13E-338C-BD4B-B700-FD8C901D0D2E}"/>
              </a:ext>
            </a:extLst>
          </p:cNvPr>
          <p:cNvSpPr>
            <a:spLocks noGrp="1" noChangeArrowheads="1"/>
          </p:cNvSpPr>
          <p:nvPr>
            <p:ph type="title"/>
          </p:nvPr>
        </p:nvSpPr>
        <p:spPr>
          <a:xfrm>
            <a:off x="466342" y="472437"/>
            <a:ext cx="11274553" cy="792167"/>
          </a:xfrm>
        </p:spPr>
        <p:txBody>
          <a:bodyPr/>
          <a:lstStyle/>
          <a:p>
            <a:r>
              <a:rPr lang="en-CA" dirty="0"/>
              <a:t>Now what?</a:t>
            </a:r>
            <a:endParaRPr lang="en-US" altLang="en-US" dirty="0">
              <a:sym typeface="Calibri Bold" pitchFamily="2" charset="0"/>
            </a:endParaRPr>
          </a:p>
        </p:txBody>
      </p:sp>
      <p:sp>
        <p:nvSpPr>
          <p:cNvPr id="16" name="TextBox 15">
            <a:extLst>
              <a:ext uri="{FF2B5EF4-FFF2-40B4-BE49-F238E27FC236}">
                <a16:creationId xmlns:a16="http://schemas.microsoft.com/office/drawing/2014/main" id="{DBF321B0-CB5A-3BB6-0CA5-9A69F941AD8B}"/>
              </a:ext>
            </a:extLst>
          </p:cNvPr>
          <p:cNvSpPr txBox="1"/>
          <p:nvPr/>
        </p:nvSpPr>
        <p:spPr>
          <a:xfrm>
            <a:off x="467996" y="959956"/>
            <a:ext cx="8387663" cy="307777"/>
          </a:xfrm>
          <a:prstGeom prst="rect">
            <a:avLst/>
          </a:prstGeom>
          <a:noFill/>
        </p:spPr>
        <p:txBody>
          <a:bodyPr wrap="square" lIns="0" tIns="0" rIns="0" bIns="0" rtlCol="0">
            <a:spAutoFit/>
          </a:bodyPr>
          <a:lstStyle/>
          <a:p>
            <a:pPr>
              <a:spcBef>
                <a:spcPts val="450"/>
              </a:spcBef>
              <a:defRPr/>
            </a:pPr>
            <a:r>
              <a:rPr lang="en-US" altLang="en-US" sz="2000" i="1" dirty="0">
                <a:solidFill>
                  <a:prstClr val="black"/>
                </a:solidFill>
                <a:latin typeface="Arial" panose="020B0604020202020204"/>
                <a:sym typeface="Calibri Bold" pitchFamily="2" charset="0"/>
              </a:rPr>
              <a:t>Finding your financial footing after losing a spouse is a process. </a:t>
            </a:r>
          </a:p>
        </p:txBody>
      </p:sp>
      <p:sp>
        <p:nvSpPr>
          <p:cNvPr id="42" name="TextBox 41">
            <a:extLst>
              <a:ext uri="{FF2B5EF4-FFF2-40B4-BE49-F238E27FC236}">
                <a16:creationId xmlns:a16="http://schemas.microsoft.com/office/drawing/2014/main" id="{E8A470D2-CFEB-B296-128C-D873D8B54369}"/>
              </a:ext>
            </a:extLst>
          </p:cNvPr>
          <p:cNvSpPr txBox="1"/>
          <p:nvPr/>
        </p:nvSpPr>
        <p:spPr>
          <a:xfrm>
            <a:off x="467996" y="1382234"/>
            <a:ext cx="8387663" cy="323871"/>
          </a:xfrm>
          <a:prstGeom prst="rect">
            <a:avLst/>
          </a:prstGeom>
          <a:noFill/>
        </p:spPr>
        <p:txBody>
          <a:bodyPr wrap="square" lIns="0" tIns="0" rIns="0" bIns="0" rtlCol="0">
            <a:spAutoFit/>
          </a:bodyPr>
          <a:lstStyle/>
          <a:p>
            <a:pPr>
              <a:lnSpc>
                <a:spcPct val="115000"/>
              </a:lnSpc>
              <a:spcAft>
                <a:spcPts val="800"/>
              </a:spcAft>
              <a:defRPr/>
            </a:pPr>
            <a:r>
              <a:rPr lang="en-CA" sz="2000" b="1" dirty="0">
                <a:solidFill>
                  <a:prstClr val="black"/>
                </a:solidFill>
                <a:latin typeface="Arial" panose="020B0604020202020204" pitchFamily="34" charset="0"/>
                <a:ea typeface="Calibri" panose="020F0502020204030204" pitchFamily="34" charset="0"/>
                <a:cs typeface="Arial" panose="020B0604020202020204" pitchFamily="34" charset="0"/>
              </a:rPr>
              <a:t>A widow’s financial journey</a:t>
            </a:r>
            <a:r>
              <a:rPr lang="en-US" sz="2000" b="1" dirty="0">
                <a:solidFill>
                  <a:prstClr val="black"/>
                </a:solidFill>
                <a:latin typeface="Arial" panose="020B0604020202020204" pitchFamily="34" charset="0"/>
                <a:ea typeface="Tahoma" panose="020B0604030504040204" pitchFamily="34" charset="0"/>
                <a:cs typeface="Arial" panose="020B0604020202020204" pitchFamily="34" charset="0"/>
              </a:rPr>
              <a:t> </a:t>
            </a:r>
            <a:endParaRPr lang="en-CA" sz="2000" b="1"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19A58C8A-9465-0EB1-E3A1-D7C6424203E3}"/>
              </a:ext>
            </a:extLst>
          </p:cNvPr>
          <p:cNvSpPr/>
          <p:nvPr/>
        </p:nvSpPr>
        <p:spPr>
          <a:xfrm>
            <a:off x="854074" y="1783105"/>
            <a:ext cx="3291840" cy="410510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45720" numCol="1" spcCol="0" rtlCol="0" fromWordArt="0" anchor="t" anchorCtr="0" forceAA="0" compatLnSpc="1">
            <a:prstTxWarp prst="textNoShape">
              <a:avLst/>
            </a:prstTxWarp>
            <a:noAutofit/>
          </a:bodyPr>
          <a:lstStyle/>
          <a:p>
            <a:pPr>
              <a:lnSpc>
                <a:spcPct val="90000"/>
              </a:lnSpc>
              <a:spcBef>
                <a:spcPts val="600"/>
              </a:spcBef>
              <a:defRPr/>
            </a:pPr>
            <a:r>
              <a:rPr lang="en-US" sz="2000" b="1" dirty="0">
                <a:solidFill>
                  <a:prstClr val="white"/>
                </a:solidFill>
                <a:latin typeface="Arial" panose="020B0604020202020204" pitchFamily="34" charset="0"/>
                <a:cs typeface="Arial" panose="020B0604020202020204" pitchFamily="34" charset="0"/>
              </a:rPr>
              <a:t>Stage 1: Take care of immediate needs</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Plan funeral</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Executor duties</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Keep on top of bills</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Inform Social Security, Medicare, and pension administrators of death</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Understand benefits, unpaid salary/vacation, taxes</a:t>
            </a:r>
          </a:p>
        </p:txBody>
      </p:sp>
      <p:sp>
        <p:nvSpPr>
          <p:cNvPr id="44" name="Rectangle 43">
            <a:extLst>
              <a:ext uri="{FF2B5EF4-FFF2-40B4-BE49-F238E27FC236}">
                <a16:creationId xmlns:a16="http://schemas.microsoft.com/office/drawing/2014/main" id="{3DDE046B-A370-E8C3-7C01-EE6F796B6C45}"/>
              </a:ext>
            </a:extLst>
          </p:cNvPr>
          <p:cNvSpPr/>
          <p:nvPr/>
        </p:nvSpPr>
        <p:spPr>
          <a:xfrm>
            <a:off x="4444450" y="1783106"/>
            <a:ext cx="3291840" cy="410510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45720" numCol="1" spcCol="0" rtlCol="0" fromWordArt="0" anchor="t" anchorCtr="0" forceAA="0" compatLnSpc="1">
            <a:prstTxWarp prst="textNoShape">
              <a:avLst/>
            </a:prstTxWarp>
            <a:noAutofit/>
          </a:bodyPr>
          <a:lstStyle/>
          <a:p>
            <a:pPr>
              <a:lnSpc>
                <a:spcPct val="90000"/>
              </a:lnSpc>
              <a:spcBef>
                <a:spcPts val="600"/>
              </a:spcBef>
              <a:defRPr/>
            </a:pPr>
            <a:r>
              <a:rPr lang="en-US" sz="2000" b="1" dirty="0">
                <a:solidFill>
                  <a:prstClr val="white"/>
                </a:solidFill>
                <a:latin typeface="Arial" panose="020B0604020202020204" pitchFamily="34" charset="0"/>
                <a:cs typeface="Arial" panose="020B0604020202020204" pitchFamily="34" charset="0"/>
              </a:rPr>
              <a:t>Stage 2: Look ahead</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Update account titles, beneficiaries, essential documents </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Evaluate your investments for appropriateness</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Update insurance coverage</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Make housing decisions</a:t>
            </a:r>
          </a:p>
          <a:p>
            <a:pPr>
              <a:lnSpc>
                <a:spcPct val="90000"/>
              </a:lnSpc>
              <a:spcBef>
                <a:spcPts val="600"/>
              </a:spcBef>
              <a:defRPr/>
            </a:pPr>
            <a:endParaRPr lang="en-US" sz="2400" dirty="0">
              <a:solidFill>
                <a:prstClr val="white"/>
              </a:solidFill>
              <a:latin typeface="Arial" panose="020B0604020202020204"/>
            </a:endParaRPr>
          </a:p>
        </p:txBody>
      </p:sp>
      <p:sp>
        <p:nvSpPr>
          <p:cNvPr id="45" name="Rectangle 44">
            <a:extLst>
              <a:ext uri="{FF2B5EF4-FFF2-40B4-BE49-F238E27FC236}">
                <a16:creationId xmlns:a16="http://schemas.microsoft.com/office/drawing/2014/main" id="{6459E908-DCCA-CA61-1887-34912610F683}"/>
              </a:ext>
            </a:extLst>
          </p:cNvPr>
          <p:cNvSpPr/>
          <p:nvPr/>
        </p:nvSpPr>
        <p:spPr>
          <a:xfrm>
            <a:off x="8065306" y="1787026"/>
            <a:ext cx="3291840" cy="4105103"/>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45720" numCol="1" spcCol="0" rtlCol="0" fromWordArt="0" anchor="t" anchorCtr="0" forceAA="0" compatLnSpc="1">
            <a:prstTxWarp prst="textNoShape">
              <a:avLst/>
            </a:prstTxWarp>
            <a:noAutofit/>
          </a:bodyPr>
          <a:lstStyle/>
          <a:p>
            <a:pPr>
              <a:lnSpc>
                <a:spcPct val="90000"/>
              </a:lnSpc>
              <a:spcBef>
                <a:spcPts val="600"/>
              </a:spcBef>
              <a:defRPr/>
            </a:pPr>
            <a:r>
              <a:rPr lang="en-US" sz="2000" b="1" dirty="0">
                <a:solidFill>
                  <a:prstClr val="white"/>
                </a:solidFill>
                <a:latin typeface="Arial" panose="020B0604020202020204" pitchFamily="34" charset="0"/>
                <a:cs typeface="Arial" panose="020B0604020202020204" pitchFamily="34" charset="0"/>
              </a:rPr>
              <a:t>Stage 3: Transformation and advanced planning</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Investments, tax, and retirement planning</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Gifting strategies, </a:t>
            </a:r>
            <a:br>
              <a:rPr lang="en-US" dirty="0">
                <a:solidFill>
                  <a:prstClr val="white"/>
                </a:solidFill>
                <a:latin typeface="Arial" panose="020B0604020202020204"/>
              </a:rPr>
            </a:br>
            <a:r>
              <a:rPr lang="en-US" dirty="0">
                <a:solidFill>
                  <a:prstClr val="white"/>
                </a:solidFill>
                <a:latin typeface="Arial" panose="020B0604020202020204"/>
              </a:rPr>
              <a:t>family bequests, </a:t>
            </a:r>
            <a:br>
              <a:rPr lang="en-US" dirty="0">
                <a:solidFill>
                  <a:prstClr val="white"/>
                </a:solidFill>
                <a:latin typeface="Arial" panose="020B0604020202020204"/>
              </a:rPr>
            </a:br>
            <a:r>
              <a:rPr lang="en-US" dirty="0">
                <a:solidFill>
                  <a:prstClr val="white"/>
                </a:solidFill>
                <a:latin typeface="Arial" panose="020B0604020202020204"/>
              </a:rPr>
              <a:t>and philanthropy</a:t>
            </a:r>
          </a:p>
          <a:p>
            <a:pPr marL="233363" indent="-233363">
              <a:lnSpc>
                <a:spcPct val="90000"/>
              </a:lnSpc>
              <a:spcBef>
                <a:spcPts val="600"/>
              </a:spcBef>
              <a:buFont typeface="Arial" panose="020B0604020202020204" pitchFamily="34" charset="0"/>
              <a:buChar char="•"/>
              <a:defRPr/>
            </a:pPr>
            <a:r>
              <a:rPr lang="en-US" dirty="0">
                <a:solidFill>
                  <a:prstClr val="white"/>
                </a:solidFill>
                <a:latin typeface="Arial" panose="020B0604020202020204"/>
              </a:rPr>
              <a:t>Future remarriage with a prenuptial agreement </a:t>
            </a:r>
          </a:p>
        </p:txBody>
      </p:sp>
      <p:pic>
        <p:nvPicPr>
          <p:cNvPr id="46" name="Graphic 45">
            <a:extLst>
              <a:ext uri="{FF2B5EF4-FFF2-40B4-BE49-F238E27FC236}">
                <a16:creationId xmlns:a16="http://schemas.microsoft.com/office/drawing/2014/main" id="{850A7E26-EED8-F486-1879-5E47D6AD02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097" y="5047971"/>
            <a:ext cx="850900" cy="850900"/>
          </a:xfrm>
          <a:prstGeom prst="rect">
            <a:avLst/>
          </a:prstGeom>
        </p:spPr>
      </p:pic>
      <p:pic>
        <p:nvPicPr>
          <p:cNvPr id="47" name="Graphic 46">
            <a:extLst>
              <a:ext uri="{FF2B5EF4-FFF2-40B4-BE49-F238E27FC236}">
                <a16:creationId xmlns:a16="http://schemas.microsoft.com/office/drawing/2014/main" id="{4C184F7D-F065-891D-8DED-42DD17096AB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3473" y="5314671"/>
            <a:ext cx="850900" cy="584200"/>
          </a:xfrm>
          <a:prstGeom prst="rect">
            <a:avLst/>
          </a:prstGeom>
        </p:spPr>
      </p:pic>
      <p:pic>
        <p:nvPicPr>
          <p:cNvPr id="48" name="Graphic 47">
            <a:extLst>
              <a:ext uri="{FF2B5EF4-FFF2-40B4-BE49-F238E27FC236}">
                <a16:creationId xmlns:a16="http://schemas.microsoft.com/office/drawing/2014/main" id="{6EC89468-5181-7265-B547-EDFC643BFC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1585" y="5426537"/>
            <a:ext cx="973644" cy="421428"/>
          </a:xfrm>
          <a:prstGeom prst="rect">
            <a:avLst/>
          </a:prstGeom>
        </p:spPr>
      </p:pic>
      <p:sp>
        <p:nvSpPr>
          <p:cNvPr id="2" name="Slide Number Placeholder 1">
            <a:extLst>
              <a:ext uri="{FF2B5EF4-FFF2-40B4-BE49-F238E27FC236}">
                <a16:creationId xmlns:a16="http://schemas.microsoft.com/office/drawing/2014/main" id="{B9C7DFC6-0657-6CE1-CBFB-2642B11D8A4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3</a:t>
            </a:fld>
            <a:endParaRPr lang="en-US" dirty="0"/>
          </a:p>
        </p:txBody>
      </p:sp>
    </p:spTree>
    <p:extLst>
      <p:ext uri="{BB962C8B-B14F-4D97-AF65-F5344CB8AC3E}">
        <p14:creationId xmlns:p14="http://schemas.microsoft.com/office/powerpoint/2010/main" val="32800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lstStyle/>
          <a:p>
            <a:r>
              <a:rPr lang="en-CA" dirty="0"/>
              <a:t>Being an executor is </a:t>
            </a:r>
            <a:br>
              <a:rPr lang="en-CA" dirty="0"/>
            </a:br>
            <a:r>
              <a:rPr lang="en-CA" dirty="0"/>
              <a:t>a big job</a:t>
            </a:r>
            <a:endParaRPr lang="en-US" altLang="en-US" dirty="0">
              <a:sym typeface="Calibri Bold" pitchFamily="2" charset="0"/>
            </a:endParaRPr>
          </a:p>
        </p:txBody>
      </p:sp>
      <p:pic>
        <p:nvPicPr>
          <p:cNvPr id="13" name="Graphic 12">
            <a:extLst>
              <a:ext uri="{FF2B5EF4-FFF2-40B4-BE49-F238E27FC236}">
                <a16:creationId xmlns:a16="http://schemas.microsoft.com/office/drawing/2014/main" id="{C9E0A9DC-0E70-C591-2425-7C6FA5A656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578" y="2696539"/>
            <a:ext cx="1224413" cy="1464923"/>
          </a:xfrm>
          <a:prstGeom prst="rect">
            <a:avLst/>
          </a:prstGeom>
        </p:spPr>
      </p:pic>
      <p:sp>
        <p:nvSpPr>
          <p:cNvPr id="10" name="Content Placeholder 3">
            <a:extLst>
              <a:ext uri="{FF2B5EF4-FFF2-40B4-BE49-F238E27FC236}">
                <a16:creationId xmlns:a16="http://schemas.microsoft.com/office/drawing/2014/main" id="{E59DADD2-2E7B-32D6-A62F-7469133D1429}"/>
              </a:ext>
            </a:extLst>
          </p:cNvPr>
          <p:cNvSpPr txBox="1">
            <a:spLocks/>
          </p:cNvSpPr>
          <p:nvPr/>
        </p:nvSpPr>
        <p:spPr>
          <a:xfrm>
            <a:off x="4348163" y="463843"/>
            <a:ext cx="7380718" cy="6200908"/>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900"/>
              </a:spcAft>
              <a:buFont typeface="Arial" panose="020B0604020202020204" pitchFamily="34" charset="0"/>
              <a:buNone/>
            </a:pPr>
            <a:r>
              <a:rPr lang="en-CA" sz="2400">
                <a:cs typeface="Times New Roman" panose="02020603050405020304" pitchFamily="18" charset="0"/>
              </a:rPr>
              <a:t>Settling an estate takes time and often</a:t>
            </a:r>
            <a:br>
              <a:rPr lang="en-CA" sz="2400">
                <a:cs typeface="Times New Roman" panose="02020603050405020304" pitchFamily="18" charset="0"/>
              </a:rPr>
            </a:br>
            <a:r>
              <a:rPr lang="en-CA" sz="2400">
                <a:cs typeface="Times New Roman" panose="02020603050405020304" pitchFamily="18" charset="0"/>
              </a:rPr>
              <a:t>requires professional help. </a:t>
            </a:r>
          </a:p>
          <a:p>
            <a:pPr marL="0" indent="0">
              <a:spcBef>
                <a:spcPts val="900"/>
              </a:spcBef>
              <a:buFont typeface="Arial" panose="020B0604020202020204" pitchFamily="34" charset="0"/>
              <a:buNone/>
            </a:pPr>
            <a:r>
              <a:rPr lang="en-US" b="1">
                <a:latin typeface="Arial" panose="020B0604020202020204" pitchFamily="34" charset="0"/>
                <a:cs typeface="Arial" panose="020B0604020202020204" pitchFamily="34" charset="0"/>
              </a:rPr>
              <a:t>Overview of an executor’s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main responsibilities</a:t>
            </a:r>
          </a:p>
          <a:p>
            <a:pPr>
              <a:spcBef>
                <a:spcPts val="900"/>
              </a:spcBef>
            </a:pPr>
            <a:r>
              <a:rPr lang="en-US">
                <a:cs typeface="Times New Roman" panose="02020603050405020304" pitchFamily="18" charset="0"/>
              </a:rPr>
              <a:t>Making funeral and burial arrangements.</a:t>
            </a:r>
          </a:p>
          <a:p>
            <a:pPr>
              <a:spcBef>
                <a:spcPts val="900"/>
              </a:spcBef>
            </a:pPr>
            <a:r>
              <a:rPr lang="en-US">
                <a:cs typeface="Times New Roman" panose="02020603050405020304" pitchFamily="18" charset="0"/>
              </a:rPr>
              <a:t>Understanding the probate process. </a:t>
            </a:r>
          </a:p>
          <a:p>
            <a:pPr>
              <a:spcBef>
                <a:spcPts val="900"/>
              </a:spcBef>
            </a:pPr>
            <a:r>
              <a:rPr lang="en-US">
                <a:cs typeface="Times New Roman" panose="02020603050405020304" pitchFamily="18" charset="0"/>
              </a:rPr>
              <a:t>Determining debts and liabilities, including creditor claims.</a:t>
            </a:r>
          </a:p>
          <a:p>
            <a:pPr>
              <a:spcBef>
                <a:spcPts val="900"/>
              </a:spcBef>
            </a:pPr>
            <a:r>
              <a:rPr lang="en-US">
                <a:cs typeface="Times New Roman" panose="02020603050405020304" pitchFamily="18" charset="0"/>
              </a:rPr>
              <a:t>File insurance claims.</a:t>
            </a:r>
          </a:p>
          <a:p>
            <a:pPr>
              <a:spcBef>
                <a:spcPts val="900"/>
              </a:spcBef>
            </a:pPr>
            <a:r>
              <a:rPr lang="en-US">
                <a:cs typeface="Times New Roman" panose="02020603050405020304" pitchFamily="18" charset="0"/>
              </a:rPr>
              <a:t>Valuating and liquidating assets – and locating physical and digital assets.</a:t>
            </a:r>
          </a:p>
          <a:p>
            <a:pPr>
              <a:spcBef>
                <a:spcPts val="900"/>
              </a:spcBef>
            </a:pPr>
            <a:r>
              <a:rPr lang="en-US">
                <a:cs typeface="Times New Roman" panose="02020603050405020304" pitchFamily="18" charset="0"/>
              </a:rPr>
              <a:t>Interpreting the will and distributing assets to beneficiaries.</a:t>
            </a:r>
          </a:p>
          <a:p>
            <a:pPr>
              <a:spcBef>
                <a:spcPts val="900"/>
              </a:spcBef>
            </a:pPr>
            <a:r>
              <a:rPr lang="en-US">
                <a:cs typeface="Times New Roman" panose="02020603050405020304" pitchFamily="18" charset="0"/>
              </a:rPr>
              <a:t>Preparing and filing tax returns.</a:t>
            </a:r>
          </a:p>
          <a:p>
            <a:pPr>
              <a:spcBef>
                <a:spcPts val="900"/>
              </a:spcBef>
            </a:pPr>
            <a:r>
              <a:rPr lang="en-US">
                <a:cs typeface="Times New Roman" panose="02020603050405020304" pitchFamily="18" charset="0"/>
              </a:rPr>
              <a:t>Keeping proper accounts and records.</a:t>
            </a:r>
          </a:p>
          <a:p>
            <a:pPr marL="0" indent="0">
              <a:spcBef>
                <a:spcPts val="900"/>
              </a:spcBef>
              <a:buFont typeface="Arial" panose="020B0604020202020204" pitchFamily="34" charset="0"/>
              <a:buNone/>
            </a:pPr>
            <a:r>
              <a:rPr lang="en-US">
                <a:cs typeface="Times New Roman" panose="02020603050405020304" pitchFamily="18" charset="0"/>
              </a:rPr>
              <a:t>Refer to our </a:t>
            </a:r>
            <a:r>
              <a:rPr lang="en-US" i="1">
                <a:latin typeface="+mj-lt"/>
                <a:cs typeface="Times New Roman" panose="02020603050405020304" pitchFamily="18" charset="0"/>
              </a:rPr>
              <a:t>Executor checklist </a:t>
            </a:r>
            <a:r>
              <a:rPr lang="en-US">
                <a:cs typeface="Times New Roman" panose="02020603050405020304" pitchFamily="18" charset="0"/>
              </a:rPr>
              <a:t>for a more detailed look at </a:t>
            </a:r>
            <a:br>
              <a:rPr lang="en-US">
                <a:cs typeface="Times New Roman" panose="02020603050405020304" pitchFamily="18" charset="0"/>
              </a:rPr>
            </a:br>
            <a:r>
              <a:rPr lang="en-US">
                <a:cs typeface="Times New Roman" panose="02020603050405020304" pitchFamily="18" charset="0"/>
              </a:rPr>
              <a:t>what is involved. </a:t>
            </a:r>
            <a:endParaRPr lang="en-US"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ED53130-9F4B-C713-CE01-6B952DC3DDF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4</a:t>
            </a:fld>
            <a:endParaRPr lang="en-US" dirty="0"/>
          </a:p>
        </p:txBody>
      </p:sp>
    </p:spTree>
    <p:extLst>
      <p:ext uri="{BB962C8B-B14F-4D97-AF65-F5344CB8AC3E}">
        <p14:creationId xmlns:p14="http://schemas.microsoft.com/office/powerpoint/2010/main" val="34810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350865"/>
          </a:xfrm>
        </p:spPr>
        <p:txBody>
          <a:bodyPr vert="horz" lIns="0" tIns="0" rIns="0" bIns="0" rtlCol="0" anchor="t">
            <a:spAutoFit/>
          </a:bodyPr>
          <a:lstStyle/>
          <a:p>
            <a:r>
              <a:rPr lang="en-US" altLang="en-US" dirty="0"/>
              <a:t>Financial challenges of widowhood</a:t>
            </a:r>
          </a:p>
        </p:txBody>
      </p:sp>
      <p:sp>
        <p:nvSpPr>
          <p:cNvPr id="13" name="TextBox 12">
            <a:extLst>
              <a:ext uri="{FF2B5EF4-FFF2-40B4-BE49-F238E27FC236}">
                <a16:creationId xmlns:a16="http://schemas.microsoft.com/office/drawing/2014/main" id="{C591F0AC-17ED-9297-4DD0-DF75E7179757}"/>
              </a:ext>
            </a:extLst>
          </p:cNvPr>
          <p:cNvSpPr txBox="1"/>
          <p:nvPr/>
        </p:nvSpPr>
        <p:spPr>
          <a:xfrm>
            <a:off x="457832" y="1434191"/>
            <a:ext cx="9234807" cy="584775"/>
          </a:xfrm>
          <a:prstGeom prst="rect">
            <a:avLst/>
          </a:prstGeom>
        </p:spPr>
        <p:txBody>
          <a:bodyPr vert="horz" lIns="0" tIns="0" rIns="0" bIns="0" rtlCol="0" anchor="t">
            <a:spAutoFit/>
          </a:bodyPr>
          <a:lstStyle/>
          <a:p>
            <a:pPr>
              <a:lnSpc>
                <a:spcPct val="95000"/>
              </a:lnSpc>
              <a:spcAft>
                <a:spcPts val="600"/>
              </a:spcAft>
              <a:buClr>
                <a:prstClr val="black"/>
              </a:buClr>
              <a:buSzPct val="115000"/>
              <a:defRPr/>
            </a:pPr>
            <a:r>
              <a:rPr lang="en-US" altLang="en-US" sz="2000" dirty="0">
                <a:solidFill>
                  <a:prstClr val="black"/>
                </a:solidFill>
                <a:latin typeface="Arial" panose="020B0604020202020204" pitchFamily="34" charset="0"/>
                <a:cs typeface="Arial" panose="020B0604020202020204" pitchFamily="34" charset="0"/>
              </a:rPr>
              <a:t>When you lose your spouse before you retire, you must rely on your savings, </a:t>
            </a:r>
            <a:br>
              <a:rPr lang="en-US" altLang="en-US" sz="2000" dirty="0">
                <a:solidFill>
                  <a:prstClr val="black"/>
                </a:solidFill>
                <a:latin typeface="Arial" panose="020B0604020202020204" pitchFamily="34" charset="0"/>
                <a:cs typeface="Arial" panose="020B0604020202020204" pitchFamily="34" charset="0"/>
              </a:rPr>
            </a:br>
            <a:r>
              <a:rPr lang="en-US" altLang="en-US" sz="2000" dirty="0">
                <a:solidFill>
                  <a:prstClr val="black"/>
                </a:solidFill>
                <a:latin typeface="Arial" panose="020B0604020202020204" pitchFamily="34" charset="0"/>
                <a:cs typeface="Arial" panose="020B0604020202020204" pitchFamily="34" charset="0"/>
              </a:rPr>
              <a:t>job earnings, and any life insurance to meet your commitments. </a:t>
            </a:r>
          </a:p>
        </p:txBody>
      </p:sp>
      <p:sp>
        <p:nvSpPr>
          <p:cNvPr id="14" name="Content Placeholder 6">
            <a:extLst>
              <a:ext uri="{FF2B5EF4-FFF2-40B4-BE49-F238E27FC236}">
                <a16:creationId xmlns:a16="http://schemas.microsoft.com/office/drawing/2014/main" id="{ADFAD3F1-F8E4-E2A1-3447-49BAB64D07D6}"/>
              </a:ext>
            </a:extLst>
          </p:cNvPr>
          <p:cNvSpPr>
            <a:spLocks noGrp="1"/>
          </p:cNvSpPr>
          <p:nvPr>
            <p:ph idx="1"/>
          </p:nvPr>
        </p:nvSpPr>
        <p:spPr>
          <a:xfrm>
            <a:off x="1656715" y="2324619"/>
            <a:ext cx="8347076" cy="292388"/>
          </a:xfrm>
        </p:spPr>
        <p:txBody>
          <a:bodyPr vert="horz" lIns="0" tIns="0" rIns="0" bIns="0" rtlCol="0">
            <a:spAutoFit/>
          </a:bodyPr>
          <a:lstStyle/>
          <a:p>
            <a:pPr marL="0" indent="0">
              <a:buNone/>
            </a:pPr>
            <a:r>
              <a:rPr lang="en-US" dirty="0"/>
              <a:t>Account for:</a:t>
            </a:r>
          </a:p>
        </p:txBody>
      </p:sp>
      <p:sp>
        <p:nvSpPr>
          <p:cNvPr id="15" name="Rectangle 14">
            <a:extLst>
              <a:ext uri="{FF2B5EF4-FFF2-40B4-BE49-F238E27FC236}">
                <a16:creationId xmlns:a16="http://schemas.microsoft.com/office/drawing/2014/main" id="{55DF808A-B4BF-8DA7-A417-208A26C65432}"/>
              </a:ext>
              <a:ext uri="{C183D7F6-B498-43B3-948B-1728B52AA6E4}">
                <adec:decorative xmlns:adec="http://schemas.microsoft.com/office/drawing/2017/decorative" val="1"/>
              </a:ext>
            </a:extLst>
          </p:cNvPr>
          <p:cNvSpPr/>
          <p:nvPr/>
        </p:nvSpPr>
        <p:spPr>
          <a:xfrm>
            <a:off x="1656715" y="2786870"/>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defRPr/>
            </a:pPr>
            <a:endParaRPr lang="en-US" dirty="0">
              <a:solidFill>
                <a:prstClr val="white"/>
              </a:solidFill>
              <a:latin typeface="Arial" panose="020B0604020202020204"/>
            </a:endParaRPr>
          </a:p>
        </p:txBody>
      </p:sp>
      <p:pic>
        <p:nvPicPr>
          <p:cNvPr id="16" name="Graphic 15">
            <a:extLst>
              <a:ext uri="{FF2B5EF4-FFF2-40B4-BE49-F238E27FC236}">
                <a16:creationId xmlns:a16="http://schemas.microsoft.com/office/drawing/2014/main" id="{0D446C17-924A-C414-1EAD-C4D2BDCD4D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88963" y="2845955"/>
            <a:ext cx="543663" cy="527434"/>
          </a:xfrm>
          <a:prstGeom prst="rect">
            <a:avLst/>
          </a:prstGeom>
        </p:spPr>
      </p:pic>
      <p:sp>
        <p:nvSpPr>
          <p:cNvPr id="17" name="Rectangle 16">
            <a:extLst>
              <a:ext uri="{FF2B5EF4-FFF2-40B4-BE49-F238E27FC236}">
                <a16:creationId xmlns:a16="http://schemas.microsoft.com/office/drawing/2014/main" id="{1E32403E-8364-224E-79DF-E48E0B10C4DB}"/>
              </a:ext>
            </a:extLst>
          </p:cNvPr>
          <p:cNvSpPr/>
          <p:nvPr/>
        </p:nvSpPr>
        <p:spPr>
          <a:xfrm>
            <a:off x="2757574" y="2786870"/>
            <a:ext cx="4432292" cy="65255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000" dirty="0">
                <a:solidFill>
                  <a:prstClr val="white"/>
                </a:solidFill>
                <a:latin typeface="Arial" panose="020B0604020202020204"/>
              </a:rPr>
              <a:t>“Widow tax”</a:t>
            </a:r>
          </a:p>
        </p:txBody>
      </p:sp>
      <p:sp>
        <p:nvSpPr>
          <p:cNvPr id="18" name="Rectangle 17">
            <a:extLst>
              <a:ext uri="{FF2B5EF4-FFF2-40B4-BE49-F238E27FC236}">
                <a16:creationId xmlns:a16="http://schemas.microsoft.com/office/drawing/2014/main" id="{C848454A-5C5C-EB15-5771-005AB5972381}"/>
              </a:ext>
              <a:ext uri="{C183D7F6-B498-43B3-948B-1728B52AA6E4}">
                <adec:decorative xmlns:adec="http://schemas.microsoft.com/office/drawing/2017/decorative" val="1"/>
              </a:ext>
            </a:extLst>
          </p:cNvPr>
          <p:cNvSpPr/>
          <p:nvPr/>
        </p:nvSpPr>
        <p:spPr>
          <a:xfrm>
            <a:off x="1656715" y="3571858"/>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defRPr/>
            </a:pPr>
            <a:endParaRPr lang="en-US" dirty="0">
              <a:solidFill>
                <a:prstClr val="white"/>
              </a:solidFill>
              <a:latin typeface="Arial" panose="020B0604020202020204"/>
            </a:endParaRPr>
          </a:p>
        </p:txBody>
      </p:sp>
      <p:pic>
        <p:nvPicPr>
          <p:cNvPr id="19" name="Graphic 18">
            <a:extLst>
              <a:ext uri="{FF2B5EF4-FFF2-40B4-BE49-F238E27FC236}">
                <a16:creationId xmlns:a16="http://schemas.microsoft.com/office/drawing/2014/main" id="{1D344655-0282-AE68-E125-7604733A145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5966" y="3703325"/>
            <a:ext cx="553066" cy="379717"/>
          </a:xfrm>
          <a:prstGeom prst="rect">
            <a:avLst/>
          </a:prstGeom>
        </p:spPr>
      </p:pic>
      <p:sp>
        <p:nvSpPr>
          <p:cNvPr id="20" name="Rectangle 19">
            <a:extLst>
              <a:ext uri="{FF2B5EF4-FFF2-40B4-BE49-F238E27FC236}">
                <a16:creationId xmlns:a16="http://schemas.microsoft.com/office/drawing/2014/main" id="{280993FB-B308-5E09-210C-DC1302EF5092}"/>
              </a:ext>
            </a:extLst>
          </p:cNvPr>
          <p:cNvSpPr/>
          <p:nvPr/>
        </p:nvSpPr>
        <p:spPr>
          <a:xfrm>
            <a:off x="2757575" y="3571858"/>
            <a:ext cx="4432292" cy="65255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000" dirty="0">
                <a:solidFill>
                  <a:prstClr val="white"/>
                </a:solidFill>
                <a:latin typeface="Arial" panose="020B0604020202020204"/>
              </a:rPr>
              <a:t>Insufficient life insurance coverage </a:t>
            </a:r>
          </a:p>
        </p:txBody>
      </p:sp>
      <p:sp>
        <p:nvSpPr>
          <p:cNvPr id="21" name="Rectangle 20">
            <a:extLst>
              <a:ext uri="{FF2B5EF4-FFF2-40B4-BE49-F238E27FC236}">
                <a16:creationId xmlns:a16="http://schemas.microsoft.com/office/drawing/2014/main" id="{B3B1BA51-CE54-250C-6BBD-58084E39DAE0}"/>
              </a:ext>
              <a:ext uri="{C183D7F6-B498-43B3-948B-1728B52AA6E4}">
                <adec:decorative xmlns:adec="http://schemas.microsoft.com/office/drawing/2017/decorative" val="1"/>
              </a:ext>
            </a:extLst>
          </p:cNvPr>
          <p:cNvSpPr/>
          <p:nvPr/>
        </p:nvSpPr>
        <p:spPr>
          <a:xfrm>
            <a:off x="1662839" y="4356846"/>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defRPr/>
            </a:pPr>
            <a:endParaRPr lang="en-US" dirty="0">
              <a:solidFill>
                <a:prstClr val="white"/>
              </a:solidFill>
              <a:latin typeface="Arial" panose="020B0604020202020204"/>
            </a:endParaRPr>
          </a:p>
        </p:txBody>
      </p:sp>
      <p:pic>
        <p:nvPicPr>
          <p:cNvPr id="22" name="Graphic 21">
            <a:extLst>
              <a:ext uri="{FF2B5EF4-FFF2-40B4-BE49-F238E27FC236}">
                <a16:creationId xmlns:a16="http://schemas.microsoft.com/office/drawing/2014/main" id="{BE48F098-4559-DF25-F8CE-8B4C50BAD72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895966" y="4406589"/>
            <a:ext cx="553066" cy="553066"/>
          </a:xfrm>
          <a:prstGeom prst="rect">
            <a:avLst/>
          </a:prstGeom>
        </p:spPr>
      </p:pic>
      <p:sp>
        <p:nvSpPr>
          <p:cNvPr id="25" name="Rectangle 24">
            <a:extLst>
              <a:ext uri="{FF2B5EF4-FFF2-40B4-BE49-F238E27FC236}">
                <a16:creationId xmlns:a16="http://schemas.microsoft.com/office/drawing/2014/main" id="{B02EEA0D-FE61-87F1-5A94-12E6F811B829}"/>
              </a:ext>
            </a:extLst>
          </p:cNvPr>
          <p:cNvSpPr/>
          <p:nvPr/>
        </p:nvSpPr>
        <p:spPr>
          <a:xfrm>
            <a:off x="2763698" y="4356846"/>
            <a:ext cx="4432292" cy="65255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5000"/>
              </a:lnSpc>
              <a:spcAft>
                <a:spcPts val="900"/>
              </a:spcAft>
              <a:defRPr/>
            </a:pPr>
            <a:r>
              <a:rPr lang="en-CA" sz="2000" dirty="0">
                <a:solidFill>
                  <a:prstClr val="white"/>
                </a:solidFill>
                <a:latin typeface="Arial" panose="020B0604020202020204"/>
              </a:rPr>
              <a:t>Significant life insurance proceeds</a:t>
            </a:r>
          </a:p>
        </p:txBody>
      </p:sp>
      <p:sp>
        <p:nvSpPr>
          <p:cNvPr id="26" name="Rectangle 25">
            <a:extLst>
              <a:ext uri="{FF2B5EF4-FFF2-40B4-BE49-F238E27FC236}">
                <a16:creationId xmlns:a16="http://schemas.microsoft.com/office/drawing/2014/main" id="{3C99E46C-026B-EEAF-AA2A-FE65CAD86AD2}"/>
              </a:ext>
              <a:ext uri="{C183D7F6-B498-43B3-948B-1728B52AA6E4}">
                <adec:decorative xmlns:adec="http://schemas.microsoft.com/office/drawing/2017/decorative" val="1"/>
              </a:ext>
            </a:extLst>
          </p:cNvPr>
          <p:cNvSpPr/>
          <p:nvPr/>
        </p:nvSpPr>
        <p:spPr>
          <a:xfrm>
            <a:off x="1656715" y="5141835"/>
            <a:ext cx="1015732" cy="65255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defRPr/>
            </a:pPr>
            <a:endParaRPr lang="en-US" dirty="0">
              <a:solidFill>
                <a:prstClr val="white"/>
              </a:solidFill>
              <a:latin typeface="Arial" panose="020B0604020202020204"/>
            </a:endParaRPr>
          </a:p>
        </p:txBody>
      </p:sp>
      <p:pic>
        <p:nvPicPr>
          <p:cNvPr id="29" name="Graphic 28">
            <a:extLst>
              <a:ext uri="{FF2B5EF4-FFF2-40B4-BE49-F238E27FC236}">
                <a16:creationId xmlns:a16="http://schemas.microsoft.com/office/drawing/2014/main" id="{B0CEB18C-198F-BDBE-0744-2B1A6CC0065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66468" y="5191578"/>
            <a:ext cx="396226" cy="553066"/>
          </a:xfrm>
          <a:prstGeom prst="rect">
            <a:avLst/>
          </a:prstGeom>
        </p:spPr>
      </p:pic>
      <p:sp>
        <p:nvSpPr>
          <p:cNvPr id="30" name="Rectangle 29">
            <a:extLst>
              <a:ext uri="{FF2B5EF4-FFF2-40B4-BE49-F238E27FC236}">
                <a16:creationId xmlns:a16="http://schemas.microsoft.com/office/drawing/2014/main" id="{24BB34C2-3326-1001-FCBA-3C499F409432}"/>
              </a:ext>
            </a:extLst>
          </p:cNvPr>
          <p:cNvSpPr/>
          <p:nvPr/>
        </p:nvSpPr>
        <p:spPr>
          <a:xfrm>
            <a:off x="2757574" y="5141835"/>
            <a:ext cx="4432292" cy="65255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5000"/>
              </a:lnSpc>
              <a:spcAft>
                <a:spcPts val="900"/>
              </a:spcAft>
              <a:defRPr/>
            </a:pPr>
            <a:r>
              <a:rPr lang="en-CA" sz="2000" dirty="0">
                <a:solidFill>
                  <a:prstClr val="white"/>
                </a:solidFill>
                <a:latin typeface="Arial" panose="020B0604020202020204"/>
              </a:rPr>
              <a:t>Immovable expenses </a:t>
            </a:r>
          </a:p>
        </p:txBody>
      </p:sp>
      <p:pic>
        <p:nvPicPr>
          <p:cNvPr id="33" name="Picture 32" descr="A smiling senior hugging their dog.">
            <a:extLst>
              <a:ext uri="{FF2B5EF4-FFF2-40B4-BE49-F238E27FC236}">
                <a16:creationId xmlns:a16="http://schemas.microsoft.com/office/drawing/2014/main" id="{FF81481C-47E7-2C6F-2329-1E46E74EA3B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293311" y="2786870"/>
            <a:ext cx="3248959" cy="3002822"/>
          </a:xfrm>
          <a:prstGeom prst="rect">
            <a:avLst/>
          </a:prstGeom>
        </p:spPr>
      </p:pic>
      <p:sp>
        <p:nvSpPr>
          <p:cNvPr id="2" name="Slide Number Placeholder 1">
            <a:extLst>
              <a:ext uri="{FF2B5EF4-FFF2-40B4-BE49-F238E27FC236}">
                <a16:creationId xmlns:a16="http://schemas.microsoft.com/office/drawing/2014/main" id="{2E6E7B7F-7508-3914-46BD-79E2DD21E09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5</a:t>
            </a:fld>
            <a:endParaRPr lang="en-US" dirty="0"/>
          </a:p>
        </p:txBody>
      </p:sp>
    </p:spTree>
    <p:extLst>
      <p:ext uri="{BB962C8B-B14F-4D97-AF65-F5344CB8AC3E}">
        <p14:creationId xmlns:p14="http://schemas.microsoft.com/office/powerpoint/2010/main" val="22513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3DD0-0B76-BFFA-CA93-CC4D6207723B}"/>
              </a:ext>
            </a:extLst>
          </p:cNvPr>
          <p:cNvSpPr>
            <a:spLocks noGrp="1"/>
          </p:cNvSpPr>
          <p:nvPr>
            <p:ph type="title"/>
          </p:nvPr>
        </p:nvSpPr>
        <p:spPr>
          <a:xfrm>
            <a:off x="533957" y="463845"/>
            <a:ext cx="3289383" cy="3401475"/>
          </a:xfrm>
        </p:spPr>
        <p:txBody>
          <a:bodyPr/>
          <a:lstStyle/>
          <a:p>
            <a:r>
              <a:rPr lang="en-US" dirty="0"/>
              <a:t>Financial recovery after losing your spouse</a:t>
            </a:r>
          </a:p>
        </p:txBody>
      </p:sp>
      <p:pic>
        <p:nvPicPr>
          <p:cNvPr id="4" name="Graphic 3">
            <a:extLst>
              <a:ext uri="{FF2B5EF4-FFF2-40B4-BE49-F238E27FC236}">
                <a16:creationId xmlns:a16="http://schemas.microsoft.com/office/drawing/2014/main" id="{DE56A10F-C79A-E4EC-362D-E3614D0C3D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455" y="2978110"/>
            <a:ext cx="1280322" cy="1649646"/>
          </a:xfrm>
          <a:prstGeom prst="rect">
            <a:avLst/>
          </a:prstGeom>
        </p:spPr>
      </p:pic>
      <p:sp>
        <p:nvSpPr>
          <p:cNvPr id="8" name="Content Placeholder 2">
            <a:extLst>
              <a:ext uri="{FF2B5EF4-FFF2-40B4-BE49-F238E27FC236}">
                <a16:creationId xmlns:a16="http://schemas.microsoft.com/office/drawing/2014/main" id="{B2F1C8DB-29CC-3D51-AB7B-4FE83F1F10C8}"/>
              </a:ext>
            </a:extLst>
          </p:cNvPr>
          <p:cNvSpPr txBox="1">
            <a:spLocks/>
          </p:cNvSpPr>
          <p:nvPr/>
        </p:nvSpPr>
        <p:spPr>
          <a:xfrm>
            <a:off x="4356432" y="463844"/>
            <a:ext cx="7378248" cy="2544286"/>
          </a:xfrm>
          <a:prstGeom prst="rect">
            <a:avLst/>
          </a:prstGeom>
        </p:spPr>
        <p:txBody>
          <a:bodyPr lIns="0" tIns="0" rIns="0" bIns="0">
            <a:sp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spcAft>
                <a:spcPts val="800"/>
              </a:spcAft>
              <a:buClr>
                <a:prstClr val="black"/>
              </a:buClr>
              <a:buNone/>
              <a:defRPr/>
            </a:pPr>
            <a:r>
              <a:rPr lang="en-CA" sz="2400" dirty="0">
                <a:solidFill>
                  <a:prstClr val="black"/>
                </a:solidFill>
                <a:latin typeface="Arial" panose="020B0604020202020204"/>
              </a:rPr>
              <a:t>Getting and staying involved in day-to day personal finance activities as well as longer-term planning can cultivate financial empowerment </a:t>
            </a:r>
            <a:r>
              <a:rPr lang="en-CA" sz="2400" spc="-10" dirty="0">
                <a:solidFill>
                  <a:prstClr val="black"/>
                </a:solidFill>
                <a:latin typeface="Arial" panose="020B0604020202020204"/>
              </a:rPr>
              <a:t>and help reduce your future exposure to financial risk.</a:t>
            </a:r>
          </a:p>
          <a:p>
            <a:pPr marL="0" indent="0">
              <a:spcBef>
                <a:spcPts val="0"/>
              </a:spcBef>
              <a:spcAft>
                <a:spcPts val="800"/>
              </a:spcAft>
              <a:buClr>
                <a:prstClr val="black"/>
              </a:buClr>
              <a:buNone/>
              <a:defRPr/>
            </a:pPr>
            <a:r>
              <a:rPr lang="en-CA" sz="2400" spc="-10" dirty="0">
                <a:solidFill>
                  <a:prstClr val="black"/>
                </a:solidFill>
                <a:latin typeface="Arial" panose="020B0604020202020204"/>
              </a:rPr>
              <a:t> </a:t>
            </a:r>
          </a:p>
          <a:p>
            <a:pPr marL="0" indent="0">
              <a:spcBef>
                <a:spcPts val="0"/>
              </a:spcBef>
              <a:spcAft>
                <a:spcPts val="800"/>
              </a:spcAft>
              <a:buClr>
                <a:prstClr val="black"/>
              </a:buClr>
              <a:buNone/>
              <a:defRPr/>
            </a:pPr>
            <a:r>
              <a:rPr lang="en-CA" dirty="0">
                <a:solidFill>
                  <a:prstClr val="black"/>
                </a:solidFill>
                <a:latin typeface="Arial" panose="020B0604020202020204"/>
              </a:rPr>
              <a:t>Partnering with a financial professional you trust </a:t>
            </a:r>
            <a:r>
              <a:rPr lang="en-CA" spc="-10" dirty="0">
                <a:solidFill>
                  <a:prstClr val="black"/>
                </a:solidFill>
                <a:latin typeface="Arial" panose="020B0604020202020204"/>
              </a:rPr>
              <a:t>can help you achieve the confidence to deal with:</a:t>
            </a:r>
          </a:p>
        </p:txBody>
      </p:sp>
      <p:sp>
        <p:nvSpPr>
          <p:cNvPr id="9" name="Content Placeholder 10">
            <a:extLst>
              <a:ext uri="{FF2B5EF4-FFF2-40B4-BE49-F238E27FC236}">
                <a16:creationId xmlns:a16="http://schemas.microsoft.com/office/drawing/2014/main" id="{41A3A289-61DE-C153-B688-460ABA185CB9}"/>
              </a:ext>
            </a:extLst>
          </p:cNvPr>
          <p:cNvSpPr txBox="1">
            <a:spLocks/>
          </p:cNvSpPr>
          <p:nvPr/>
        </p:nvSpPr>
        <p:spPr>
          <a:xfrm>
            <a:off x="4356432" y="3108508"/>
            <a:ext cx="5454001" cy="2662267"/>
          </a:xfrm>
          <a:prstGeom prst="rect">
            <a:avLst/>
          </a:prstGeom>
        </p:spPr>
        <p:txBody>
          <a:bodyPr vert="horz" lIns="0" tIns="0" rIns="0" bIns="0" rtlCol="0" anchor="t" anchorCtr="0">
            <a:sp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pPr marL="285750" indent="-285750">
              <a:spcBef>
                <a:spcPts val="1200"/>
              </a:spcBef>
              <a:buFont typeface="Arial" panose="020B0604020202020204" pitchFamily="34" charset="0"/>
              <a:buChar char="•"/>
            </a:pPr>
            <a:r>
              <a:rPr lang="en-CA" sz="2000" dirty="0">
                <a:latin typeface="+mn-lt"/>
                <a:cs typeface="Times New Roman" panose="02020603050405020304" pitchFamily="18" charset="0"/>
              </a:rPr>
              <a:t>Identifying unsustainable spending and how to budget for your new circumstances.</a:t>
            </a:r>
          </a:p>
          <a:p>
            <a:pPr marL="285750" indent="-285750">
              <a:spcBef>
                <a:spcPts val="1200"/>
              </a:spcBef>
              <a:buFont typeface="Arial" panose="020B0604020202020204" pitchFamily="34" charset="0"/>
              <a:buChar char="•"/>
            </a:pPr>
            <a:r>
              <a:rPr lang="en-CA" sz="2000" dirty="0">
                <a:latin typeface="+mn-lt"/>
                <a:cs typeface="Times New Roman" panose="02020603050405020304" pitchFamily="18" charset="0"/>
              </a:rPr>
              <a:t>Understanding investment risks.</a:t>
            </a:r>
          </a:p>
          <a:p>
            <a:pPr marL="285750" indent="-285750">
              <a:spcBef>
                <a:spcPts val="1200"/>
              </a:spcBef>
              <a:buFont typeface="Arial" panose="020B0604020202020204" pitchFamily="34" charset="0"/>
              <a:buChar char="•"/>
            </a:pPr>
            <a:r>
              <a:rPr lang="en-CA" sz="2000" dirty="0">
                <a:latin typeface="+mn-lt"/>
                <a:cs typeface="Times New Roman" panose="02020603050405020304" pitchFamily="18" charset="0"/>
              </a:rPr>
              <a:t>Managing life insurance proceeds wisely. </a:t>
            </a:r>
          </a:p>
          <a:p>
            <a:pPr marL="285750" indent="-285750">
              <a:spcBef>
                <a:spcPts val="1200"/>
              </a:spcBef>
              <a:buFont typeface="Arial" panose="020B0604020202020204" pitchFamily="34" charset="0"/>
              <a:buChar char="•"/>
            </a:pPr>
            <a:r>
              <a:rPr lang="en-CA" sz="2000" dirty="0">
                <a:latin typeface="+mn-lt"/>
                <a:cs typeface="Times New Roman" panose="02020603050405020304" pitchFamily="18" charset="0"/>
              </a:rPr>
              <a:t>Buying enough life insurance to achieve inheritance and charitable contribution goals.</a:t>
            </a:r>
          </a:p>
          <a:p>
            <a:pPr marL="285750" indent="-285750">
              <a:spcBef>
                <a:spcPts val="1200"/>
              </a:spcBef>
              <a:buFont typeface="Arial" panose="020B0604020202020204" pitchFamily="34" charset="0"/>
              <a:buChar char="•"/>
            </a:pPr>
            <a:r>
              <a:rPr lang="en-CA" sz="2000" dirty="0">
                <a:latin typeface="+mn-lt"/>
                <a:ea typeface="Calibri" panose="020F0502020204030204" pitchFamily="34" charset="0"/>
                <a:cs typeface="Times New Roman" panose="02020603050405020304" pitchFamily="18" charset="0"/>
              </a:rPr>
              <a:t>Making retirement planning a priority.</a:t>
            </a:r>
            <a:r>
              <a:rPr lang="en-CA" sz="2000" b="1" dirty="0">
                <a:latin typeface="+mn-lt"/>
                <a:ea typeface="Calibri" panose="020F0502020204030204" pitchFamily="34" charset="0"/>
                <a:cs typeface="Times New Roman" panose="02020603050405020304" pitchFamily="18" charset="0"/>
              </a:rPr>
              <a:t> </a:t>
            </a:r>
            <a:endParaRPr lang="en-US" sz="1600" dirty="0"/>
          </a:p>
        </p:txBody>
      </p:sp>
      <p:sp>
        <p:nvSpPr>
          <p:cNvPr id="3" name="Slide Number Placeholder 2">
            <a:extLst>
              <a:ext uri="{FF2B5EF4-FFF2-40B4-BE49-F238E27FC236}">
                <a16:creationId xmlns:a16="http://schemas.microsoft.com/office/drawing/2014/main" id="{7A1A8CB7-9E23-0DA9-0E8A-42126D83D893}"/>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84332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946-E0B0-2C7E-8E8E-E9DC6A9FFF51}"/>
              </a:ext>
            </a:extLst>
          </p:cNvPr>
          <p:cNvSpPr>
            <a:spLocks noGrp="1"/>
          </p:cNvSpPr>
          <p:nvPr>
            <p:ph type="title"/>
          </p:nvPr>
        </p:nvSpPr>
        <p:spPr>
          <a:xfrm>
            <a:off x="466342" y="472437"/>
            <a:ext cx="11274553" cy="792167"/>
          </a:xfrm>
        </p:spPr>
        <p:txBody>
          <a:bodyPr/>
          <a:lstStyle/>
          <a:p>
            <a:r>
              <a:rPr lang="en-US" dirty="0"/>
              <a:t>Understanding Social Security survivor benefits</a:t>
            </a:r>
          </a:p>
        </p:txBody>
      </p:sp>
      <p:sp>
        <p:nvSpPr>
          <p:cNvPr id="17" name="Content Placeholder 2">
            <a:extLst>
              <a:ext uri="{FF2B5EF4-FFF2-40B4-BE49-F238E27FC236}">
                <a16:creationId xmlns:a16="http://schemas.microsoft.com/office/drawing/2014/main" id="{D7732C05-9E8B-5276-4A7F-58CE1EADB949}"/>
              </a:ext>
            </a:extLst>
          </p:cNvPr>
          <p:cNvSpPr>
            <a:spLocks noGrp="1"/>
          </p:cNvSpPr>
          <p:nvPr>
            <p:ph idx="1"/>
          </p:nvPr>
        </p:nvSpPr>
        <p:spPr>
          <a:xfrm>
            <a:off x="1646555" y="1434191"/>
            <a:ext cx="8347076" cy="715121"/>
          </a:xfrm>
        </p:spPr>
        <p:txBody>
          <a:bodyPr/>
          <a:lstStyle/>
          <a:p>
            <a:pPr marL="0" indent="0">
              <a:buNone/>
            </a:pPr>
            <a:r>
              <a:rPr lang="en-US" spc="-10" dirty="0"/>
              <a:t>Base your claiming strategy on your age and income to maximize benefits.</a:t>
            </a:r>
          </a:p>
          <a:p>
            <a:pPr marL="0" indent="0">
              <a:buNone/>
            </a:pPr>
            <a:r>
              <a:rPr lang="en-US" spc="-10" dirty="0"/>
              <a:t>Before choosing, consider:</a:t>
            </a:r>
          </a:p>
        </p:txBody>
      </p:sp>
      <p:sp>
        <p:nvSpPr>
          <p:cNvPr id="18" name="Rectangle 17">
            <a:extLst>
              <a:ext uri="{FF2B5EF4-FFF2-40B4-BE49-F238E27FC236}">
                <a16:creationId xmlns:a16="http://schemas.microsoft.com/office/drawing/2014/main" id="{92A066AC-FF28-FDA6-D9DB-31CC35994372}"/>
              </a:ext>
            </a:extLst>
          </p:cNvPr>
          <p:cNvSpPr/>
          <p:nvPr/>
        </p:nvSpPr>
        <p:spPr>
          <a:xfrm>
            <a:off x="1645284" y="2434948"/>
            <a:ext cx="2772531" cy="2884602"/>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274320" rIns="182880" bIns="45720" numCol="1" spcCol="0" rtlCol="0" fromWordArt="0" anchor="t" anchorCtr="0" forceAA="0" compatLnSpc="1">
            <a:prstTxWarp prst="textNoShape">
              <a:avLst/>
            </a:prstTxWarp>
            <a:noAutofit/>
          </a:bodyPr>
          <a:lstStyle/>
          <a:p>
            <a:pPr>
              <a:defRPr/>
            </a:pPr>
            <a:r>
              <a:rPr lang="en-US" sz="2000" dirty="0">
                <a:solidFill>
                  <a:prstClr val="white"/>
                </a:solidFill>
                <a:latin typeface="Arial" panose="020B0604020202020204"/>
              </a:rPr>
              <a:t>Age that you </a:t>
            </a:r>
            <a:br>
              <a:rPr lang="en-US" sz="2000" dirty="0">
                <a:solidFill>
                  <a:prstClr val="white"/>
                </a:solidFill>
                <a:latin typeface="Arial" panose="020B0604020202020204"/>
              </a:rPr>
            </a:br>
            <a:r>
              <a:rPr lang="en-US" sz="2000" dirty="0">
                <a:solidFill>
                  <a:prstClr val="white"/>
                </a:solidFill>
                <a:latin typeface="Arial" panose="020B0604020202020204"/>
              </a:rPr>
              <a:t>would claim the personal benefit</a:t>
            </a:r>
          </a:p>
          <a:p>
            <a:pPr>
              <a:defRPr/>
            </a:pPr>
            <a:endParaRPr lang="en-US" sz="2000" dirty="0">
              <a:solidFill>
                <a:prstClr val="white"/>
              </a:solidFill>
              <a:latin typeface="Arial" panose="020B0604020202020204"/>
            </a:endParaRPr>
          </a:p>
        </p:txBody>
      </p:sp>
      <p:sp>
        <p:nvSpPr>
          <p:cNvPr id="19" name="Rectangle 18">
            <a:extLst>
              <a:ext uri="{FF2B5EF4-FFF2-40B4-BE49-F238E27FC236}">
                <a16:creationId xmlns:a16="http://schemas.microsoft.com/office/drawing/2014/main" id="{6F077BCA-3C20-421C-7F04-FC90E0171882}"/>
              </a:ext>
            </a:extLst>
          </p:cNvPr>
          <p:cNvSpPr/>
          <p:nvPr/>
        </p:nvSpPr>
        <p:spPr>
          <a:xfrm>
            <a:off x="4709416" y="2434948"/>
            <a:ext cx="2772531" cy="2884602"/>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274320" rIns="182880" bIns="45720" numCol="1" spcCol="0" rtlCol="0" fromWordArt="0" anchor="t" anchorCtr="0" forceAA="0" compatLnSpc="1">
            <a:prstTxWarp prst="textNoShape">
              <a:avLst/>
            </a:prstTxWarp>
            <a:noAutofit/>
          </a:bodyPr>
          <a:lstStyle/>
          <a:p>
            <a:pPr>
              <a:defRPr/>
            </a:pPr>
            <a:r>
              <a:rPr lang="en-US" sz="2000" dirty="0">
                <a:solidFill>
                  <a:prstClr val="white"/>
                </a:solidFill>
                <a:latin typeface="Arial" panose="020B0604020202020204"/>
              </a:rPr>
              <a:t>Age that you </a:t>
            </a:r>
            <a:br>
              <a:rPr lang="en-US" sz="2000" dirty="0">
                <a:solidFill>
                  <a:prstClr val="white"/>
                </a:solidFill>
                <a:latin typeface="Arial" panose="020B0604020202020204"/>
              </a:rPr>
            </a:br>
            <a:r>
              <a:rPr lang="en-US" sz="2000" dirty="0">
                <a:solidFill>
                  <a:prstClr val="white"/>
                </a:solidFill>
                <a:latin typeface="Arial" panose="020B0604020202020204"/>
              </a:rPr>
              <a:t>would claim the survivor benefit</a:t>
            </a:r>
          </a:p>
          <a:p>
            <a:pPr>
              <a:defRPr/>
            </a:pPr>
            <a:endParaRPr lang="en-US" sz="2000" dirty="0">
              <a:solidFill>
                <a:prstClr val="white"/>
              </a:solidFill>
              <a:latin typeface="Arial" panose="020B0604020202020204"/>
            </a:endParaRPr>
          </a:p>
        </p:txBody>
      </p:sp>
      <p:sp>
        <p:nvSpPr>
          <p:cNvPr id="20" name="Rectangle 19">
            <a:extLst>
              <a:ext uri="{FF2B5EF4-FFF2-40B4-BE49-F238E27FC236}">
                <a16:creationId xmlns:a16="http://schemas.microsoft.com/office/drawing/2014/main" id="{322E4CC3-884B-EA0C-55B1-8A17542920AA}"/>
              </a:ext>
            </a:extLst>
          </p:cNvPr>
          <p:cNvSpPr/>
          <p:nvPr/>
        </p:nvSpPr>
        <p:spPr>
          <a:xfrm>
            <a:off x="7773549" y="2434948"/>
            <a:ext cx="2772531" cy="2884602"/>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274320" rIns="0" bIns="45720" numCol="1" spcCol="0" rtlCol="0" fromWordArt="0" anchor="t" anchorCtr="0" forceAA="0" compatLnSpc="1">
            <a:prstTxWarp prst="textNoShape">
              <a:avLst/>
            </a:prstTxWarp>
            <a:noAutofit/>
          </a:bodyPr>
          <a:lstStyle/>
          <a:p>
            <a:pPr>
              <a:defRPr/>
            </a:pPr>
            <a:r>
              <a:rPr lang="en-US" sz="2000" dirty="0">
                <a:solidFill>
                  <a:prstClr val="white"/>
                </a:solidFill>
                <a:latin typeface="Arial" panose="020B0604020202020204"/>
              </a:rPr>
              <a:t>Which benefit </a:t>
            </a:r>
            <a:br>
              <a:rPr lang="en-US" sz="2000" dirty="0">
                <a:solidFill>
                  <a:prstClr val="white"/>
                </a:solidFill>
                <a:latin typeface="Arial" panose="020B0604020202020204"/>
              </a:rPr>
            </a:br>
            <a:r>
              <a:rPr lang="en-US" sz="2000" dirty="0">
                <a:solidFill>
                  <a:prstClr val="white"/>
                </a:solidFill>
                <a:latin typeface="Arial" panose="020B0604020202020204"/>
              </a:rPr>
              <a:t>will </a:t>
            </a:r>
            <a:r>
              <a:rPr lang="en-US" sz="2000" spc="-20" dirty="0">
                <a:solidFill>
                  <a:prstClr val="white"/>
                </a:solidFill>
                <a:latin typeface="Arial" panose="020B0604020202020204"/>
              </a:rPr>
              <a:t>yield </a:t>
            </a:r>
            <a:br>
              <a:rPr lang="en-US" sz="2000" spc="-20" dirty="0">
                <a:solidFill>
                  <a:prstClr val="white"/>
                </a:solidFill>
                <a:latin typeface="Arial" panose="020B0604020202020204"/>
              </a:rPr>
            </a:br>
            <a:r>
              <a:rPr lang="en-US" sz="2000" spc="-20" dirty="0">
                <a:solidFill>
                  <a:prstClr val="white"/>
                </a:solidFill>
                <a:latin typeface="Arial" panose="020B0604020202020204"/>
              </a:rPr>
              <a:t>higher payments?</a:t>
            </a:r>
          </a:p>
          <a:p>
            <a:pPr>
              <a:defRPr/>
            </a:pPr>
            <a:endParaRPr lang="en-US" sz="2000" dirty="0">
              <a:solidFill>
                <a:prstClr val="white"/>
              </a:solidFill>
              <a:latin typeface="Arial" panose="020B0604020202020204"/>
            </a:endParaRPr>
          </a:p>
        </p:txBody>
      </p:sp>
      <p:pic>
        <p:nvPicPr>
          <p:cNvPr id="21" name="Graphic 20">
            <a:extLst>
              <a:ext uri="{FF2B5EF4-FFF2-40B4-BE49-F238E27FC236}">
                <a16:creationId xmlns:a16="http://schemas.microsoft.com/office/drawing/2014/main" id="{5883F5D0-BCD7-510E-E689-32CD82F599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0373" y="3989838"/>
            <a:ext cx="1111402" cy="1329713"/>
          </a:xfrm>
          <a:prstGeom prst="rect">
            <a:avLst/>
          </a:prstGeom>
        </p:spPr>
      </p:pic>
      <p:pic>
        <p:nvPicPr>
          <p:cNvPr id="22" name="Graphic 21">
            <a:extLst>
              <a:ext uri="{FF2B5EF4-FFF2-40B4-BE49-F238E27FC236}">
                <a16:creationId xmlns:a16="http://schemas.microsoft.com/office/drawing/2014/main" id="{4C136153-8832-91A6-11D7-41DF5801E6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5890" y="3989837"/>
            <a:ext cx="1111402" cy="1329713"/>
          </a:xfrm>
          <a:prstGeom prst="rect">
            <a:avLst/>
          </a:prstGeom>
        </p:spPr>
      </p:pic>
      <p:pic>
        <p:nvPicPr>
          <p:cNvPr id="23" name="Graphic 22">
            <a:extLst>
              <a:ext uri="{FF2B5EF4-FFF2-40B4-BE49-F238E27FC236}">
                <a16:creationId xmlns:a16="http://schemas.microsoft.com/office/drawing/2014/main" id="{4FF26FC2-D70F-88F7-3B85-4F786B95101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8454" y="3989838"/>
            <a:ext cx="1111402" cy="1329713"/>
          </a:xfrm>
          <a:prstGeom prst="rect">
            <a:avLst/>
          </a:prstGeom>
        </p:spPr>
      </p:pic>
      <p:sp>
        <p:nvSpPr>
          <p:cNvPr id="24" name="Content Placeholder 2">
            <a:extLst>
              <a:ext uri="{FF2B5EF4-FFF2-40B4-BE49-F238E27FC236}">
                <a16:creationId xmlns:a16="http://schemas.microsoft.com/office/drawing/2014/main" id="{C0BA6B66-B874-5E67-49F8-3C9BA9B933FC}"/>
              </a:ext>
            </a:extLst>
          </p:cNvPr>
          <p:cNvSpPr txBox="1">
            <a:spLocks/>
          </p:cNvSpPr>
          <p:nvPr/>
        </p:nvSpPr>
        <p:spPr>
          <a:xfrm>
            <a:off x="1646555" y="5604266"/>
            <a:ext cx="8347076" cy="328623"/>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Clr>
                <a:prstClr val="black"/>
              </a:buClr>
              <a:buNone/>
              <a:defRPr/>
            </a:pPr>
            <a:r>
              <a:rPr lang="en-US" dirty="0">
                <a:solidFill>
                  <a:prstClr val="black"/>
                </a:solidFill>
                <a:latin typeface="Arial" panose="020B0604020202020204"/>
                <a:ea typeface="Tahoma" panose="020B0604030504040204" pitchFamily="34" charset="0"/>
              </a:rPr>
              <a:t>Your financial professional can help you navigate these decisions.</a:t>
            </a:r>
            <a:r>
              <a:rPr lang="en-CA" dirty="0">
                <a:solidFill>
                  <a:prstClr val="black"/>
                </a:solidFill>
                <a:latin typeface="Arial" panose="020B0604020202020204"/>
              </a:rPr>
              <a:t> </a:t>
            </a:r>
            <a:r>
              <a:rPr lang="en-US" spc="-10" dirty="0">
                <a:solidFill>
                  <a:prstClr val="black"/>
                </a:solidFill>
                <a:latin typeface="Arial" panose="020B0604020202020204"/>
              </a:rPr>
              <a:t> </a:t>
            </a:r>
          </a:p>
          <a:p>
            <a:pPr>
              <a:buClr>
                <a:prstClr val="black"/>
              </a:buClr>
              <a:defRPr/>
            </a:pPr>
            <a:endParaRPr lang="en-US" dirty="0">
              <a:solidFill>
                <a:prstClr val="black"/>
              </a:solidFill>
              <a:latin typeface="Arial" panose="020B0604020202020204"/>
            </a:endParaRPr>
          </a:p>
        </p:txBody>
      </p:sp>
      <p:sp>
        <p:nvSpPr>
          <p:cNvPr id="8" name="Slide Number Placeholder 7">
            <a:extLst>
              <a:ext uri="{FF2B5EF4-FFF2-40B4-BE49-F238E27FC236}">
                <a16:creationId xmlns:a16="http://schemas.microsoft.com/office/drawing/2014/main" id="{56AAA496-EA52-B778-7A87-51B980E98037}"/>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16115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89F62-FC22-4C4D-D140-174A7979D0BD}"/>
              </a:ext>
            </a:extLst>
          </p:cNvPr>
          <p:cNvSpPr>
            <a:spLocks noGrp="1"/>
          </p:cNvSpPr>
          <p:nvPr>
            <p:ph type="title"/>
          </p:nvPr>
        </p:nvSpPr>
        <p:spPr>
          <a:xfrm>
            <a:off x="533957" y="463845"/>
            <a:ext cx="3289383" cy="3401475"/>
          </a:xfrm>
        </p:spPr>
        <p:txBody>
          <a:bodyPr/>
          <a:lstStyle/>
          <a:p>
            <a:r>
              <a:rPr lang="en-US" dirty="0"/>
              <a:t>Establishing</a:t>
            </a:r>
            <a:br>
              <a:rPr lang="en-US" dirty="0"/>
            </a:br>
            <a:r>
              <a:rPr lang="en-US" dirty="0"/>
              <a:t>a legacy</a:t>
            </a:r>
          </a:p>
        </p:txBody>
      </p:sp>
      <p:pic>
        <p:nvPicPr>
          <p:cNvPr id="16" name="Graphic 15">
            <a:extLst>
              <a:ext uri="{FF2B5EF4-FFF2-40B4-BE49-F238E27FC236}">
                <a16:creationId xmlns:a16="http://schemas.microsoft.com/office/drawing/2014/main" id="{E5104D73-136D-AA59-D9A9-ED5A1EECCE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027" y="2215299"/>
            <a:ext cx="1386093" cy="1547804"/>
          </a:xfrm>
          <a:prstGeom prst="rect">
            <a:avLst/>
          </a:prstGeom>
        </p:spPr>
      </p:pic>
      <p:sp>
        <p:nvSpPr>
          <p:cNvPr id="9" name="Text Placeholder 1">
            <a:extLst>
              <a:ext uri="{FF2B5EF4-FFF2-40B4-BE49-F238E27FC236}">
                <a16:creationId xmlns:a16="http://schemas.microsoft.com/office/drawing/2014/main" id="{07B820FE-F7F0-DE8A-A79E-9197EDB6C692}"/>
              </a:ext>
            </a:extLst>
          </p:cNvPr>
          <p:cNvSpPr txBox="1">
            <a:spLocks/>
          </p:cNvSpPr>
          <p:nvPr/>
        </p:nvSpPr>
        <p:spPr>
          <a:xfrm>
            <a:off x="4356434" y="475486"/>
            <a:ext cx="7378246" cy="1482709"/>
          </a:xfrm>
          <a:prstGeom prst="rect">
            <a:avLst/>
          </a:prstGeom>
        </p:spPr>
        <p:txBody>
          <a:bodyPr vert="horz" lIns="0" tIns="0" rIns="0" bIns="0" rtlCol="0" anchor="t">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2400" b="0" kern="1200">
                <a:solidFill>
                  <a:schemeClr val="tx1"/>
                </a:solidFill>
                <a:latin typeface="+mj-lt"/>
                <a:ea typeface="+mn-ea"/>
                <a:cs typeface="+mn-cs"/>
              </a:defRPr>
            </a:lvl1pPr>
            <a:lvl2pPr marL="338328" indent="0" algn="l" defTabSz="914400" rtl="0" eaLnBrk="1" latinLnBrk="0" hangingPunct="1">
              <a:lnSpc>
                <a:spcPct val="95000"/>
              </a:lnSpc>
              <a:spcBef>
                <a:spcPts val="900"/>
              </a:spcBef>
              <a:buClr>
                <a:schemeClr val="tx1"/>
              </a:buClr>
              <a:buSzPct val="115000"/>
              <a:buFont typeface="Arial" panose="020B0604020202020204" pitchFamily="34" charset="0"/>
              <a:buNone/>
              <a:defRPr sz="1800" kern="1200">
                <a:solidFill>
                  <a:schemeClr val="tx1"/>
                </a:solidFill>
                <a:latin typeface="+mn-lt"/>
                <a:ea typeface="+mn-ea"/>
                <a:cs typeface="+mn-cs"/>
              </a:defRPr>
            </a:lvl2pPr>
            <a:lvl3pPr marL="685800" indent="0" algn="l" defTabSz="914400" rtl="0" eaLnBrk="1" latinLnBrk="0" hangingPunct="1">
              <a:lnSpc>
                <a:spcPct val="95000"/>
              </a:lnSpc>
              <a:spcBef>
                <a:spcPts val="800"/>
              </a:spcBef>
              <a:buClr>
                <a:schemeClr val="tx1"/>
              </a:buClr>
              <a:buSzPct val="115000"/>
              <a:buFont typeface="Arial" panose="020B0604020202020204" pitchFamily="34" charset="0"/>
              <a:buNone/>
              <a:defRPr sz="1600" kern="1200">
                <a:solidFill>
                  <a:schemeClr val="tx1"/>
                </a:solidFill>
                <a:latin typeface="+mn-lt"/>
                <a:ea typeface="+mn-ea"/>
                <a:cs typeface="+mn-cs"/>
              </a:defRPr>
            </a:lvl3pPr>
            <a:lvl4pPr marL="101498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tx1"/>
                </a:solidFill>
                <a:latin typeface="+mn-lt"/>
                <a:ea typeface="+mn-ea"/>
                <a:cs typeface="+mn-cs"/>
              </a:defRPr>
            </a:lvl4pPr>
            <a:lvl5pPr marL="1380744" indent="0" algn="l" defTabSz="914400" rtl="0" eaLnBrk="1" latinLnBrk="0" hangingPunct="1">
              <a:lnSpc>
                <a:spcPct val="95000"/>
              </a:lnSpc>
              <a:spcBef>
                <a:spcPts val="600"/>
              </a:spcBef>
              <a:buClr>
                <a:schemeClr val="tx1"/>
              </a:buClr>
              <a:buSzPct val="115000"/>
              <a:buFont typeface="Arial" panose="020B0604020202020204" pitchFamily="34" charset="0"/>
              <a:buNone/>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Creating a lasting legacy starts with having a properly drafted and executed estate plan. You can look at </a:t>
            </a:r>
            <a:r>
              <a:rPr lang="en-US" spc="-20" dirty="0">
                <a:latin typeface="Arial" panose="020B0604020202020204" pitchFamily="34" charset="0"/>
                <a:cs typeface="Arial" panose="020B0604020202020204" pitchFamily="34" charset="0"/>
              </a:rPr>
              <a:t>your estate plan through a new lens while still honoring </a:t>
            </a:r>
            <a:r>
              <a:rPr lang="en-US" dirty="0">
                <a:latin typeface="Arial" panose="020B0604020202020204" pitchFamily="34" charset="0"/>
                <a:cs typeface="Arial" panose="020B0604020202020204" pitchFamily="34" charset="0"/>
              </a:rPr>
              <a:t>the wishes and plans you made with your spouse.</a:t>
            </a:r>
          </a:p>
          <a:p>
            <a:endParaRPr lang="en-US" dirty="0">
              <a:latin typeface="Arial" panose="020B0604020202020204" pitchFamily="34" charset="0"/>
              <a:cs typeface="Arial" panose="020B0604020202020204" pitchFamily="34" charset="0"/>
            </a:endParaRPr>
          </a:p>
        </p:txBody>
      </p:sp>
      <p:sp>
        <p:nvSpPr>
          <p:cNvPr id="10" name="Content Placeholder 5">
            <a:extLst>
              <a:ext uri="{FF2B5EF4-FFF2-40B4-BE49-F238E27FC236}">
                <a16:creationId xmlns:a16="http://schemas.microsoft.com/office/drawing/2014/main" id="{771A3178-60B3-0A3E-7129-4A67384A23EF}"/>
              </a:ext>
            </a:extLst>
          </p:cNvPr>
          <p:cNvSpPr txBox="1">
            <a:spLocks/>
          </p:cNvSpPr>
          <p:nvPr/>
        </p:nvSpPr>
        <p:spPr>
          <a:xfrm>
            <a:off x="4356433" y="2215300"/>
            <a:ext cx="7366709" cy="3081319"/>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t>Important considerations:</a:t>
            </a:r>
          </a:p>
          <a:p>
            <a:r>
              <a:rPr lang="en-US" dirty="0"/>
              <a:t>Estate roles (e.g., executor, trustee, </a:t>
            </a:r>
            <a:r>
              <a:rPr lang="en-CA" dirty="0">
                <a:solidFill>
                  <a:srgbClr val="000000"/>
                </a:solidFill>
              </a:rPr>
              <a:t>power of attorney</a:t>
            </a:r>
            <a:r>
              <a:rPr lang="en-US" dirty="0"/>
              <a:t>, advanced directives) and their successors – are you still comfortable with your choices?</a:t>
            </a:r>
          </a:p>
          <a:p>
            <a:r>
              <a:rPr lang="en-US" dirty="0"/>
              <a:t>Tax management</a:t>
            </a:r>
          </a:p>
          <a:p>
            <a:r>
              <a:rPr lang="en-US" dirty="0"/>
              <a:t>Giving while living </a:t>
            </a:r>
          </a:p>
          <a:p>
            <a:r>
              <a:rPr lang="en-US" dirty="0"/>
              <a:t>Educating your heirs – preparing them to receive and manage your wealth </a:t>
            </a:r>
          </a:p>
        </p:txBody>
      </p:sp>
      <p:sp>
        <p:nvSpPr>
          <p:cNvPr id="5" name="Slide Number Placeholder 4">
            <a:extLst>
              <a:ext uri="{FF2B5EF4-FFF2-40B4-BE49-F238E27FC236}">
                <a16:creationId xmlns:a16="http://schemas.microsoft.com/office/drawing/2014/main" id="{F277927C-986F-ED7C-C694-7839A3BA0903}"/>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128173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291BD-5F6F-B3D0-D2CA-7B75815C9F13}"/>
              </a:ext>
            </a:extLst>
          </p:cNvPr>
          <p:cNvSpPr>
            <a:spLocks noGrp="1"/>
          </p:cNvSpPr>
          <p:nvPr>
            <p:ph type="title"/>
          </p:nvPr>
        </p:nvSpPr>
        <p:spPr>
          <a:xfrm>
            <a:off x="533957" y="463845"/>
            <a:ext cx="3289383" cy="3401475"/>
          </a:xfrm>
        </p:spPr>
        <p:txBody>
          <a:bodyPr/>
          <a:lstStyle/>
          <a:p>
            <a:r>
              <a:rPr lang="en-US" dirty="0"/>
              <a:t>Finding </a:t>
            </a:r>
            <a:br>
              <a:rPr lang="en-US" dirty="0"/>
            </a:br>
            <a:r>
              <a:rPr lang="en-US" dirty="0"/>
              <a:t>a trusted</a:t>
            </a:r>
            <a:br>
              <a:rPr lang="en-US" dirty="0"/>
            </a:br>
            <a:r>
              <a:rPr lang="en-US" dirty="0"/>
              <a:t>partner</a:t>
            </a:r>
          </a:p>
        </p:txBody>
      </p:sp>
      <p:pic>
        <p:nvPicPr>
          <p:cNvPr id="15" name="Graphic 14">
            <a:extLst>
              <a:ext uri="{FF2B5EF4-FFF2-40B4-BE49-F238E27FC236}">
                <a16:creationId xmlns:a16="http://schemas.microsoft.com/office/drawing/2014/main" id="{9A63C768-DB14-A5D5-0F1C-07BA0E66C1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2717541"/>
            <a:ext cx="1411033" cy="1575653"/>
          </a:xfrm>
          <a:prstGeom prst="rect">
            <a:avLst/>
          </a:prstGeom>
        </p:spPr>
      </p:pic>
      <p:sp>
        <p:nvSpPr>
          <p:cNvPr id="11" name="Text Placeholder 6">
            <a:extLst>
              <a:ext uri="{FF2B5EF4-FFF2-40B4-BE49-F238E27FC236}">
                <a16:creationId xmlns:a16="http://schemas.microsoft.com/office/drawing/2014/main" id="{35B516E7-01AA-062F-9954-8EF1428684E6}"/>
              </a:ext>
            </a:extLst>
          </p:cNvPr>
          <p:cNvSpPr txBox="1">
            <a:spLocks/>
          </p:cNvSpPr>
          <p:nvPr/>
        </p:nvSpPr>
        <p:spPr>
          <a:xfrm>
            <a:off x="4348163" y="463845"/>
            <a:ext cx="7386517" cy="5625871"/>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400" dirty="0"/>
              <a:t>A relationship with a trusted financial professional, tax advisor, and estate attorney can help you navigate challenges, effectively settle your spouse’s estate, and properly plan for your future.</a:t>
            </a:r>
          </a:p>
          <a:p>
            <a:pPr marL="0" indent="0">
              <a:spcBef>
                <a:spcPts val="2400"/>
              </a:spcBef>
              <a:spcAft>
                <a:spcPts val="600"/>
              </a:spcAft>
              <a:buFont typeface="Arial" panose="020B0604020202020204" pitchFamily="34" charset="0"/>
              <a:buNone/>
            </a:pPr>
            <a:r>
              <a:rPr lang="en-US" sz="2000" b="1" dirty="0">
                <a:latin typeface="Arial" panose="020B0604020202020204" pitchFamily="34" charset="0"/>
                <a:cs typeface="Arial" panose="020B0604020202020204" pitchFamily="34" charset="0"/>
              </a:rPr>
              <a:t>Why work with a financial professional after the death</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of a spouse?</a:t>
            </a:r>
          </a:p>
          <a:p>
            <a:pPr>
              <a:spcBef>
                <a:spcPts val="1200"/>
              </a:spcBef>
            </a:pPr>
            <a:r>
              <a:rPr lang="en-US" sz="2000" dirty="0">
                <a:solidFill>
                  <a:srgbClr val="000000"/>
                </a:solidFill>
                <a:ea typeface="Tahoma" panose="020B0604030504040204" pitchFamily="34" charset="0"/>
                <a:cs typeface="Times New Roman" panose="02020603050405020304" pitchFamily="18" charset="0"/>
              </a:rPr>
              <a:t>An objective review of your finances. </a:t>
            </a:r>
            <a:endParaRPr lang="en-CA" sz="2000" dirty="0">
              <a:solidFill>
                <a:srgbClr val="000000"/>
              </a:solidFill>
              <a:ea typeface="Tahoma" panose="020B0604030504040204" pitchFamily="34" charset="0"/>
              <a:cs typeface="Times New Roman" panose="02020603050405020304" pitchFamily="18" charset="0"/>
            </a:endParaRPr>
          </a:p>
          <a:p>
            <a:pPr>
              <a:spcBef>
                <a:spcPts val="1200"/>
              </a:spcBef>
            </a:pPr>
            <a:r>
              <a:rPr lang="en-US" sz="2000" dirty="0">
                <a:solidFill>
                  <a:srgbClr val="000000"/>
                </a:solidFill>
                <a:ea typeface="Tahoma" panose="020B0604030504040204" pitchFamily="34" charset="0"/>
                <a:cs typeface="Times New Roman" panose="02020603050405020304" pitchFamily="18" charset="0"/>
              </a:rPr>
              <a:t>Advice on maximizing your cash flow as a single person.</a:t>
            </a:r>
            <a:endParaRPr lang="en-CA" sz="2000" dirty="0">
              <a:solidFill>
                <a:srgbClr val="000000"/>
              </a:solidFill>
              <a:ea typeface="Tahoma" panose="020B0604030504040204" pitchFamily="34" charset="0"/>
              <a:cs typeface="Times New Roman" panose="02020603050405020304" pitchFamily="18" charset="0"/>
            </a:endParaRPr>
          </a:p>
          <a:p>
            <a:pPr>
              <a:spcBef>
                <a:spcPts val="1200"/>
              </a:spcBef>
            </a:pPr>
            <a:r>
              <a:rPr lang="en-US" sz="2000" dirty="0">
                <a:solidFill>
                  <a:srgbClr val="000000"/>
                </a:solidFill>
                <a:ea typeface="Tahoma" panose="020B0604030504040204" pitchFamily="34" charset="0"/>
                <a:cs typeface="Times New Roman" panose="02020603050405020304" pitchFamily="18" charset="0"/>
              </a:rPr>
              <a:t>Advice on Social Security survivor benefits.</a:t>
            </a:r>
            <a:endParaRPr lang="en-CA" sz="2000" dirty="0">
              <a:solidFill>
                <a:srgbClr val="000000"/>
              </a:solidFill>
              <a:ea typeface="Tahoma" panose="020B0604030504040204" pitchFamily="34" charset="0"/>
              <a:cs typeface="Times New Roman" panose="02020603050405020304" pitchFamily="18" charset="0"/>
            </a:endParaRPr>
          </a:p>
          <a:p>
            <a:pPr>
              <a:spcBef>
                <a:spcPts val="1200"/>
              </a:spcBef>
            </a:pPr>
            <a:r>
              <a:rPr lang="en-US" sz="2000" dirty="0">
                <a:solidFill>
                  <a:srgbClr val="000000"/>
                </a:solidFill>
                <a:ea typeface="Tahoma" panose="020B0604030504040204" pitchFamily="34" charset="0"/>
                <a:cs typeface="Times New Roman" panose="02020603050405020304" pitchFamily="18" charset="0"/>
              </a:rPr>
              <a:t>Repositioning your investments. </a:t>
            </a:r>
            <a:endParaRPr lang="en-CA" sz="2000" dirty="0">
              <a:solidFill>
                <a:srgbClr val="000000"/>
              </a:solidFill>
              <a:ea typeface="Tahoma" panose="020B0604030504040204" pitchFamily="34" charset="0"/>
              <a:cs typeface="Times New Roman" panose="02020603050405020304" pitchFamily="18" charset="0"/>
            </a:endParaRPr>
          </a:p>
          <a:p>
            <a:pPr>
              <a:spcBef>
                <a:spcPts val="1200"/>
              </a:spcBef>
            </a:pPr>
            <a:r>
              <a:rPr lang="en-US" sz="2000" dirty="0">
                <a:solidFill>
                  <a:srgbClr val="000000"/>
                </a:solidFill>
                <a:ea typeface="Tahoma" panose="020B0604030504040204" pitchFamily="34" charset="0"/>
                <a:cs typeface="Times New Roman" panose="02020603050405020304" pitchFamily="18" charset="0"/>
              </a:rPr>
              <a:t>Advice on investing life insurance proceeds. </a:t>
            </a:r>
            <a:endParaRPr lang="en-CA" sz="2000" dirty="0">
              <a:solidFill>
                <a:srgbClr val="000000"/>
              </a:solidFill>
              <a:ea typeface="Tahoma" panose="020B0604030504040204" pitchFamily="34" charset="0"/>
              <a:cs typeface="Times New Roman" panose="02020603050405020304" pitchFamily="18" charset="0"/>
            </a:endParaRPr>
          </a:p>
          <a:p>
            <a:pPr>
              <a:spcBef>
                <a:spcPts val="1200"/>
              </a:spcBef>
            </a:pPr>
            <a:r>
              <a:rPr lang="en-US" sz="2000" dirty="0">
                <a:solidFill>
                  <a:srgbClr val="000000"/>
                </a:solidFill>
                <a:ea typeface="Tahoma" panose="020B0604030504040204" pitchFamily="34" charset="0"/>
                <a:cs typeface="Times New Roman" panose="02020603050405020304" pitchFamily="18" charset="0"/>
              </a:rPr>
              <a:t>A long-term investment plan that prioritizes your goals.</a:t>
            </a:r>
          </a:p>
          <a:p>
            <a:pPr>
              <a:spcBef>
                <a:spcPts val="1200"/>
              </a:spcBef>
            </a:pPr>
            <a:r>
              <a:rPr lang="en-CA" sz="2000" dirty="0">
                <a:solidFill>
                  <a:srgbClr val="000000"/>
                </a:solidFill>
                <a:ea typeface="Tahoma" panose="020B0604030504040204" pitchFamily="34" charset="0"/>
                <a:cs typeface="Times New Roman" panose="02020603050405020304" pitchFamily="18" charset="0"/>
              </a:rPr>
              <a:t>Financial education and a network of trusted professionals. </a:t>
            </a:r>
          </a:p>
        </p:txBody>
      </p:sp>
      <p:sp>
        <p:nvSpPr>
          <p:cNvPr id="2" name="Slide Number Placeholder 1">
            <a:extLst>
              <a:ext uri="{FF2B5EF4-FFF2-40B4-BE49-F238E27FC236}">
                <a16:creationId xmlns:a16="http://schemas.microsoft.com/office/drawing/2014/main" id="{35B4FDAD-9D89-F28E-E7D6-D9992607D635}"/>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dirty="0"/>
          </a:p>
        </p:txBody>
      </p:sp>
    </p:spTree>
    <p:extLst>
      <p:ext uri="{BB962C8B-B14F-4D97-AF65-F5344CB8AC3E}">
        <p14:creationId xmlns:p14="http://schemas.microsoft.com/office/powerpoint/2010/main" val="12273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AE26A2-4607-4614-B094-A8D8549BB24D}">
  <ds:schemaRefs>
    <ds:schemaRef ds:uri="http://schemas.microsoft.com/sharepoint/v3/contenttype/forms"/>
  </ds:schemaRefs>
</ds:datastoreItem>
</file>

<file path=customXml/itemProps2.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858</TotalTime>
  <Words>3702</Words>
  <Application>Microsoft Office PowerPoint</Application>
  <PresentationFormat>Custom</PresentationFormat>
  <Paragraphs>268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Unicode MS</vt:lpstr>
      <vt:lpstr>Calibri</vt:lpstr>
      <vt:lpstr>Calibri Bold</vt:lpstr>
      <vt:lpstr>Tahoma</vt:lpstr>
      <vt:lpstr>Times New Roman</vt:lpstr>
      <vt:lpstr>Wingdings</vt:lpstr>
      <vt:lpstr>John Hancock layouts</vt:lpstr>
      <vt:lpstr>1_John Hancock layouts</vt:lpstr>
      <vt:lpstr>New widow</vt:lpstr>
      <vt:lpstr>Case study: New widow </vt:lpstr>
      <vt:lpstr>Now what?</vt:lpstr>
      <vt:lpstr>Being an executor is  a big job</vt:lpstr>
      <vt:lpstr>Financial challenges of widowhood</vt:lpstr>
      <vt:lpstr>Financial recovery after losing your spouse</vt:lpstr>
      <vt:lpstr>Understanding Social Security survivor benefits</vt:lpstr>
      <vt:lpstr>Establishing a legacy</vt:lpstr>
      <vt:lpstr>Finding  a trusted partner</vt:lpstr>
      <vt:lpstr>Don’t just survive –  thrive </vt:lpstr>
      <vt:lpstr>Executor checklist </vt:lpstr>
      <vt:lpstr>Case studies</vt:lpstr>
      <vt:lpstr>Worksheets and checklists</vt:lpstr>
      <vt:lpstr>Thank you</vt:lpstr>
      <vt:lpstr>More information</vt:lpstr>
      <vt:lpstr>16</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