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22"/>
  </p:notesMasterIdLst>
  <p:handoutMasterIdLst>
    <p:handoutMasterId r:id="rId23"/>
  </p:handoutMasterIdLst>
  <p:sldIdLst>
    <p:sldId id="2207" r:id="rId6"/>
    <p:sldId id="2231" r:id="rId7"/>
    <p:sldId id="2232" r:id="rId8"/>
    <p:sldId id="2233" r:id="rId9"/>
    <p:sldId id="2234" r:id="rId10"/>
    <p:sldId id="2235" r:id="rId11"/>
    <p:sldId id="2236" r:id="rId12"/>
    <p:sldId id="2237" r:id="rId13"/>
    <p:sldId id="2217" r:id="rId14"/>
    <p:sldId id="2214" r:id="rId15"/>
    <p:sldId id="2238" r:id="rId16"/>
    <p:sldId id="4009" r:id="rId17"/>
    <p:sldId id="4010" r:id="rId18"/>
    <p:sldId id="2615" r:id="rId19"/>
    <p:sldId id="648" r:id="rId20"/>
    <p:sldId id="2133" r:id="rId21"/>
  </p:sldIdLst>
  <p:sldSz cx="12188825" cy="6858000"/>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584" userDrawn="1">
          <p15:clr>
            <a:srgbClr val="A4A3A4"/>
          </p15:clr>
        </p15:guide>
        <p15:guide id="7" orient="horz" pos="1344" userDrawn="1">
          <p15:clr>
            <a:srgbClr val="A4A3A4"/>
          </p15:clr>
        </p15:guide>
        <p15:guide id="8" pos="2553" userDrawn="1">
          <p15:clr>
            <a:srgbClr val="A4A3A4"/>
          </p15:clr>
        </p15:guide>
        <p15:guide id="9" orient="horz" pos="1139" userDrawn="1">
          <p15:clr>
            <a:srgbClr val="A4A3A4"/>
          </p15:clr>
        </p15:guide>
        <p15:guide id="10" orient="horz" pos="326" userDrawn="1">
          <p15:clr>
            <a:srgbClr val="A4A3A4"/>
          </p15:clr>
        </p15:guide>
        <p15:guide id="13" orient="horz" pos="3581" userDrawn="1">
          <p15:clr>
            <a:srgbClr val="A4A3A4"/>
          </p15:clr>
        </p15:guide>
        <p15:guide id="14" pos="2739" userDrawn="1">
          <p15:clr>
            <a:srgbClr val="A4A3A4"/>
          </p15:clr>
        </p15:guide>
        <p15:guide id="15" pos="3558" userDrawn="1">
          <p15:clr>
            <a:srgbClr val="A4A3A4"/>
          </p15:clr>
        </p15:guide>
        <p15:guide id="16" pos="4134" userDrawn="1">
          <p15:clr>
            <a:srgbClr val="A4A3A4"/>
          </p15:clr>
        </p15:guide>
        <p15:guide id="17" pos="5037" userDrawn="1">
          <p15:clr>
            <a:srgbClr val="A4A3A4"/>
          </p15:clr>
        </p15:guide>
        <p15:guide id="18" pos="1037" userDrawn="1">
          <p15:clr>
            <a:srgbClr val="A4A3A4"/>
          </p15:clr>
        </p15:guide>
        <p15:guide id="19" pos="6647" userDrawn="1">
          <p15:clr>
            <a:srgbClr val="A4A3A4"/>
          </p15:clr>
        </p15:guide>
        <p15:guide id="20" pos="3840" userDrawn="1">
          <p15:clr>
            <a:srgbClr val="A4A3A4"/>
          </p15:clr>
        </p15:guide>
      </p15:sldGuideLst>
    </p:ext>
    <p:ext uri="{2D200454-40CA-4A62-9FC3-DE9A4176ACB9}">
      <p15:notesGuideLst xmlns:p15="http://schemas.microsoft.com/office/powerpoint/2012/main">
        <p15:guide id="1" orient="horz" pos="2406" userDrawn="1">
          <p15:clr>
            <a:srgbClr val="A4A3A4"/>
          </p15:clr>
        </p15:guide>
        <p15:guide id="2" pos="368" userDrawn="1">
          <p15:clr>
            <a:srgbClr val="A4A3A4"/>
          </p15:clr>
        </p15:guide>
        <p15:guide id="3" pos="4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59DAB-79AA-E08E-1767-BDCA279CBB49}" name="Allegra Pericles" initials="AP" userId="S::perical@MFCGD.COM::6fb6fad6-731c-444c-82cd-a15dca0c4dc2" providerId="AD"/>
  <p188:author id="{530EF1C4-B3F0-3144-E64A-E92F18036B9C}" name="Laura Davies" initials="LD" userId="S::laura.davies@lowecom.com::60ad19b2-f6f7-40d7-bc24-f0a4ba9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A39"/>
    <a:srgbClr val="00009A"/>
    <a:srgbClr val="06874E"/>
    <a:srgbClr val="EC6453"/>
    <a:srgbClr val="0000C1"/>
    <a:srgbClr val="D77D28"/>
    <a:srgbClr val="00A758"/>
    <a:srgbClr val="C1D8F7"/>
    <a:srgbClr val="CAEED9"/>
    <a:srgbClr val="E7F1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86416" autoAdjust="0"/>
  </p:normalViewPr>
  <p:slideViewPr>
    <p:cSldViewPr snapToGrid="0">
      <p:cViewPr varScale="1">
        <p:scale>
          <a:sx n="139" d="100"/>
          <a:sy n="139" d="100"/>
        </p:scale>
        <p:origin x="1356" y="80"/>
      </p:cViewPr>
      <p:guideLst>
        <p:guide orient="horz" pos="1584"/>
        <p:guide orient="horz" pos="1344"/>
        <p:guide pos="2553"/>
        <p:guide orient="horz" pos="1139"/>
        <p:guide orient="horz" pos="326"/>
        <p:guide orient="horz" pos="3581"/>
        <p:guide pos="2739"/>
        <p:guide pos="3558"/>
        <p:guide pos="4134"/>
        <p:guide pos="5037"/>
        <p:guide pos="1037"/>
        <p:guide pos="6647"/>
        <p:guide pos="3840"/>
      </p:guideLst>
    </p:cSldViewPr>
  </p:slideViewPr>
  <p:outlineViewPr>
    <p:cViewPr>
      <p:scale>
        <a:sx n="33" d="100"/>
        <a:sy n="33" d="100"/>
      </p:scale>
      <p:origin x="0" y="-12984"/>
    </p:cViewPr>
  </p:outlineViewPr>
  <p:notesTextViewPr>
    <p:cViewPr>
      <p:scale>
        <a:sx n="1" d="1"/>
        <a:sy n="1" d="1"/>
      </p:scale>
      <p:origin x="0" y="0"/>
    </p:cViewPr>
  </p:notesTextViewPr>
  <p:notesViewPr>
    <p:cSldViewPr snapToGrid="0">
      <p:cViewPr>
        <p:scale>
          <a:sx n="150" d="100"/>
          <a:sy n="150" d="100"/>
        </p:scale>
        <p:origin x="264" y="-3240"/>
      </p:cViewPr>
      <p:guideLst>
        <p:guide orient="horz" pos="2406"/>
        <p:guide pos="368"/>
        <p:guide pos="4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0060"/>
          </a:xfrm>
          <a:prstGeom prst="rect">
            <a:avLst/>
          </a:prstGeom>
        </p:spPr>
        <p:txBody>
          <a:bodyPr vert="horz" lIns="95746" tIns="47873" rIns="95746" bIns="47873"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1038" y="328613"/>
            <a:ext cx="5951537" cy="3348037"/>
          </a:xfrm>
          <a:prstGeom prst="rect">
            <a:avLst/>
          </a:prstGeom>
          <a:noFill/>
          <a:ln w="12700">
            <a:solidFill>
              <a:prstClr val="black"/>
            </a:solidFill>
          </a:ln>
        </p:spPr>
        <p:txBody>
          <a:bodyPr vert="horz" lIns="95746" tIns="47873" rIns="95746" bIns="47873" rtlCol="0" anchor="ctr"/>
          <a:lstStyle/>
          <a:p>
            <a:endParaRPr dirty="0"/>
          </a:p>
        </p:txBody>
      </p:sp>
      <p:sp>
        <p:nvSpPr>
          <p:cNvPr id="5" name="Notes Placeholder 4"/>
          <p:cNvSpPr>
            <a:spLocks noGrp="1"/>
          </p:cNvSpPr>
          <p:nvPr>
            <p:ph type="body" sz="quarter" idx="3"/>
          </p:nvPr>
        </p:nvSpPr>
        <p:spPr>
          <a:xfrm>
            <a:off x="580816" y="3840482"/>
            <a:ext cx="6148494" cy="5120641"/>
          </a:xfrm>
          <a:prstGeom prst="rect">
            <a:avLst/>
          </a:prstGeom>
        </p:spPr>
        <p:txBody>
          <a:bodyPr vert="horz" lIns="95746" tIns="47873" rIns="95746" bIns="4787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746" tIns="47873" rIns="95746" bIns="47873"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Hello,</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My name is ______________________ and I am from Manulife John Hancock Investments.</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I am here to talk to you about the financial considerations for those that are newly divorced. And I a going to do that by sharing a case study.</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Whether your situation is similar to the person profiled in our case study or not, the suggested actions can be applicable to anyone who has gone through a divorce…</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346944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After your divorce, working with a financial professional can help you rebuild your finances, find independence, and take control of your future….</a:t>
            </a: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 </a:t>
            </a: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You may also find this list of books helpful in your divorce journey. The choices you make following a divorce are critical to your financial future and the path you forge as an individual. Do not take them lightly: take steps to ensure you have the support you need to make the right choices for you. With the right support, you can turn a difficult situation into a moment of empowerment!</a:t>
            </a:r>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259354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We actually have 2 checklists to help you with divorce available on this webpage. If you are newly divorced as in our case study today, use the Financial Checklist for the Newly Divorced, which is designed to provide valuable perspective on where you are on your journey and how to plan according to your individual needs.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However, if you, or someone you know, is at a stage where you are considering divorce, we wanted to make sure we had some resources for you as well. We developed the Divorce Preparation Checklist which can help you better understand how to work through this difficult life event. </a:t>
            </a:r>
          </a:p>
          <a:p>
            <a:pPr marL="0" indent="0">
              <a:lnSpc>
                <a:spcPts val="1466"/>
              </a:lnSpc>
              <a:spcBef>
                <a:spcPts val="0"/>
              </a:spcBef>
              <a:buNone/>
            </a:pPr>
            <a:endParaRPr lang="en-US"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We also have checklists for financial literacy, buying a home, nearing retirement, and estate planning that may help with your long-term financial plan.</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Consider reviewing the checklists with your financial professional, who can help you with strategies and advice for divorce-proofing your finances. </a:t>
            </a:r>
          </a:p>
          <a:p>
            <a:pPr marL="0" indent="0" defTabSz="957461">
              <a:spcBef>
                <a:spcPts val="629"/>
              </a:spcBef>
              <a:buNone/>
              <a:defRPr/>
            </a:pPr>
            <a:endParaRPr lang="en-CA" sz="1000" dirty="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193004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discussed our financial planning for the newly divorced case study.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we have additional case studies available to you on the following topics: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widowed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Nearing retirement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Caring for aging parents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to leave a legacy or strategic philanthropy.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of these can also be accessed on this webpage.</a:t>
            </a:r>
            <a:endPar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12</a:t>
            </a:fld>
            <a:endParaRPr lang="en-CA">
              <a:solidFill>
                <a:prstClr val="black"/>
              </a:solidFill>
              <a:latin typeface="Arial"/>
            </a:endParaRPr>
          </a:p>
        </p:txBody>
      </p:sp>
    </p:spTree>
    <p:extLst>
      <p:ext uri="{BB962C8B-B14F-4D97-AF65-F5344CB8AC3E}">
        <p14:creationId xmlns:p14="http://schemas.microsoft.com/office/powerpoint/2010/main" val="44893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shared our Newly divorced checklist and our Preparing for divorce checklist today, but we have additional worksheets and checklists specific to the case studies I just mentioned. The beauty of these is that you can use them on your own; or, you can work through them with your financial professional. A Financial Professional can help you understand and analyze your situation and the financial issues that are currently front and center in your life, as well as organize the information you need for a financial plan.</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worksheets and checklists available on this webpage are:</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literacy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checklist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Executor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Retirement readiness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Longevity planning worksheet and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 essentials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your philanthropic goals worksheet and checklist</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hope you can see that at John Hancock investment Management, we are committed to empowering women and helping you thrive!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13</a:t>
            </a:fld>
            <a:endParaRPr lang="en-CA">
              <a:solidFill>
                <a:prstClr val="black"/>
              </a:solidFill>
              <a:latin typeface="Arial"/>
            </a:endParaRPr>
          </a:p>
        </p:txBody>
      </p:sp>
    </p:spTree>
    <p:extLst>
      <p:ext uri="{BB962C8B-B14F-4D97-AF65-F5344CB8AC3E}">
        <p14:creationId xmlns:p14="http://schemas.microsoft.com/office/powerpoint/2010/main" val="130262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14</a:t>
            </a:fld>
            <a:endParaRPr lang="en-CA" dirty="0">
              <a:solidFill>
                <a:prstClr val="black"/>
              </a:solidFill>
              <a:latin typeface="Arial"/>
            </a:endParaRPr>
          </a:p>
        </p:txBody>
      </p:sp>
    </p:spTree>
    <p:extLst>
      <p:ext uri="{BB962C8B-B14F-4D97-AF65-F5344CB8AC3E}">
        <p14:creationId xmlns:p14="http://schemas.microsoft.com/office/powerpoint/2010/main" val="97311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679450" y="330200"/>
            <a:ext cx="5956300" cy="335121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fld id="{DD0810BC-ECBD-4795-B3D6-BDA13E4DA29D}" type="slidenum">
              <a:rPr lang="en-US" smtClean="0"/>
              <a:pPr/>
              <a:t>15</a:t>
            </a:fld>
            <a:endParaRPr lang="en-US" dirty="0"/>
          </a:p>
        </p:txBody>
      </p:sp>
    </p:spTree>
    <p:extLst>
      <p:ext uri="{BB962C8B-B14F-4D97-AF65-F5344CB8AC3E}">
        <p14:creationId xmlns:p14="http://schemas.microsoft.com/office/powerpoint/2010/main" val="11572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36807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This case study focuses on financial planning for the newly divorced. Financial issues loom large in divorce – for good reason. In many cases, a divorce can affect your current and future financial well-being more than any other event in your life. You want to avoid making mistakes following the divorce process that could leave you financially vulnerable.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Consider the story of Andrea and Anthony Caponi. They ran a successful medical practice in Seattle, but after 20 years together they divorced. They successfully negotiated the division of their practice and personal assets, as well as determining ongoing support for their children. One started college last fall and the other attends a private high school. The terms of the divorce settlement included an equal division of their investments and other assets, joint custody of their youngest child, and no alimony or child support. They retained their own retirement accounts and have agreed to split education costs as well as any other expenses for both children per the divorce agreement. They realized a significant profit selling the family home, the proceeds of which they are using to each buy a house of their own.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Let’s look at some key financial considerations they must keep in mind as individuals now that they are no longer a couple. </a:t>
            </a:r>
          </a:p>
          <a:p>
            <a:pPr marL="0" indent="0">
              <a:lnSpc>
                <a:spcPts val="1466"/>
              </a:lnSpc>
              <a:spcBef>
                <a:spcPts val="0"/>
              </a:spcBef>
              <a:buNone/>
            </a:pPr>
            <a:endParaRPr lang="en-US" alt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2</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0644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Once your divorce settlement is final and complete, you will have a fuller picture of your finances to create a new roadmap and a plan for managing your money in the future.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Know exactly where you stand by taking stock of all your assets, liabilities, income sources, and expenses.</a:t>
            </a: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 </a:t>
            </a: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You will want to establish a new storage space for key documents including: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Recent brokerage and bank statements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Life and health insurance policies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Recent tax returns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Loan documents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Social Security statements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Legal documents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Create an inventory of your accounts and financial interests. And review a recent credit report and know your credit score.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Also , you may want to create a budget and track your spending.</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defTabSz="957461">
              <a:lnSpc>
                <a:spcPts val="1466"/>
              </a:lnSpc>
              <a:spcBef>
                <a:spcPts val="0"/>
              </a:spcBef>
              <a:buNone/>
              <a:defRPr/>
            </a:pPr>
            <a:r>
              <a:rPr lang="en-CA" sz="1000" dirty="0">
                <a:ea typeface="Calibri" panose="020F0502020204030204" pitchFamily="34" charset="0"/>
                <a:cs typeface="Times New Roman" panose="02020603050405020304" pitchFamily="18" charset="0"/>
              </a:rPr>
              <a:t>Gaining an overall understanding of your current financial standing can help you and your financial professional make informed decisions about how to manage your finances going forward. They can help you avoid mistakes and be more confident in </a:t>
            </a:r>
            <a:r>
              <a:rPr lang="en-CA" sz="1000" dirty="0">
                <a:solidFill>
                  <a:srgbClr val="000000"/>
                </a:solidFill>
              </a:rPr>
              <a:t>the</a:t>
            </a:r>
            <a:r>
              <a:rPr lang="en-CA" dirty="0">
                <a:solidFill>
                  <a:srgbClr val="000000"/>
                </a:solidFill>
              </a:rPr>
              <a:t> </a:t>
            </a:r>
            <a:r>
              <a:rPr lang="en-CA" sz="1000" dirty="0">
                <a:solidFill>
                  <a:srgbClr val="000000"/>
                </a:solidFill>
              </a:rPr>
              <a:t>choices you make </a:t>
            </a:r>
            <a:r>
              <a:rPr lang="en-CA" sz="1000" dirty="0">
                <a:ea typeface="Calibri" panose="020F0502020204030204" pitchFamily="34" charset="0"/>
                <a:cs typeface="Times New Roman" panose="02020603050405020304" pitchFamily="18" charset="0"/>
              </a:rPr>
              <a:t>for you and your family.</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3</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60929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defTabSz="957461">
              <a:lnSpc>
                <a:spcPts val="1466"/>
              </a:lnSpc>
              <a:spcBef>
                <a:spcPts val="0"/>
              </a:spcBef>
              <a:buNone/>
              <a:defRPr/>
            </a:pPr>
            <a:r>
              <a:rPr lang="en-CA" sz="1000" dirty="0">
                <a:ea typeface="Calibri" panose="020F0502020204030204" pitchFamily="34" charset="0"/>
                <a:cs typeface="Times New Roman" panose="02020603050405020304" pitchFamily="18" charset="0"/>
              </a:rPr>
              <a:t>Divorce has the potential to threaten your assets, </a:t>
            </a:r>
            <a:r>
              <a:rPr lang="en-CA" sz="1000" dirty="0">
                <a:solidFill>
                  <a:srgbClr val="000000"/>
                </a:solidFill>
              </a:rPr>
              <a:t>the legacy you leave</a:t>
            </a:r>
            <a:r>
              <a:rPr lang="en-CA" sz="1000" dirty="0">
                <a:ea typeface="Calibri" panose="020F0502020204030204" pitchFamily="34" charset="0"/>
                <a:cs typeface="Times New Roman" panose="02020603050405020304" pitchFamily="18" charset="0"/>
              </a:rPr>
              <a:t> – and can even </a:t>
            </a:r>
            <a:r>
              <a:rPr lang="en-CA" sz="1000" dirty="0">
                <a:solidFill>
                  <a:srgbClr val="000000"/>
                </a:solidFill>
              </a:rPr>
              <a:t>have an </a:t>
            </a:r>
            <a:r>
              <a:rPr lang="en-CA" sz="1000" dirty="0">
                <a:ea typeface="Calibri" panose="020F0502020204030204" pitchFamily="34" charset="0"/>
                <a:cs typeface="Times New Roman" panose="02020603050405020304" pitchFamily="18" charset="0"/>
              </a:rPr>
              <a:t>impact on your future health care decisions based on your level of insurance and how your medical power of attorney (POA) is </a:t>
            </a:r>
            <a:r>
              <a:rPr lang="en-CA" sz="1000" dirty="0">
                <a:solidFill>
                  <a:srgbClr val="000000"/>
                </a:solidFill>
              </a:rPr>
              <a:t>structured</a:t>
            </a:r>
            <a:r>
              <a:rPr lang="en-CA" sz="1000" dirty="0">
                <a:ea typeface="Calibri" panose="020F0502020204030204" pitchFamily="34" charset="0"/>
                <a:cs typeface="Times New Roman" panose="02020603050405020304" pitchFamily="18" charset="0"/>
              </a:rPr>
              <a:t>. But you can take action to protect yourself. For example:</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Retitle assets in your name (e.g., if you owned a house with your spouse) and update authorizations on bank and credit card accounts in accordance with your settlement agreement.</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Update beneficiary designations on any accounts and policies outside of the purview of your will in accordance with your settlement agreement.</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Boost your emergency savings to cover at least 6 months’ worth of income – having a safety net is more important than ever now that you are single.</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Understand how your Qualified Domestic Relations Order (QDRO) works, if you have one. A QDRO protects your right to receive all or a portion of your ex-spouse’s retirement plan benefits. It can help you build a financial strategy for retirement and can also be used to secure child or spousal support, including arrears.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Remember to update your personal insurance and estate planning documents, including your medical POA and living will. Having sufficient individual insurance and making or updating your estate plan following your divorce are also key to safeguarding your finances and ensuring your future well-being. Let’s take a closer look at both.</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4</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81043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Let’s spend a bit more time taking about updating your insurance. It’s important to review your insurance policies to help ensure you maintain sufficient coverage – and not pay to protect valuables (e.g., jewelry, art, collectibles) that you no longer own.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u="sng" dirty="0">
                <a:ea typeface="Calibri" panose="020F0502020204030204" pitchFamily="34" charset="0"/>
                <a:cs typeface="Times New Roman" panose="02020603050405020304" pitchFamily="18" charset="0"/>
              </a:rPr>
              <a:t>Life insurance:</a:t>
            </a:r>
            <a:r>
              <a:rPr lang="en-US" sz="1000" dirty="0">
                <a:ea typeface="Calibri" panose="020F0502020204030204" pitchFamily="34" charset="0"/>
                <a:cs typeface="Times New Roman" panose="02020603050405020304" pitchFamily="18" charset="0"/>
              </a:rPr>
              <a:t> Getting divorced does not automatically update your life insurance policies. Don’t delay contacting your insurance company and making the necessary changes in accordance with your settlement agreement. Also, look into whether you have any corporate life insurance benefits you could take advantage of.</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u="sng" dirty="0">
                <a:ea typeface="Calibri" panose="020F0502020204030204" pitchFamily="34" charset="0"/>
                <a:cs typeface="Times New Roman" panose="02020603050405020304" pitchFamily="18" charset="0"/>
              </a:rPr>
              <a:t>Health insurance:</a:t>
            </a:r>
            <a:r>
              <a:rPr lang="en-US" sz="1000" dirty="0">
                <a:ea typeface="Calibri" panose="020F0502020204030204" pitchFamily="34" charset="0"/>
                <a:cs typeface="Times New Roman" panose="02020603050405020304" pitchFamily="18" charset="0"/>
              </a:rPr>
              <a:t> If you are no longer getting health insurance coverage under your spouse’s plan, now is the time to seek alternatives. Likewise, know how your children are covered and if you need to buy or supplement their health insurance. See if any corporate benefits are available to you.</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u="sng" dirty="0">
                <a:ea typeface="Calibri" panose="020F0502020204030204" pitchFamily="34" charset="0"/>
                <a:cs typeface="Times New Roman" panose="02020603050405020304" pitchFamily="18" charset="0"/>
              </a:rPr>
              <a:t>Disability insurance:</a:t>
            </a:r>
            <a:r>
              <a:rPr lang="en-US" sz="1000" b="1" dirty="0">
                <a:ea typeface="Calibri" panose="020F0502020204030204" pitchFamily="34" charset="0"/>
                <a:cs typeface="Times New Roman" panose="02020603050405020304" pitchFamily="18" charset="0"/>
              </a:rPr>
              <a:t> </a:t>
            </a:r>
            <a:r>
              <a:rPr lang="en-US" sz="1000" dirty="0">
                <a:ea typeface="Calibri" panose="020F0502020204030204" pitchFamily="34" charset="0"/>
                <a:cs typeface="Times New Roman" panose="02020603050405020304" pitchFamily="18" charset="0"/>
              </a:rPr>
              <a:t>As a single person, long-term or permanent loss of income due to disability may be one of the biggest threats to your financial security. Do not delay in protecting yourself.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defTabSz="957461">
              <a:lnSpc>
                <a:spcPts val="1466"/>
              </a:lnSpc>
              <a:spcBef>
                <a:spcPts val="0"/>
              </a:spcBef>
              <a:buNone/>
              <a:defRPr/>
            </a:pPr>
            <a:r>
              <a:rPr lang="en-US" sz="1000" u="sng" dirty="0">
                <a:ea typeface="Calibri" panose="020F0502020204030204" pitchFamily="34" charset="0"/>
                <a:cs typeface="Times New Roman" panose="02020603050405020304" pitchFamily="18" charset="0"/>
              </a:rPr>
              <a:t>Business insurance:</a:t>
            </a:r>
            <a:r>
              <a:rPr lang="en-US" sz="1000" dirty="0">
                <a:ea typeface="Calibri" panose="020F0502020204030204" pitchFamily="34" charset="0"/>
                <a:cs typeface="Times New Roman" panose="02020603050405020304" pitchFamily="18" charset="0"/>
              </a:rPr>
              <a:t> </a:t>
            </a:r>
            <a:r>
              <a:rPr lang="en-CA" sz="1000" dirty="0">
                <a:solidFill>
                  <a:srgbClr val="000000"/>
                </a:solidFill>
              </a:rPr>
              <a:t>If you are a business owner, make any necessary adjustments to your professional liability insurance as well as any other business insurance policies you have.</a:t>
            </a: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 </a:t>
            </a: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As with other major life changes, divorce is an opportunity to re-evaluate your options for insurance and see what’s available.</a:t>
            </a: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218750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defTabSz="957461">
              <a:lnSpc>
                <a:spcPts val="1466"/>
              </a:lnSpc>
              <a:spcBef>
                <a:spcPts val="0"/>
              </a:spcBef>
              <a:buNone/>
              <a:defRPr/>
            </a:pPr>
            <a:r>
              <a:rPr lang="en-CA" sz="1000" dirty="0">
                <a:solidFill>
                  <a:srgbClr val="000000"/>
                </a:solidFill>
              </a:rPr>
              <a:t>As I mentioned earlier, you will want to re-examine</a:t>
            </a:r>
            <a:r>
              <a:rPr lang="en-CA" sz="1000" dirty="0">
                <a:ea typeface="Calibri" panose="020F0502020204030204" pitchFamily="34" charset="0"/>
                <a:cs typeface="Times New Roman" panose="02020603050405020304" pitchFamily="18" charset="0"/>
              </a:rPr>
              <a:t> your estate plan post-divorce and how you want your assets transferred after you die. Most married people bequeath everything to their surviving spouse. If this is how your will currently reads, you will likely want to change it post-divorce to update your beneficiaries and give clear direction to your loved ones about your wishes. If you do not have an estate plan, now is the time to create one.</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As you review your estate plan, consider the following:</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Your will: Is it in line with your wishes and based on your net worth as an individual?</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Trust agreements: Does it reflect your new situation and who you want as trustee? </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Executor: Who will you designate to handle estate administration if it was previously your former spouse?</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Power of attorney(s) – For property and health care and who you name to act on your behalf. </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Beneficiary designations to replace your former spouse.</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Any other legal documents in light of your post-divorce status.</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6</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28472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defTabSz="957461">
              <a:lnSpc>
                <a:spcPts val="1466"/>
              </a:lnSpc>
              <a:spcBef>
                <a:spcPts val="0"/>
              </a:spcBef>
              <a:buNone/>
              <a:defRPr/>
            </a:pPr>
            <a:r>
              <a:rPr lang="en-CA" sz="1000" dirty="0">
                <a:ea typeface="Calibri" panose="020F0502020204030204" pitchFamily="34" charset="0"/>
                <a:cs typeface="Times New Roman" panose="02020603050405020304" pitchFamily="18" charset="0"/>
              </a:rPr>
              <a:t>In terms of retirement, divorce does not have to be the end of your retirement dreams, but it does mean you should re-evaluate your short- and long-term goals. If you are behind on your retirement savings, you should retire later or increase your retirement contributions. And your ideal retirement might look different than </a:t>
            </a:r>
            <a:r>
              <a:rPr lang="en-CA" sz="1000" dirty="0">
                <a:solidFill>
                  <a:srgbClr val="000000"/>
                </a:solidFill>
              </a:rPr>
              <a:t>the shared vision you had with your former spouse.</a:t>
            </a: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Here is how you can align your retirement plan with your current goals: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Know your vision for your retirement.</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Calculate your target retirement number.</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Evaluate your retirement savings options and sources of retirement income.</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Account for health care costs – consider long-term care insurance.</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Understand your options for Social Security.</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7</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36733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Now for the fun stuff – let’s talk taxes…</a:t>
            </a: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Transferring property to a former spouse as part of a divorce settlement will not cause a capital gain or loss and is not subject to a gift tax. But it’s important to determine: </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Responsibility for paying any outstanding taxes from when you were a couple</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Allocation of estimated tax payments</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Which spouse gets the exemption for dependent children</a:t>
            </a:r>
          </a:p>
          <a:p>
            <a:pPr marL="179524" indent="-179524">
              <a:lnSpc>
                <a:spcPts val="1466"/>
              </a:lnSpc>
              <a:spcBef>
                <a:spcPts val="0"/>
              </a:spcBef>
            </a:pPr>
            <a:endParaRPr lang="en-CA" sz="1000" dirty="0">
              <a:ea typeface="Calibri" panose="020F0502020204030204" pitchFamily="34" charset="0"/>
              <a:cs typeface="Times New Roman" panose="02020603050405020304" pitchFamily="18" charset="0"/>
            </a:endParaRPr>
          </a:p>
          <a:p>
            <a:pPr marL="179524" indent="-179524">
              <a:lnSpc>
                <a:spcPts val="1466"/>
              </a:lnSpc>
              <a:spcBef>
                <a:spcPts val="0"/>
              </a:spcBef>
            </a:pPr>
            <a:r>
              <a:rPr lang="en-CA" sz="1000" dirty="0">
                <a:ea typeface="Calibri" panose="020F0502020204030204" pitchFamily="34" charset="0"/>
                <a:cs typeface="Times New Roman" panose="02020603050405020304" pitchFamily="18" charset="0"/>
              </a:rPr>
              <a:t>How alimony payments may affect your taxes</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defTabSz="957461">
              <a:lnSpc>
                <a:spcPts val="1466"/>
              </a:lnSpc>
              <a:spcBef>
                <a:spcPts val="0"/>
              </a:spcBef>
              <a:buNone/>
              <a:defRPr/>
            </a:pPr>
            <a:r>
              <a:rPr lang="en-CA" sz="1000" dirty="0">
                <a:ea typeface="Calibri" panose="020F0502020204030204" pitchFamily="34" charset="0"/>
                <a:cs typeface="Times New Roman" panose="02020603050405020304" pitchFamily="18" charset="0"/>
              </a:rPr>
              <a:t>Taxes may not be top of mind during your divorce and in the weeks and months after it is finalized, but the decisions you make during this time can have long-lasting tax implications for you and your ex-spouse. Having a qualified tax </a:t>
            </a:r>
            <a:r>
              <a:rPr lang="en-CA" sz="1000" dirty="0">
                <a:solidFill>
                  <a:srgbClr val="000000"/>
                </a:solidFill>
              </a:rPr>
              <a:t>professional</a:t>
            </a:r>
            <a:r>
              <a:rPr lang="en-CA" sz="1000" dirty="0">
                <a:ea typeface="Calibri" panose="020F0502020204030204" pitchFamily="34" charset="0"/>
                <a:cs typeface="Times New Roman" panose="02020603050405020304" pitchFamily="18" charset="0"/>
              </a:rPr>
              <a:t> as part of your team from day one can help ensure there are no surprises and that your tax planning reflects your new status as an individual. </a:t>
            </a:r>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dirty="0"/>
          </a:p>
        </p:txBody>
      </p:sp>
    </p:spTree>
    <p:extLst>
      <p:ext uri="{BB962C8B-B14F-4D97-AF65-F5344CB8AC3E}">
        <p14:creationId xmlns:p14="http://schemas.microsoft.com/office/powerpoint/2010/main" val="225581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US" sz="1000" dirty="0">
                <a:ea typeface="Calibri" panose="020F0502020204030204" pitchFamily="34" charset="0"/>
                <a:cs typeface="Times New Roman" panose="02020603050405020304" pitchFamily="18" charset="0"/>
              </a:rPr>
              <a:t>Other financial planning considerations post-divorce include deciding which of your current advisors (financial professional, estate attorney, accountant, insurance </a:t>
            </a:r>
            <a:r>
              <a:rPr lang="en-CA" sz="1000" dirty="0">
                <a:solidFill>
                  <a:srgbClr val="000000"/>
                </a:solidFill>
              </a:rPr>
              <a:t>professional</a:t>
            </a:r>
            <a:r>
              <a:rPr lang="en-US" sz="1000" dirty="0">
                <a:ea typeface="Calibri" panose="020F0502020204030204" pitchFamily="34" charset="0"/>
                <a:cs typeface="Times New Roman" panose="02020603050405020304" pitchFamily="18" charset="0"/>
              </a:rPr>
              <a:t>, etc.) you want to retain if you previously shared them with your spouse. If you are looking for new advisors, consider getting referrals from friends and colleagues. Put your team in place!</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Work with your financial professional to create your own financial plan that reflects your divorce settlement and your life goals. Review your investment strategy to help ensure it aligns with your new financial plan.</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If you have been putting off housing decisions, create a game plan for where you want to live now that your divorce is complete. For example, is your plan to stay in the family home? Downsize? If you share custody of your children, how important is location in your decision? Do you and your former spouse want to live close by?</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College funding can be another issue. Your financial professional can help you determine whether you need to supplement college savings for your children and the best ways to save.  </a:t>
            </a: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endParaRPr lang="en-US"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If you currently receive alimony, consider how you will rebuild that income stream after your spousal support ends. Will you work more? Go for that promotion? Find a new career? Or adjust your lifestyle?</a:t>
            </a:r>
          </a:p>
          <a:p>
            <a:pPr marL="0" indent="0">
              <a:lnSpc>
                <a:spcPts val="1466"/>
              </a:lnSpc>
              <a:spcBef>
                <a:spcPts val="0"/>
              </a:spcBef>
              <a:buNone/>
            </a:pPr>
            <a:endParaRPr lang="en-CA" sz="1000" dirty="0">
              <a:ea typeface="Calibri" panose="020F050202020403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Review your investment strategy to ensure it aligns with your new financial plan, risk tolerance, and time horizon. </a:t>
            </a:r>
            <a:endParaRPr lang="en-CA" sz="10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dirty="0"/>
          </a:p>
        </p:txBody>
      </p:sp>
    </p:spTree>
    <p:extLst>
      <p:ext uri="{BB962C8B-B14F-4D97-AF65-F5344CB8AC3E}">
        <p14:creationId xmlns:p14="http://schemas.microsoft.com/office/powerpoint/2010/main" val="3665580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405B02C1-4A7A-7D84-4410-C8AE27FBDFA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custDataLst>
      <p:tags r:id="rId1"/>
    </p:custDataLst>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3" name="Text Placeholder 8">
            <a:extLst>
              <a:ext uri="{FF2B5EF4-FFF2-40B4-BE49-F238E27FC236}">
                <a16:creationId xmlns:a16="http://schemas.microsoft.com/office/drawing/2014/main" id="{0B9BF0BC-CD5D-0032-6B50-BEC2F840560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C768A182-9607-729C-A697-BDD9AFA2A5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1" name="Text Placeholder 8">
            <a:extLst>
              <a:ext uri="{FF2B5EF4-FFF2-40B4-BE49-F238E27FC236}">
                <a16:creationId xmlns:a16="http://schemas.microsoft.com/office/drawing/2014/main" id="{1A6354A8-D900-D656-C621-BB47314BCE66}"/>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12" name="Slide Number Placeholder 5">
            <a:extLst>
              <a:ext uri="{FF2B5EF4-FFF2-40B4-BE49-F238E27FC236}">
                <a16:creationId xmlns:a16="http://schemas.microsoft.com/office/drawing/2014/main" id="{5CB872AD-01BA-BFB6-947E-D9CCA522CFA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3" name="Graphic 12">
            <a:extLst>
              <a:ext uri="{FF2B5EF4-FFF2-40B4-BE49-F238E27FC236}">
                <a16:creationId xmlns:a16="http://schemas.microsoft.com/office/drawing/2014/main" id="{41FD64B6-BB41-B251-5B8B-487AF56F1B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78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0D023440-A87C-015B-2DF1-4B7B15B1BEC4}"/>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9DAA565B-3F27-4C98-8118-EF90F441CD3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B89A0F8F-FEE6-9312-87AA-17D872E386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6346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B15C629E-6429-7929-02FC-F832A0C27DC0}"/>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F045C80-87F1-365B-228F-12978D52069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0615336E-18B5-D197-AEF8-887903ABC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911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27B92207-FDAE-4126-D681-C7EC815D5EF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B354593-B626-F063-2A80-C0550A2A1031}"/>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E3CE24E3-D32E-D4D0-4A74-1D2D0B4D02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6045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A37B41B5-5604-F1F1-B31B-950DD885070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Slide Number Placeholder 5">
            <a:extLst>
              <a:ext uri="{FF2B5EF4-FFF2-40B4-BE49-F238E27FC236}">
                <a16:creationId xmlns:a16="http://schemas.microsoft.com/office/drawing/2014/main" id="{7E389DC2-196D-280A-2A45-9042B58A3E0F}"/>
              </a:ext>
            </a:extLst>
          </p:cNvPr>
          <p:cNvSpPr>
            <a:spLocks noGrp="1"/>
          </p:cNvSpPr>
          <p:nvPr>
            <p:ph type="sldNum" sz="quarter" idx="15"/>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7A096B6-E05C-EE34-4E87-82708FCB086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244BD1E7-7AAA-06CE-3FED-5BD96C4251B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398E17-8C4E-2C0F-8A02-7FE6502B3D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24A46DB4-A814-4C16-8C3E-CE8AFD628D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2"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2" y="5459994"/>
            <a:ext cx="7321060" cy="267194"/>
          </a:xfrm>
          <a:prstGeom prst="rect">
            <a:avLst/>
          </a:prstGeom>
        </p:spPr>
        <p:txBody>
          <a:bodyPr lIns="0"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362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Slide Number Placeholder 5">
            <a:extLst>
              <a:ext uri="{FF2B5EF4-FFF2-40B4-BE49-F238E27FC236}">
                <a16:creationId xmlns:a16="http://schemas.microsoft.com/office/drawing/2014/main" id="{06E3267B-34D1-F81D-2A34-523497A8CCD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776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lIns="0"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24496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8">
            <a:extLst>
              <a:ext uri="{FF2B5EF4-FFF2-40B4-BE49-F238E27FC236}">
                <a16:creationId xmlns:a16="http://schemas.microsoft.com/office/drawing/2014/main" id="{91E99521-5258-41DF-7BCC-51958CF5E4F9}"/>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6990844A-3786-05F6-C672-DDEB3362190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1209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4FD1349A-C0D4-E9DB-948B-EA0749E7511B}"/>
              </a:ext>
            </a:extLst>
          </p:cNvPr>
          <p:cNvSpPr txBox="1">
            <a:spLocks/>
          </p:cNvSpPr>
          <p:nvPr userDrawn="1"/>
        </p:nvSpPr>
        <p:spPr>
          <a:xfrm>
            <a:off x="11449993" y="6337639"/>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4354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CEA68B56-9DD9-40B6-B4F7-3954CD851FB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AD8F7384-9F15-C68B-757D-35D65FF739C5}"/>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42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5" name="Text Placeholder 8">
            <a:extLst>
              <a:ext uri="{FF2B5EF4-FFF2-40B4-BE49-F238E27FC236}">
                <a16:creationId xmlns:a16="http://schemas.microsoft.com/office/drawing/2014/main" id="{A9BBFC38-EDE5-92B0-19B6-AAD733D5DC81}"/>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7" name="Slide Number Placeholder 5">
            <a:extLst>
              <a:ext uri="{FF2B5EF4-FFF2-40B4-BE49-F238E27FC236}">
                <a16:creationId xmlns:a16="http://schemas.microsoft.com/office/drawing/2014/main" id="{E799E6BC-226E-35C9-8462-8364A605E03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9565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4" name="Slide Number Placeholder 3"/>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D6E2D4FF-9F1F-7C96-E2AA-EB6811819E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7563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2" name="Slide Number Placeholder 3">
            <a:extLst>
              <a:ext uri="{FF2B5EF4-FFF2-40B4-BE49-F238E27FC236}">
                <a16:creationId xmlns:a16="http://schemas.microsoft.com/office/drawing/2014/main" id="{5AAA38CF-A7F8-A13E-FEBA-D826B33BB4D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3" name="Graphic 12">
            <a:extLst>
              <a:ext uri="{FF2B5EF4-FFF2-40B4-BE49-F238E27FC236}">
                <a16:creationId xmlns:a16="http://schemas.microsoft.com/office/drawing/2014/main" id="{DF730A3F-EF6D-3500-8DD7-3C050998A0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6920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62110A2A-E585-7182-E30E-F5E5F0DACB7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951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Slide Number Placeholder 5">
            <a:extLst>
              <a:ext uri="{FF2B5EF4-FFF2-40B4-BE49-F238E27FC236}">
                <a16:creationId xmlns:a16="http://schemas.microsoft.com/office/drawing/2014/main" id="{B907DFB8-FE13-39B8-1EAE-4B4FFE4CD37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5620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Text Placeholder 8">
            <a:extLst>
              <a:ext uri="{FF2B5EF4-FFF2-40B4-BE49-F238E27FC236}">
                <a16:creationId xmlns:a16="http://schemas.microsoft.com/office/drawing/2014/main" id="{24149721-AD74-2CDB-34D8-5D9D79CAD3E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E3438D1C-E00F-7407-5B19-D1B05961DC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982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FCF9591-24C0-D821-AE5C-BAEC77574453}"/>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03279714-1AB9-60A3-3F03-881934212BB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ADBF3BF5-EBAF-5381-F9C1-5AC09A82F0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619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2FF6DDC-6C81-B068-2340-CEE804BFFFB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B720A381-D46F-A037-BE02-B7524558157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B088F4AF-1920-489B-3B53-CDB520A67D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085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a:extLst>
              <a:ext uri="{FF2B5EF4-FFF2-40B4-BE49-F238E27FC236}">
                <a16:creationId xmlns:a16="http://schemas.microsoft.com/office/drawing/2014/main" id="{DA933122-F091-145D-EBC5-2C25A7EF46B7}"/>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FE298E-DFE7-6163-84AA-299B1C7A9A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3EA69619-F46F-05A1-1360-22F8DFA374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597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4055348" cy="685800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4" name="Text Placeholder 8">
            <a:extLst>
              <a:ext uri="{FF2B5EF4-FFF2-40B4-BE49-F238E27FC236}">
                <a16:creationId xmlns:a16="http://schemas.microsoft.com/office/drawing/2014/main" id="{C329F3E8-0FCB-AB0A-B83C-0444AE5DDC58}"/>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75412691-2200-EB3E-DF99-D65A58E3AB6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23F3EECA-5F54-67E0-745F-EBD94A80A0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3939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ext Placeholder 8">
            <a:extLst>
              <a:ext uri="{FF2B5EF4-FFF2-40B4-BE49-F238E27FC236}">
                <a16:creationId xmlns:a16="http://schemas.microsoft.com/office/drawing/2014/main" id="{D2EEC305-C62E-07A8-F691-1A0D3230647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71B7CB5A-3ED3-9893-13A7-492E9313A94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787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Text Placeholder 8">
            <a:extLst>
              <a:ext uri="{FF2B5EF4-FFF2-40B4-BE49-F238E27FC236}">
                <a16:creationId xmlns:a16="http://schemas.microsoft.com/office/drawing/2014/main" id="{EEA580B7-BAAC-CA55-A774-8BBA0022BE5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8" name="Slide Number Placeholder 5">
            <a:extLst>
              <a:ext uri="{FF2B5EF4-FFF2-40B4-BE49-F238E27FC236}">
                <a16:creationId xmlns:a16="http://schemas.microsoft.com/office/drawing/2014/main" id="{A3B893E2-5EF0-3E5E-2CB5-CA0E0CB03505}"/>
              </a:ext>
            </a:extLst>
          </p:cNvPr>
          <p:cNvSpPr>
            <a:spLocks noGrp="1"/>
          </p:cNvSpPr>
          <p:nvPr>
            <p:ph type="sldNum" sz="quarter" idx="1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664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26B5DA9-7113-89FA-C04D-1D822AE16286}"/>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3" name="Slide Number Placeholder 5">
            <a:extLst>
              <a:ext uri="{FF2B5EF4-FFF2-40B4-BE49-F238E27FC236}">
                <a16:creationId xmlns:a16="http://schemas.microsoft.com/office/drawing/2014/main" id="{E92B5E55-F743-E98B-14ED-54022752415D}"/>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836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A2C38D8F-BA6E-ABEB-60F9-12944833AE9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D2329E-5154-8B58-DBB6-A1DE12ED65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F049A00E-7FAA-2275-6D09-D273669BDD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850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12627AD6-D521-F26B-92E5-3F3A9C92D7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EBD11DD3-D875-3ACA-6CB5-FFBFF1789360}"/>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FE3286B8-248E-E9B9-2AA9-8723ADDC8B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4" name="Text Placeholder 8">
            <a:extLst>
              <a:ext uri="{FF2B5EF4-FFF2-40B4-BE49-F238E27FC236}">
                <a16:creationId xmlns:a16="http://schemas.microsoft.com/office/drawing/2014/main" id="{C048A42B-3E2B-D4E0-5FFA-A6AE6F58AC1C}"/>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6BADE9-E8C0-54B0-5BAB-D11531E1734E}"/>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C409E060-47CB-C248-9871-C59E21BF433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71D9CCCD-C113-03C8-1F81-F001B506A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45ABFF47-9EEF-0833-A387-9534EBDD9958}"/>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ABA9E22-4B08-D9A0-3AAB-5A8CF4ED3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6" name="Slide Number Placeholder 5"/>
          <p:cNvSpPr>
            <a:spLocks noGrp="1"/>
          </p:cNvSpPr>
          <p:nvPr userDrawn="1">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4" name="Rectangle 3">
            <a:extLst>
              <a:ext uri="{FF2B5EF4-FFF2-40B4-BE49-F238E27FC236}">
                <a16:creationId xmlns:a16="http://schemas.microsoft.com/office/drawing/2014/main" id="{EDB1E14B-B98A-68D3-64AF-666C2510BD41}"/>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Rectangle 4">
            <a:extLst>
              <a:ext uri="{FF2B5EF4-FFF2-40B4-BE49-F238E27FC236}">
                <a16:creationId xmlns:a16="http://schemas.microsoft.com/office/drawing/2014/main" id="{D6FF9302-7317-2652-68EF-6AB6EE59A59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1B9A54B7-7590-A5B4-6329-1C3D3A887B41}"/>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Graphic 12">
            <a:extLst>
              <a:ext uri="{FF2B5EF4-FFF2-40B4-BE49-F238E27FC236}">
                <a16:creationId xmlns:a16="http://schemas.microsoft.com/office/drawing/2014/main" id="{1369D9F3-8138-C012-A945-7EDCF6914856}"/>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729" r:id="rId13"/>
    <p:sldLayoutId id="2147483730" r:id="rId14"/>
    <p:sldLayoutId id="2147483731" r:id="rId15"/>
    <p:sldLayoutId id="2147483732" r:id="rId16"/>
    <p:sldLayoutId id="2147483652" r:id="rId17"/>
    <p:sldLayoutId id="214748365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Slide Number Placeholder 5">
            <a:extLst>
              <a:ext uri="{FF2B5EF4-FFF2-40B4-BE49-F238E27FC236}">
                <a16:creationId xmlns:a16="http://schemas.microsoft.com/office/drawing/2014/main" id="{2BBA8B7F-292C-68B1-97B8-C1494D1315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5" name="Rectangle 4">
            <a:extLst>
              <a:ext uri="{FF2B5EF4-FFF2-40B4-BE49-F238E27FC236}">
                <a16:creationId xmlns:a16="http://schemas.microsoft.com/office/drawing/2014/main" id="{7B8DA9D8-A35C-DCAD-D222-C5554AA1E808}"/>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8B705AA9-9150-4107-B450-FAE778D153C1}"/>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Rectangle 7">
            <a:extLst>
              <a:ext uri="{FF2B5EF4-FFF2-40B4-BE49-F238E27FC236}">
                <a16:creationId xmlns:a16="http://schemas.microsoft.com/office/drawing/2014/main" id="{537BE8B1-454E-0016-4AEB-01FC802A5425}"/>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 name="Graphic 12">
            <a:extLst>
              <a:ext uri="{FF2B5EF4-FFF2-40B4-BE49-F238E27FC236}">
                <a16:creationId xmlns:a16="http://schemas.microsoft.com/office/drawing/2014/main" id="{48D963B7-6A8B-64D3-0D79-CE390FF878B7}"/>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150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sitting on a couch having a disagreement and looking away from each other.">
            <a:extLst>
              <a:ext uri="{FF2B5EF4-FFF2-40B4-BE49-F238E27FC236}">
                <a16:creationId xmlns:a16="http://schemas.microsoft.com/office/drawing/2014/main" id="{7753C3E1-2E77-6AF7-7331-636260D9E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0" y="0"/>
            <a:ext cx="12188824" cy="6858000"/>
          </a:xfrm>
          <a:prstGeom prst="rect">
            <a:avLst/>
          </a:prstGeom>
        </p:spPr>
      </p:pic>
      <p:sp>
        <p:nvSpPr>
          <p:cNvPr id="7" name="Rectangle 6">
            <a:extLst>
              <a:ext uri="{FF2B5EF4-FFF2-40B4-BE49-F238E27FC236}">
                <a16:creationId xmlns:a16="http://schemas.microsoft.com/office/drawing/2014/main" id="{EEEC76F3-8C4C-5C03-D00F-3F406AD66584}"/>
              </a:ext>
              <a:ext uri="{C183D7F6-B498-43B3-948B-1728B52AA6E4}">
                <adec:decorative xmlns:adec="http://schemas.microsoft.com/office/drawing/2017/decorative" val="1"/>
              </a:ext>
            </a:extLst>
          </p:cNvPr>
          <p:cNvSpPr/>
          <p:nvPr/>
        </p:nvSpPr>
        <p:spPr>
          <a:xfrm>
            <a:off x="5788025" y="0"/>
            <a:ext cx="6400800" cy="6858000"/>
          </a:xfrm>
          <a:prstGeom prst="rect">
            <a:avLst/>
          </a:prstGeom>
          <a:gradFill flip="none" rotWithShape="1">
            <a:gsLst>
              <a:gs pos="0">
                <a:schemeClr val="bg1">
                  <a:alpha val="0"/>
                  <a:lumMod val="0"/>
                </a:schemeClr>
              </a:gs>
              <a:gs pos="53000">
                <a:schemeClr val="tx1">
                  <a:alpha val="11145"/>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A1CFB30E-96B7-2966-1283-F7BCD3B06274}"/>
              </a:ext>
            </a:extLst>
          </p:cNvPr>
          <p:cNvSpPr>
            <a:spLocks noGrp="1"/>
          </p:cNvSpPr>
          <p:nvPr>
            <p:ph type="title"/>
          </p:nvPr>
        </p:nvSpPr>
        <p:spPr>
          <a:xfrm>
            <a:off x="7880779" y="533400"/>
            <a:ext cx="3931491" cy="2224218"/>
          </a:xfrm>
        </p:spPr>
        <p:txBody>
          <a:bodyPr anchor="t" anchorCtr="0">
            <a:noAutofit/>
          </a:bodyPr>
          <a:lstStyle/>
          <a:p>
            <a:pPr>
              <a:lnSpc>
                <a:spcPts val="6800"/>
              </a:lnSpc>
            </a:pPr>
            <a:r>
              <a:rPr lang="en-US" dirty="0">
                <a:solidFill>
                  <a:schemeClr val="bg1"/>
                </a:solidFill>
              </a:rPr>
              <a:t>Newly divorced</a:t>
            </a:r>
            <a:br>
              <a:rPr lang="en-US" dirty="0">
                <a:solidFill>
                  <a:schemeClr val="bg1"/>
                </a:solidFill>
              </a:rPr>
            </a:br>
            <a:endParaRPr lang="en-US" dirty="0">
              <a:solidFill>
                <a:schemeClr val="bg1"/>
              </a:solidFill>
            </a:endParaRPr>
          </a:p>
        </p:txBody>
      </p:sp>
      <p:pic>
        <p:nvPicPr>
          <p:cNvPr id="10" name="Graphic 12">
            <a:extLst>
              <a:ext uri="{FF2B5EF4-FFF2-40B4-BE49-F238E27FC236}">
                <a16:creationId xmlns:a16="http://schemas.microsoft.com/office/drawing/2014/main" id="{072B3006-D90A-761C-72B6-90F672926E1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
        <p:nvSpPr>
          <p:cNvPr id="4" name="Slide Number Placeholder 3">
            <a:extLst>
              <a:ext uri="{FF2B5EF4-FFF2-40B4-BE49-F238E27FC236}">
                <a16:creationId xmlns:a16="http://schemas.microsoft.com/office/drawing/2014/main" id="{C7412295-5DE4-9314-FE0A-7E5537E8D922}"/>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CA" smtClean="0">
                <a:solidFill>
                  <a:schemeClr val="bg1"/>
                </a:solidFill>
              </a:rPr>
              <a:pPr/>
              <a:t>1</a:t>
            </a:fld>
            <a:endParaRPr lang="en-CA" dirty="0">
              <a:solidFill>
                <a:schemeClr val="bg1"/>
              </a:solidFill>
            </a:endParaRPr>
          </a:p>
        </p:txBody>
      </p:sp>
    </p:spTree>
    <p:extLst>
      <p:ext uri="{BB962C8B-B14F-4D97-AF65-F5344CB8AC3E}">
        <p14:creationId xmlns:p14="http://schemas.microsoft.com/office/powerpoint/2010/main" val="309983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89F62-FC22-4C4D-D140-174A7979D0BD}"/>
              </a:ext>
            </a:extLst>
          </p:cNvPr>
          <p:cNvSpPr>
            <a:spLocks noGrp="1"/>
          </p:cNvSpPr>
          <p:nvPr>
            <p:ph type="title"/>
          </p:nvPr>
        </p:nvSpPr>
        <p:spPr>
          <a:xfrm>
            <a:off x="466342" y="472437"/>
            <a:ext cx="11274553" cy="792167"/>
          </a:xfrm>
        </p:spPr>
        <p:txBody>
          <a:bodyPr/>
          <a:lstStyle/>
          <a:p>
            <a:r>
              <a:rPr lang="en-US" dirty="0"/>
              <a:t>Get the support you need to start the next chapter of your life</a:t>
            </a:r>
          </a:p>
        </p:txBody>
      </p:sp>
      <p:sp>
        <p:nvSpPr>
          <p:cNvPr id="16" name="Content Placeholder 5">
            <a:extLst>
              <a:ext uri="{FF2B5EF4-FFF2-40B4-BE49-F238E27FC236}">
                <a16:creationId xmlns:a16="http://schemas.microsoft.com/office/drawing/2014/main" id="{1D5D557A-A2C7-263C-702B-67FF5D03313F}"/>
              </a:ext>
            </a:extLst>
          </p:cNvPr>
          <p:cNvSpPr>
            <a:spLocks noGrp="1"/>
          </p:cNvSpPr>
          <p:nvPr>
            <p:ph idx="1"/>
          </p:nvPr>
        </p:nvSpPr>
        <p:spPr>
          <a:xfrm>
            <a:off x="466342" y="1216187"/>
            <a:ext cx="11266871" cy="1100666"/>
          </a:xfrm>
        </p:spPr>
        <p:txBody>
          <a:bodyPr/>
          <a:lstStyle/>
          <a:p>
            <a:pPr marL="0" indent="0">
              <a:buNone/>
            </a:pPr>
            <a:r>
              <a:rPr lang="en-US" dirty="0">
                <a:latin typeface="Arial" panose="020B0604020202020204" pitchFamily="34" charset="0"/>
                <a:cs typeface="Arial" panose="020B0604020202020204" pitchFamily="34" charset="0"/>
              </a:rPr>
              <a:t>After your divorce, working with a financial professional can help you rebuild your finances,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find independence, and, take control of your future. With the right support, you can turn a difficult situation into a moment of empowerment!</a:t>
            </a:r>
          </a:p>
        </p:txBody>
      </p:sp>
      <p:sp>
        <p:nvSpPr>
          <p:cNvPr id="18" name="Text Placeholder 1">
            <a:extLst>
              <a:ext uri="{FF2B5EF4-FFF2-40B4-BE49-F238E27FC236}">
                <a16:creationId xmlns:a16="http://schemas.microsoft.com/office/drawing/2014/main" id="{1280DC51-CD39-72BB-C8AE-2CD25461859E}"/>
              </a:ext>
            </a:extLst>
          </p:cNvPr>
          <p:cNvSpPr txBox="1">
            <a:spLocks/>
          </p:cNvSpPr>
          <p:nvPr/>
        </p:nvSpPr>
        <p:spPr>
          <a:xfrm>
            <a:off x="1656714" y="2417258"/>
            <a:ext cx="3295715" cy="468620"/>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CA" b="1">
                <a:latin typeface="Arial" panose="020B0604020202020204" pitchFamily="34" charset="0"/>
                <a:cs typeface="Arial" panose="020B0604020202020204" pitchFamily="34" charset="0"/>
              </a:rPr>
              <a:t>Supplementary reading</a:t>
            </a:r>
          </a:p>
          <a:p>
            <a:endParaRPr lang="en-US" dirty="0">
              <a:latin typeface="Arial" panose="020B0604020202020204" pitchFamily="34" charset="0"/>
              <a:cs typeface="Arial" panose="020B0604020202020204" pitchFamily="34" charset="0"/>
            </a:endParaRPr>
          </a:p>
        </p:txBody>
      </p:sp>
      <p:sp>
        <p:nvSpPr>
          <p:cNvPr id="19" name="Text Placeholder 1">
            <a:extLst>
              <a:ext uri="{FF2B5EF4-FFF2-40B4-BE49-F238E27FC236}">
                <a16:creationId xmlns:a16="http://schemas.microsoft.com/office/drawing/2014/main" id="{51686370-2C62-6E19-8C36-8BA705A3076B}"/>
              </a:ext>
            </a:extLst>
          </p:cNvPr>
          <p:cNvSpPr txBox="1">
            <a:spLocks/>
          </p:cNvSpPr>
          <p:nvPr/>
        </p:nvSpPr>
        <p:spPr>
          <a:xfrm>
            <a:off x="1652904" y="2914488"/>
            <a:ext cx="2884532" cy="2756330"/>
          </a:xfrm>
          <a:prstGeom prst="rect">
            <a:avLst/>
          </a:prstGeom>
          <a:solidFill>
            <a:srgbClr val="06874E"/>
          </a:solidFill>
        </p:spPr>
        <p:txBody>
          <a:bodyPr vert="horz" lIns="182880" tIns="182880" rIns="18288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7000"/>
              </a:lnSpc>
              <a:spcBef>
                <a:spcPts val="0"/>
              </a:spcBef>
              <a:spcAft>
                <a:spcPts val="800"/>
              </a:spcAft>
              <a:buNone/>
            </a:pPr>
            <a:r>
              <a:rPr lang="en-CA" dirty="0">
                <a:solidFill>
                  <a:schemeClr val="bg1"/>
                </a:solidFill>
                <a:latin typeface="Arial" panose="020B0604020202020204" pitchFamily="34" charset="0"/>
                <a:cs typeface="Arial" panose="020B0604020202020204" pitchFamily="34" charset="0"/>
              </a:rPr>
              <a:t>A Woman's Guide to Financial Security After Divorce, Jeffrey A. Landers</a:t>
            </a:r>
          </a:p>
        </p:txBody>
      </p:sp>
      <p:sp>
        <p:nvSpPr>
          <p:cNvPr id="20" name="Text Placeholder 1">
            <a:extLst>
              <a:ext uri="{FF2B5EF4-FFF2-40B4-BE49-F238E27FC236}">
                <a16:creationId xmlns:a16="http://schemas.microsoft.com/office/drawing/2014/main" id="{CD555811-4340-0048-9634-F5FDA7D6FE7B}"/>
              </a:ext>
            </a:extLst>
          </p:cNvPr>
          <p:cNvSpPr txBox="1">
            <a:spLocks/>
          </p:cNvSpPr>
          <p:nvPr/>
        </p:nvSpPr>
        <p:spPr>
          <a:xfrm>
            <a:off x="4652146" y="2914488"/>
            <a:ext cx="2884532" cy="2756330"/>
          </a:xfrm>
          <a:prstGeom prst="rect">
            <a:avLst/>
          </a:prstGeom>
          <a:solidFill>
            <a:srgbClr val="00009A"/>
          </a:solidFill>
        </p:spPr>
        <p:txBody>
          <a:bodyPr vert="horz" lIns="320040" tIns="182880" rIns="18288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7000"/>
              </a:lnSpc>
              <a:spcBef>
                <a:spcPts val="0"/>
              </a:spcBef>
              <a:spcAft>
                <a:spcPts val="800"/>
              </a:spcAft>
              <a:buNone/>
            </a:pPr>
            <a:r>
              <a:rPr lang="en-CA" dirty="0">
                <a:solidFill>
                  <a:schemeClr val="bg1"/>
                </a:solidFill>
                <a:latin typeface="Arial" panose="020B0604020202020204" pitchFamily="34" charset="0"/>
                <a:cs typeface="Arial" panose="020B0604020202020204" pitchFamily="34" charset="0"/>
              </a:rPr>
              <a:t>Getting Past </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Your Breakup, </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Susan J. Elliott</a:t>
            </a:r>
          </a:p>
        </p:txBody>
      </p:sp>
      <p:sp>
        <p:nvSpPr>
          <p:cNvPr id="21" name="Text Placeholder 1">
            <a:extLst>
              <a:ext uri="{FF2B5EF4-FFF2-40B4-BE49-F238E27FC236}">
                <a16:creationId xmlns:a16="http://schemas.microsoft.com/office/drawing/2014/main" id="{43337E21-B4CA-FFE2-003A-CD10AE5E6F0E}"/>
              </a:ext>
            </a:extLst>
          </p:cNvPr>
          <p:cNvSpPr txBox="1">
            <a:spLocks/>
          </p:cNvSpPr>
          <p:nvPr/>
        </p:nvSpPr>
        <p:spPr>
          <a:xfrm>
            <a:off x="7651388" y="2914488"/>
            <a:ext cx="2884532" cy="2756330"/>
          </a:xfrm>
          <a:prstGeom prst="rect">
            <a:avLst/>
          </a:prstGeom>
          <a:solidFill>
            <a:srgbClr val="EC6453"/>
          </a:solidFill>
        </p:spPr>
        <p:txBody>
          <a:bodyPr vert="horz" lIns="320040" tIns="182880" rIns="18288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7000"/>
              </a:lnSpc>
              <a:spcBef>
                <a:spcPts val="0"/>
              </a:spcBef>
              <a:spcAft>
                <a:spcPts val="800"/>
              </a:spcAft>
              <a:buNone/>
            </a:pPr>
            <a:r>
              <a:rPr lang="en-CA" dirty="0">
                <a:solidFill>
                  <a:schemeClr val="bg1"/>
                </a:solidFill>
                <a:latin typeface="Arial" panose="020B0604020202020204" pitchFamily="34" charset="0"/>
                <a:cs typeface="Arial" panose="020B0604020202020204" pitchFamily="34" charset="0"/>
              </a:rPr>
              <a:t>Grit: The Power </a:t>
            </a:r>
            <a:br>
              <a:rPr lang="en-CA" dirty="0">
                <a:solidFill>
                  <a:schemeClr val="bg1"/>
                </a:solidFill>
                <a:latin typeface="Arial" panose="020B0604020202020204" pitchFamily="34" charset="0"/>
                <a:cs typeface="Arial" panose="020B0604020202020204" pitchFamily="34" charset="0"/>
              </a:rPr>
            </a:br>
            <a:r>
              <a:rPr lang="en-CA" dirty="0">
                <a:solidFill>
                  <a:schemeClr val="bg1"/>
                </a:solidFill>
                <a:latin typeface="Arial" panose="020B0604020202020204" pitchFamily="34" charset="0"/>
                <a:cs typeface="Arial" panose="020B0604020202020204" pitchFamily="34" charset="0"/>
              </a:rPr>
              <a:t>of Passion and Perseverance, Angela Duckworth</a:t>
            </a:r>
          </a:p>
          <a:p>
            <a:endParaRPr lang="en-US"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55B6D97A-374A-CFEE-C137-1B8D2458F7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4355" y="4806027"/>
            <a:ext cx="909478" cy="773056"/>
          </a:xfrm>
          <a:prstGeom prst="rect">
            <a:avLst/>
          </a:prstGeom>
        </p:spPr>
      </p:pic>
      <p:pic>
        <p:nvPicPr>
          <p:cNvPr id="23" name="Graphic 22">
            <a:extLst>
              <a:ext uri="{FF2B5EF4-FFF2-40B4-BE49-F238E27FC236}">
                <a16:creationId xmlns:a16="http://schemas.microsoft.com/office/drawing/2014/main" id="{DDEF510C-F7A2-72F8-5590-FA2E353128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1310" y="4669605"/>
            <a:ext cx="909478" cy="909478"/>
          </a:xfrm>
          <a:prstGeom prst="rect">
            <a:avLst/>
          </a:prstGeom>
        </p:spPr>
      </p:pic>
      <p:pic>
        <p:nvPicPr>
          <p:cNvPr id="24" name="Graphic 23">
            <a:extLst>
              <a:ext uri="{FF2B5EF4-FFF2-40B4-BE49-F238E27FC236}">
                <a16:creationId xmlns:a16="http://schemas.microsoft.com/office/drawing/2014/main" id="{AB086B20-1BBB-BC78-6E80-25C33D9B1E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87741" y="4669605"/>
            <a:ext cx="727582" cy="909478"/>
          </a:xfrm>
          <a:prstGeom prst="rect">
            <a:avLst/>
          </a:prstGeom>
        </p:spPr>
      </p:pic>
      <p:sp>
        <p:nvSpPr>
          <p:cNvPr id="5" name="Slide Number Placeholder 4">
            <a:extLst>
              <a:ext uri="{FF2B5EF4-FFF2-40B4-BE49-F238E27FC236}">
                <a16:creationId xmlns:a16="http://schemas.microsoft.com/office/drawing/2014/main" id="{6C3E9E3F-036D-7591-2F2E-118BA585089B}"/>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10</a:t>
            </a:fld>
            <a:endParaRPr lang="en-US" dirty="0"/>
          </a:p>
        </p:txBody>
      </p:sp>
    </p:spTree>
    <p:extLst>
      <p:ext uri="{BB962C8B-B14F-4D97-AF65-F5344CB8AC3E}">
        <p14:creationId xmlns:p14="http://schemas.microsoft.com/office/powerpoint/2010/main" val="251329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CC72E-CB47-E969-E1F2-E4A9ADABF6AD}"/>
              </a:ext>
            </a:extLst>
          </p:cNvPr>
          <p:cNvSpPr>
            <a:spLocks noGrp="1"/>
          </p:cNvSpPr>
          <p:nvPr>
            <p:ph type="title"/>
          </p:nvPr>
        </p:nvSpPr>
        <p:spPr>
          <a:xfrm>
            <a:off x="466342" y="472437"/>
            <a:ext cx="11274553" cy="792167"/>
          </a:xfrm>
        </p:spPr>
        <p:txBody>
          <a:bodyPr/>
          <a:lstStyle/>
          <a:p>
            <a:r>
              <a:rPr lang="en-US" dirty="0"/>
              <a:t>Divorce checklists</a:t>
            </a:r>
          </a:p>
        </p:txBody>
      </p:sp>
      <p:grpSp>
        <p:nvGrpSpPr>
          <p:cNvPr id="2" name="Group 1" descr="Screen captures of two Manulife John Hancock Investments’ divorce checklists. The Financial Checklist for the Newly Divorced provides a valuable perspective on where they are on their journey and how to plan according to their individual needs. The Divorce Preparation Checklist can help your clients better understand how to work through this difficult life event.">
            <a:extLst>
              <a:ext uri="{FF2B5EF4-FFF2-40B4-BE49-F238E27FC236}">
                <a16:creationId xmlns:a16="http://schemas.microsoft.com/office/drawing/2014/main" id="{6A60E6EC-D6D0-0CA4-FE86-8A451600BE4E}"/>
              </a:ext>
            </a:extLst>
          </p:cNvPr>
          <p:cNvGrpSpPr/>
          <p:nvPr/>
        </p:nvGrpSpPr>
        <p:grpSpPr>
          <a:xfrm>
            <a:off x="1177054" y="1076961"/>
            <a:ext cx="9855656" cy="4762062"/>
            <a:chOff x="1177054" y="1076961"/>
            <a:chExt cx="9855656" cy="4762062"/>
          </a:xfrm>
        </p:grpSpPr>
        <p:grpSp>
          <p:nvGrpSpPr>
            <p:cNvPr id="5" name="Group 4">
              <a:extLst>
                <a:ext uri="{FF2B5EF4-FFF2-40B4-BE49-F238E27FC236}">
                  <a16:creationId xmlns:a16="http://schemas.microsoft.com/office/drawing/2014/main" id="{93BCC5FD-CD51-4CF3-91B4-5ACD9F462F16}"/>
                </a:ext>
              </a:extLst>
            </p:cNvPr>
            <p:cNvGrpSpPr/>
            <p:nvPr/>
          </p:nvGrpSpPr>
          <p:grpSpPr>
            <a:xfrm>
              <a:off x="6343422" y="1076961"/>
              <a:ext cx="4689288" cy="4760917"/>
              <a:chOff x="407790" y="1250890"/>
              <a:chExt cx="4099627" cy="4162250"/>
            </a:xfrm>
          </p:grpSpPr>
          <p:pic>
            <p:nvPicPr>
              <p:cNvPr id="22" name="Picture 21">
                <a:extLst>
                  <a:ext uri="{FF2B5EF4-FFF2-40B4-BE49-F238E27FC236}">
                    <a16:creationId xmlns:a16="http://schemas.microsoft.com/office/drawing/2014/main" id="{2C307635-CE37-EFDE-2BAC-A680FFEF17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41046" y="1250890"/>
                <a:ext cx="2066371" cy="2674128"/>
              </a:xfrm>
              <a:prstGeom prst="rect">
                <a:avLst/>
              </a:prstGeom>
              <a:ln w="6350">
                <a:solidFill>
                  <a:schemeClr val="bg1">
                    <a:lumMod val="65000"/>
                  </a:schemeClr>
                </a:solidFill>
              </a:ln>
              <a:effectLst/>
            </p:spPr>
          </p:pic>
          <p:pic>
            <p:nvPicPr>
              <p:cNvPr id="23" name="Picture 22">
                <a:extLst>
                  <a:ext uri="{FF2B5EF4-FFF2-40B4-BE49-F238E27FC236}">
                    <a16:creationId xmlns:a16="http://schemas.microsoft.com/office/drawing/2014/main" id="{D2D13E33-01F0-F5DB-0818-23B13A2688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10005" y="1623799"/>
                <a:ext cx="2066371" cy="2674128"/>
              </a:xfrm>
              <a:prstGeom prst="rect">
                <a:avLst/>
              </a:prstGeom>
              <a:ln w="6350">
                <a:solidFill>
                  <a:schemeClr val="bg1">
                    <a:lumMod val="65000"/>
                  </a:schemeClr>
                </a:solidFill>
              </a:ln>
              <a:effectLst/>
            </p:spPr>
          </p:pic>
          <p:pic>
            <p:nvPicPr>
              <p:cNvPr id="24" name="Picture 23">
                <a:extLst>
                  <a:ext uri="{FF2B5EF4-FFF2-40B4-BE49-F238E27FC236}">
                    <a16:creationId xmlns:a16="http://schemas.microsoft.com/office/drawing/2014/main" id="{F4E1EBDD-3930-9E3F-2F4A-263621A4F1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7790" y="1977644"/>
                <a:ext cx="2654701" cy="3435496"/>
              </a:xfrm>
              <a:prstGeom prst="rect">
                <a:avLst/>
              </a:prstGeom>
              <a:ln w="6350">
                <a:solidFill>
                  <a:schemeClr val="bg1">
                    <a:lumMod val="65000"/>
                  </a:schemeClr>
                </a:solidFill>
              </a:ln>
              <a:effectLst/>
            </p:spPr>
          </p:pic>
        </p:grpSp>
        <p:grpSp>
          <p:nvGrpSpPr>
            <p:cNvPr id="6" name="Group 5">
              <a:extLst>
                <a:ext uri="{FF2B5EF4-FFF2-40B4-BE49-F238E27FC236}">
                  <a16:creationId xmlns:a16="http://schemas.microsoft.com/office/drawing/2014/main" id="{AF975220-5396-4104-A78B-E90E5FE9520A}"/>
                </a:ext>
              </a:extLst>
            </p:cNvPr>
            <p:cNvGrpSpPr/>
            <p:nvPr/>
          </p:nvGrpSpPr>
          <p:grpSpPr>
            <a:xfrm>
              <a:off x="1177054" y="1076961"/>
              <a:ext cx="4654728" cy="4762062"/>
              <a:chOff x="4676125" y="1250890"/>
              <a:chExt cx="4069412" cy="4163251"/>
            </a:xfrm>
          </p:grpSpPr>
          <p:pic>
            <p:nvPicPr>
              <p:cNvPr id="26" name="Picture 25">
                <a:extLst>
                  <a:ext uri="{FF2B5EF4-FFF2-40B4-BE49-F238E27FC236}">
                    <a16:creationId xmlns:a16="http://schemas.microsoft.com/office/drawing/2014/main" id="{AF529A6B-76A3-A661-53DF-6850223416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79166" y="1250890"/>
                <a:ext cx="2066371" cy="2674128"/>
              </a:xfrm>
              <a:prstGeom prst="rect">
                <a:avLst/>
              </a:prstGeom>
              <a:ln w="6350">
                <a:solidFill>
                  <a:schemeClr val="bg1">
                    <a:lumMod val="65000"/>
                  </a:schemeClr>
                </a:solidFill>
              </a:ln>
              <a:effectLst/>
            </p:spPr>
          </p:pic>
          <p:pic>
            <p:nvPicPr>
              <p:cNvPr id="27" name="Picture 26">
                <a:extLst>
                  <a:ext uri="{FF2B5EF4-FFF2-40B4-BE49-F238E27FC236}">
                    <a16:creationId xmlns:a16="http://schemas.microsoft.com/office/drawing/2014/main" id="{F48DE71F-97DF-1BED-06B4-2591D18CD03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48125" y="1623799"/>
                <a:ext cx="2066371" cy="2674128"/>
              </a:xfrm>
              <a:prstGeom prst="rect">
                <a:avLst/>
              </a:prstGeom>
              <a:ln w="6350">
                <a:solidFill>
                  <a:schemeClr val="bg1">
                    <a:lumMod val="65000"/>
                  </a:schemeClr>
                </a:solidFill>
              </a:ln>
              <a:effectLst/>
            </p:spPr>
          </p:pic>
          <p:pic>
            <p:nvPicPr>
              <p:cNvPr id="28" name="Picture 27">
                <a:extLst>
                  <a:ext uri="{FF2B5EF4-FFF2-40B4-BE49-F238E27FC236}">
                    <a16:creationId xmlns:a16="http://schemas.microsoft.com/office/drawing/2014/main" id="{EF93520F-A2D3-4D0E-273E-20CBDCCB9D6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76125" y="1976643"/>
                <a:ext cx="2654701" cy="3437498"/>
              </a:xfrm>
              <a:prstGeom prst="rect">
                <a:avLst/>
              </a:prstGeom>
              <a:ln w="6350">
                <a:solidFill>
                  <a:schemeClr val="bg1">
                    <a:lumMod val="65000"/>
                  </a:schemeClr>
                </a:solidFill>
              </a:ln>
              <a:effectLst/>
            </p:spPr>
          </p:pic>
        </p:grpSp>
      </p:grpSp>
      <p:sp>
        <p:nvSpPr>
          <p:cNvPr id="8" name="Text Placeholder 7">
            <a:extLst>
              <a:ext uri="{FF2B5EF4-FFF2-40B4-BE49-F238E27FC236}">
                <a16:creationId xmlns:a16="http://schemas.microsoft.com/office/drawing/2014/main" id="{DE250177-D5F9-DFA1-1718-843869DD40C0}"/>
              </a:ext>
            </a:extLst>
          </p:cNvPr>
          <p:cNvSpPr>
            <a:spLocks noGrp="1"/>
          </p:cNvSpPr>
          <p:nvPr>
            <p:ph type="body" sz="quarter" idx="13"/>
          </p:nvPr>
        </p:nvSpPr>
        <p:spPr>
          <a:xfrm>
            <a:off x="4051300" y="6110288"/>
            <a:ext cx="7083425" cy="403225"/>
          </a:xfrm>
        </p:spPr>
        <p:txBody>
          <a:bodyPr/>
          <a:lstStyle/>
          <a:p>
            <a:r>
              <a:rPr lang="en-CA" dirty="0"/>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p:txBody>
      </p:sp>
      <p:sp>
        <p:nvSpPr>
          <p:cNvPr id="7" name="Slide Number Placeholder 6">
            <a:extLst>
              <a:ext uri="{FF2B5EF4-FFF2-40B4-BE49-F238E27FC236}">
                <a16:creationId xmlns:a16="http://schemas.microsoft.com/office/drawing/2014/main" id="{B06A19B4-5A04-BD45-6669-F129681D5BAC}"/>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11</a:t>
            </a:fld>
            <a:endParaRPr lang="en-US" dirty="0"/>
          </a:p>
        </p:txBody>
      </p:sp>
    </p:spTree>
    <p:extLst>
      <p:ext uri="{BB962C8B-B14F-4D97-AF65-F5344CB8AC3E}">
        <p14:creationId xmlns:p14="http://schemas.microsoft.com/office/powerpoint/2010/main" val="12436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Case studies</a:t>
            </a:r>
          </a:p>
        </p:txBody>
      </p:sp>
      <p:grpSp>
        <p:nvGrpSpPr>
          <p:cNvPr id="19" name="Group 18"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6412FB9E-9A5D-9345-1BEF-E61AD4B36555}"/>
              </a:ext>
            </a:extLst>
          </p:cNvPr>
          <p:cNvGrpSpPr/>
          <p:nvPr/>
        </p:nvGrpSpPr>
        <p:grpSpPr>
          <a:xfrm>
            <a:off x="449497" y="1108957"/>
            <a:ext cx="11297305" cy="4675133"/>
            <a:chOff x="622752" y="1108957"/>
            <a:chExt cx="11297305" cy="4675133"/>
          </a:xfrm>
        </p:grpSpPr>
        <p:pic>
          <p:nvPicPr>
            <p:cNvPr id="14" name="Picture 13">
              <a:extLst>
                <a:ext uri="{FF2B5EF4-FFF2-40B4-BE49-F238E27FC236}">
                  <a16:creationId xmlns:a16="http://schemas.microsoft.com/office/drawing/2014/main" id="{4670193A-C119-9042-7B15-01FB9556F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58A8A7D7-3194-5135-0499-760986EB5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EA0E57D-E4CE-6CCB-8E27-62E1FDE7A3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6" name="Picture 5" descr="A person sitting on a box holding a phone&#10;&#10;Description automatically generated">
              <a:extLst>
                <a:ext uri="{FF2B5EF4-FFF2-40B4-BE49-F238E27FC236}">
                  <a16:creationId xmlns:a16="http://schemas.microsoft.com/office/drawing/2014/main" id="{90D95ECA-4BC0-0BAA-4E54-ADE13A407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D6AE270B-3C0F-BA79-6C23-EA1909EA96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8BB7F444-5BD4-5BEA-14F3-E690DD027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8169F518-965C-51B1-A702-FAE6A4FF1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258F34C4-A75C-4623-B650-F5AB2E3F22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
        <p:nvSpPr>
          <p:cNvPr id="7" name="TextBox 6">
            <a:extLst>
              <a:ext uri="{FF2B5EF4-FFF2-40B4-BE49-F238E27FC236}">
                <a16:creationId xmlns:a16="http://schemas.microsoft.com/office/drawing/2014/main" id="{0CA8F084-5C7B-961D-58D9-BAC57C25FE27}"/>
              </a:ext>
            </a:extLst>
          </p:cNvPr>
          <p:cNvSpPr txBox="1"/>
          <p:nvPr/>
        </p:nvSpPr>
        <p:spPr>
          <a:xfrm>
            <a:off x="4071829" y="6421089"/>
            <a:ext cx="4248614" cy="153888"/>
          </a:xfrm>
          <a:prstGeom prst="rect">
            <a:avLst/>
          </a:prstGeom>
          <a:noFill/>
        </p:spPr>
        <p:txBody>
          <a:bodyPr wrap="square" lIns="0" tIns="0" rIns="0" bIns="0" rtlCol="0">
            <a:spAutoFit/>
          </a:bodyPr>
          <a:lstStyle/>
          <a:p>
            <a:pPr>
              <a:spcBef>
                <a:spcPts val="600"/>
              </a:spcBef>
            </a:pPr>
            <a:r>
              <a:rPr lang="en-CA" sz="1000" dirty="0"/>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12</a:t>
            </a:fld>
            <a:endParaRPr lang="en-US"/>
          </a:p>
        </p:txBody>
      </p:sp>
    </p:spTree>
    <p:extLst>
      <p:ext uri="{BB962C8B-B14F-4D97-AF65-F5344CB8AC3E}">
        <p14:creationId xmlns:p14="http://schemas.microsoft.com/office/powerpoint/2010/main" val="2092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Worksheets and checklists</a:t>
            </a:r>
          </a:p>
        </p:txBody>
      </p:sp>
      <p:grpSp>
        <p:nvGrpSpPr>
          <p:cNvPr id="19" name="Group 18"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41841C2A-8278-7BEF-05EC-998DE02F4B7C}"/>
              </a:ext>
            </a:extLst>
          </p:cNvPr>
          <p:cNvGrpSpPr/>
          <p:nvPr/>
        </p:nvGrpSpPr>
        <p:grpSpPr>
          <a:xfrm>
            <a:off x="1921357" y="1109204"/>
            <a:ext cx="8133638" cy="5109086"/>
            <a:chOff x="398917" y="1264605"/>
            <a:chExt cx="7657458" cy="4809978"/>
          </a:xfrm>
        </p:grpSpPr>
        <p:grpSp>
          <p:nvGrpSpPr>
            <p:cNvPr id="14" name="Group 13">
              <a:extLst>
                <a:ext uri="{FF2B5EF4-FFF2-40B4-BE49-F238E27FC236}">
                  <a16:creationId xmlns:a16="http://schemas.microsoft.com/office/drawing/2014/main" id="{859165C9-BB86-E1CD-E246-5BFE1195B6D0}"/>
                </a:ext>
              </a:extLst>
            </p:cNvPr>
            <p:cNvGrpSpPr/>
            <p:nvPr/>
          </p:nvGrpSpPr>
          <p:grpSpPr>
            <a:xfrm>
              <a:off x="405208" y="3649186"/>
              <a:ext cx="7651167" cy="2425397"/>
              <a:chOff x="-761135" y="3487680"/>
              <a:chExt cx="7651167" cy="2425397"/>
            </a:xfrm>
          </p:grpSpPr>
          <p:pic>
            <p:nvPicPr>
              <p:cNvPr id="10" name="Picture 9">
                <a:extLst>
                  <a:ext uri="{FF2B5EF4-FFF2-40B4-BE49-F238E27FC236}">
                    <a16:creationId xmlns:a16="http://schemas.microsoft.com/office/drawing/2014/main" id="{7607CF26-546F-09BB-3C5B-97EBB91FF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E530D355-4338-B30B-DCF2-885C242038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99ED1131-A2A7-6303-951D-48CC520CC9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BFA83496-2D03-3D91-012B-194A441E52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 name="Picture 1">
                <a:extLst>
                  <a:ext uri="{FF2B5EF4-FFF2-40B4-BE49-F238E27FC236}">
                    <a16:creationId xmlns:a16="http://schemas.microsoft.com/office/drawing/2014/main" id="{8351E84E-1091-8790-D1A2-3168ED957A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8" name="Group 17">
              <a:extLst>
                <a:ext uri="{FF2B5EF4-FFF2-40B4-BE49-F238E27FC236}">
                  <a16:creationId xmlns:a16="http://schemas.microsoft.com/office/drawing/2014/main" id="{8D49BF9A-39EB-61A7-349C-05C5FBBB3BB4}"/>
                </a:ext>
              </a:extLst>
            </p:cNvPr>
            <p:cNvGrpSpPr/>
            <p:nvPr/>
          </p:nvGrpSpPr>
          <p:grpSpPr>
            <a:xfrm>
              <a:off x="398917" y="1264605"/>
              <a:ext cx="7655188" cy="2397043"/>
              <a:chOff x="755948" y="1264605"/>
              <a:chExt cx="7655188" cy="2397043"/>
            </a:xfrm>
          </p:grpSpPr>
          <p:pic>
            <p:nvPicPr>
              <p:cNvPr id="9" name="Picture 8">
                <a:extLst>
                  <a:ext uri="{FF2B5EF4-FFF2-40B4-BE49-F238E27FC236}">
                    <a16:creationId xmlns:a16="http://schemas.microsoft.com/office/drawing/2014/main" id="{184E5CDB-B996-090F-B26C-C82122A202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095600A6-0400-4314-5518-A623680E93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23170" y="1546021"/>
                <a:ext cx="1564868" cy="2025124"/>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8B02E49E-0D2C-3F19-32E6-5E9E00915C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AD1F5FE1-4448-CE10-0405-EF1354D9228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6" name="Picture 5">
                <a:extLst>
                  <a:ext uri="{FF2B5EF4-FFF2-40B4-BE49-F238E27FC236}">
                    <a16:creationId xmlns:a16="http://schemas.microsoft.com/office/drawing/2014/main" id="{F46E5E96-3BCA-FA3F-0B13-7FAE25F82D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13</a:t>
            </a:fld>
            <a:endParaRPr lang="en-US"/>
          </a:p>
        </p:txBody>
      </p:sp>
    </p:spTree>
    <p:extLst>
      <p:ext uri="{BB962C8B-B14F-4D97-AF65-F5344CB8AC3E}">
        <p14:creationId xmlns:p14="http://schemas.microsoft.com/office/powerpoint/2010/main" val="35435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8C491-5EA7-4BA0-9FC6-7225A192E2FA}"/>
              </a:ext>
            </a:extLst>
          </p:cNvPr>
          <p:cNvSpPr>
            <a:spLocks noGrp="1"/>
          </p:cNvSpPr>
          <p:nvPr>
            <p:ph type="title"/>
          </p:nvPr>
        </p:nvSpPr>
        <p:spPr/>
        <p:txBody>
          <a:bodyPr/>
          <a:lstStyle/>
          <a:p>
            <a:pPr algn="ctr"/>
            <a:r>
              <a:rPr lang="en-US" dirty="0"/>
              <a:t>Thank you</a:t>
            </a:r>
          </a:p>
        </p:txBody>
      </p:sp>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14</a:t>
            </a:fld>
            <a:endParaRPr lang="en-CA" dirty="0"/>
          </a:p>
        </p:txBody>
      </p:sp>
    </p:spTree>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67355" y="1019418"/>
            <a:ext cx="11373540" cy="1433919"/>
          </a:xfrm>
          <a:prstGeom prst="rect">
            <a:avLst/>
          </a:prstGeom>
          <a:noFill/>
          <a:ln w="9525">
            <a:noFill/>
            <a:miter lim="800000"/>
            <a:headEnd/>
            <a:tailEnd/>
          </a:ln>
        </p:spPr>
        <p:txBody>
          <a:bodyPr wrap="square">
            <a:spAutoFit/>
          </a:bodyPr>
          <a:lstStyle/>
          <a:p>
            <a:pPr eaLnBrk="0" fontAlgn="base" hangingPunct="0">
              <a:lnSpc>
                <a:spcPct val="105000"/>
              </a:lnSpc>
              <a:spcBef>
                <a:spcPts val="600"/>
              </a:spcBef>
              <a:spcAft>
                <a:spcPct val="0"/>
              </a:spcAft>
              <a:buClr>
                <a:srgbClr val="FFFFFF"/>
              </a:buClr>
              <a:buSzPct val="65000"/>
              <a:defRPr/>
            </a:pPr>
            <a:r>
              <a:rPr lang="en-US" altLang="en-US" sz="14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br>
              <a:rPr lang="en-US" altLang="en-US" sz="1400" dirty="0">
                <a:solidFill>
                  <a:prstClr val="black"/>
                </a:solidFill>
                <a:latin typeface="Arial" panose="020B0604020202020204"/>
                <a:ea typeface="Arial Unicode MS" pitchFamily="34" charset="-128"/>
              </a:rPr>
            </a:br>
            <a:br>
              <a:rPr lang="en-US" altLang="en-US" sz="1400" dirty="0">
                <a:solidFill>
                  <a:prstClr val="black"/>
                </a:solidFill>
                <a:latin typeface="Arial" panose="020B0604020202020204"/>
                <a:ea typeface="Arial Unicode MS" pitchFamily="34" charset="-128"/>
              </a:rPr>
            </a:br>
            <a:r>
              <a:rPr lang="en-US" altLang="en-US" sz="1400" dirty="0">
                <a:solidFill>
                  <a:prstClr val="black"/>
                </a:solidFill>
                <a:latin typeface="Arial" panose="020B0604020202020204"/>
                <a:ea typeface="Arial Unicode MS" pitchFamily="34" charset="-128"/>
              </a:rPr>
              <a:t>For more information, contact Manulife John Hancock Investments at 800-225-6020 or visit </a:t>
            </a:r>
            <a:r>
              <a:rPr lang="en-US" altLang="en-US" sz="1400" dirty="0" err="1">
                <a:solidFill>
                  <a:prstClr val="black"/>
                </a:solidFill>
                <a:latin typeface="Arial" panose="020B0604020202020204"/>
                <a:ea typeface="Arial Unicode MS" pitchFamily="34" charset="-128"/>
              </a:rPr>
              <a:t>jhinvestments.com</a:t>
            </a:r>
            <a:r>
              <a:rPr lang="en-US" altLang="en-US" sz="1400" dirty="0">
                <a:solidFill>
                  <a:prstClr val="black"/>
                </a:solidFill>
                <a:latin typeface="Arial" panose="020B0604020202020204"/>
                <a:ea typeface="Arial Unicode MS" pitchFamily="34" charset="-128"/>
              </a:rPr>
              <a:t>.</a:t>
            </a:r>
          </a:p>
        </p:txBody>
      </p:sp>
      <p:grpSp>
        <p:nvGrpSpPr>
          <p:cNvPr id="13" name="Group 12" descr="Manulife John Hancock Investments logo">
            <a:extLst>
              <a:ext uri="{FF2B5EF4-FFF2-40B4-BE49-F238E27FC236}">
                <a16:creationId xmlns:a16="http://schemas.microsoft.com/office/drawing/2014/main" id="{85DA3984-14C9-FFE7-6C09-8214768083B5}"/>
              </a:ext>
            </a:extLst>
          </p:cNvPr>
          <p:cNvGrpSpPr/>
          <p:nvPr/>
        </p:nvGrpSpPr>
        <p:grpSpPr>
          <a:xfrm>
            <a:off x="36336" y="4067715"/>
            <a:ext cx="2128483" cy="963100"/>
            <a:chOff x="0" y="5894900"/>
            <a:chExt cx="2128483" cy="963100"/>
          </a:xfrm>
        </p:grpSpPr>
        <p:sp>
          <p:nvSpPr>
            <p:cNvPr id="9" name="Rectangle 8">
              <a:extLst>
                <a:ext uri="{FF2B5EF4-FFF2-40B4-BE49-F238E27FC236}">
                  <a16:creationId xmlns:a16="http://schemas.microsoft.com/office/drawing/2014/main" id="{30FE5C25-BB15-886F-042B-4C31BBA07A76}"/>
                </a:ext>
              </a:extLst>
            </p:cNvPr>
            <p:cNvSpPr/>
            <p:nvPr/>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08FB298-13DC-C2D9-1171-7872F124350D}"/>
                </a:ext>
              </a:extLst>
            </p:cNvPr>
            <p:cNvSpPr/>
            <p:nvPr/>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1D465850-1A21-13D2-E9C0-9E902FEB38FC}"/>
                </a:ext>
              </a:extLst>
            </p:cNvPr>
            <p:cNvSpPr/>
            <p:nvPr/>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8F8D586D-EE0E-9354-52E2-F14B0EB2B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grpSp>
      <p:sp>
        <p:nvSpPr>
          <p:cNvPr id="3" name="Text Box 21">
            <a:extLst>
              <a:ext uri="{FF2B5EF4-FFF2-40B4-BE49-F238E27FC236}">
                <a16:creationId xmlns:a16="http://schemas.microsoft.com/office/drawing/2014/main" id="{C09EB4B6-3479-49C1-8D01-D6CC7BAE9DEC}"/>
              </a:ext>
            </a:extLst>
          </p:cNvPr>
          <p:cNvSpPr txBox="1">
            <a:spLocks noChangeArrowheads="1"/>
          </p:cNvSpPr>
          <p:nvPr/>
        </p:nvSpPr>
        <p:spPr bwMode="auto">
          <a:xfrm>
            <a:off x="485775" y="5018286"/>
            <a:ext cx="11255119" cy="1161857"/>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John Hancock Investment Management Distributors LLC, Member FINRA, SIPC, 200 Berkeley Street, Boston, MA 02116, 800-225-6020, </a:t>
            </a:r>
            <a:r>
              <a:rPr lang="en-US" sz="1000" dirty="0" err="1">
                <a:solidFill>
                  <a:prstClr val="black"/>
                </a:solidFill>
                <a:latin typeface="Arial" panose="020B0604020202020204"/>
                <a:ea typeface="Arial Unicode MS" pitchFamily="34" charset="-128"/>
              </a:rPr>
              <a:t>jhinvestments.com</a:t>
            </a:r>
            <a:r>
              <a:rPr lang="en-US" sz="1000" dirty="0">
                <a:solidFill>
                  <a:prstClr val="black"/>
                </a:solidFill>
                <a:latin typeface="Arial" panose="020B0604020202020204"/>
                <a:ea typeface="Arial Unicode MS" pitchFamily="34" charset="-128"/>
              </a:rPr>
              <a:t> </a:t>
            </a:r>
          </a:p>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Manulife, Manulife Investments, Stylized M Design, and Manulife Investments &amp; Stylized M Design are trademarks of The Manufacturers Life Insurance Company, and John Hancock </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and the Stylized John Hancock Design are trademarks of John Hancock Life Insurance Company (U.S.A.). Each are used by it and by its affiliates under license.</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NOT FDIC INSURED. MAY LOSE VALUE. NO BANK GUARANTEE. NOT INSURED BY ANY GOVERNMENT AGENCY.</a:t>
            </a:r>
          </a:p>
          <a:p>
            <a:pPr eaLnBrk="0" fontAlgn="base" hangingPunct="0">
              <a:spcBef>
                <a:spcPct val="50000"/>
              </a:spcBef>
              <a:spcAft>
                <a:spcPct val="0"/>
              </a:spcAft>
              <a:defRPr/>
            </a:pPr>
            <a:r>
              <a:rPr lang="en-US" sz="900" dirty="0">
                <a:solidFill>
                  <a:prstClr val="black"/>
                </a:solidFill>
                <a:latin typeface="Arial" panose="020B0604020202020204"/>
                <a:ea typeface="Arial Unicode MS" pitchFamily="34" charset="-128"/>
              </a:rPr>
              <a:t>		</a:t>
            </a:r>
          </a:p>
          <a:p>
            <a:pPr eaLnBrk="0" fontAlgn="base" hangingPunct="0">
              <a:spcBef>
                <a:spcPct val="50000"/>
              </a:spcBef>
              <a:spcAft>
                <a:spcPct val="0"/>
              </a:spcAft>
              <a:tabLst>
                <a:tab pos="11206163" algn="r"/>
              </a:tabLst>
              <a:defRPr/>
            </a:pPr>
            <a:r>
              <a:rPr lang="en-US" sz="800" dirty="0">
                <a:solidFill>
                  <a:srgbClr val="000000"/>
                </a:solidFill>
                <a:ea typeface="Arial Unicode MS" pitchFamily="34" charset="-128"/>
              </a:rPr>
              <a:t>MF 4330517</a:t>
            </a:r>
            <a:r>
              <a:rPr lang="en-US" sz="800" dirty="0">
                <a:solidFill>
                  <a:prstClr val="black"/>
                </a:solidFill>
                <a:latin typeface="Arial" panose="020B0604020202020204"/>
                <a:ea typeface="Arial Unicode MS" pitchFamily="34" charset="-128"/>
              </a:rPr>
              <a:t>	</a:t>
            </a:r>
            <a:r>
              <a:rPr lang="en-US" sz="800" dirty="0">
                <a:solidFill>
                  <a:prstClr val="black"/>
                </a:solidFill>
                <a:ea typeface="Arial Unicode MS" pitchFamily="34" charset="-128"/>
              </a:rPr>
              <a:t>WWW-</a:t>
            </a:r>
            <a:r>
              <a:rPr lang="en-US" sz="800" dirty="0" err="1">
                <a:solidFill>
                  <a:prstClr val="black"/>
                </a:solidFill>
                <a:ea typeface="Arial Unicode MS" pitchFamily="34" charset="-128"/>
              </a:rPr>
              <a:t>NewDiv</a:t>
            </a:r>
            <a:r>
              <a:rPr lang="en-US" sz="800" dirty="0">
                <a:solidFill>
                  <a:prstClr val="black"/>
                </a:solidFill>
                <a:ea typeface="Arial Unicode MS" pitchFamily="34" charset="-128"/>
              </a:rPr>
              <a:t>-CS  03/25</a:t>
            </a:r>
            <a:endParaRPr lang="en-US" sz="800" dirty="0">
              <a:solidFill>
                <a:prstClr val="black"/>
              </a:solidFill>
              <a:latin typeface="Arial" panose="020B0604020202020204"/>
              <a:ea typeface="Arial Unicode MS" pitchFamily="34" charset="-128"/>
            </a:endParaRPr>
          </a:p>
        </p:txBody>
      </p:sp>
      <p:sp>
        <p:nvSpPr>
          <p:cNvPr id="2" name="Slide Number Placeholder 1">
            <a:extLst>
              <a:ext uri="{FF2B5EF4-FFF2-40B4-BE49-F238E27FC236}">
                <a16:creationId xmlns:a16="http://schemas.microsoft.com/office/drawing/2014/main" id="{80CC7D3F-1DDD-B48B-F86A-A1B3F6D9AD13}"/>
              </a:ext>
              <a:ext uri="{C183D7F6-B498-43B3-948B-1728B52AA6E4}">
                <adec:decorative xmlns:adec="http://schemas.microsoft.com/office/drawing/2017/decorative" val="1"/>
              </a:ext>
            </a:extLst>
          </p:cNvPr>
          <p:cNvSpPr>
            <a:spLocks noGrp="1"/>
          </p:cNvSpPr>
          <p:nvPr>
            <p:ph type="sldNum" sz="quarter" idx="12"/>
          </p:nvPr>
        </p:nvSpPr>
        <p:spPr/>
        <p:txBody>
          <a:bodyPr/>
          <a:lstStyle/>
          <a:p>
            <a:fld id="{BB333B34-C87C-402E-ABB0-13B7C9DEBBC4}"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63A8B-A4AE-B37F-37C1-C6C6B2C2B0CB}"/>
              </a:ext>
              <a:ext uri="{C183D7F6-B498-43B3-948B-1728B52AA6E4}">
                <adec:decorative xmlns:adec="http://schemas.microsoft.com/office/drawing/2017/decorative" val="1"/>
              </a:ext>
            </a:extLst>
          </p:cNvPr>
          <p:cNvSpPr>
            <a:spLocks noGrp="1"/>
          </p:cNvSpPr>
          <p:nvPr>
            <p:ph type="title" idx="4294967295"/>
          </p:nvPr>
        </p:nvSpPr>
        <p:spPr>
          <a:xfrm>
            <a:off x="11450638" y="6399213"/>
            <a:ext cx="282575" cy="1762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a:lstStyle/>
          <a:p>
            <a:r>
              <a:rPr lang="en-US" altLang="en-US" dirty="0">
                <a:sym typeface="Calibri Bold" pitchFamily="2" charset="0"/>
              </a:rPr>
              <a:t>Case study: </a:t>
            </a:r>
            <a:r>
              <a:rPr lang="en-CA" dirty="0"/>
              <a:t>Newly divorced </a:t>
            </a:r>
            <a:br>
              <a:rPr lang="en-US" altLang="en-US" dirty="0">
                <a:sym typeface="Calibri Bold" pitchFamily="2" charset="0"/>
              </a:rPr>
            </a:br>
            <a:br>
              <a:rPr lang="en-US" altLang="en-US" dirty="0">
                <a:sym typeface="Calibri Bold" pitchFamily="2" charset="0"/>
              </a:rPr>
            </a:br>
            <a:br>
              <a:rPr lang="en-US" altLang="en-US" dirty="0">
                <a:sym typeface="Calibri Bold" pitchFamily="2" charset="0"/>
              </a:rPr>
            </a:br>
            <a:endParaRPr lang="en-US" altLang="en-US" dirty="0">
              <a:sym typeface="Calibri Bold" pitchFamily="2" charset="0"/>
            </a:endParaRPr>
          </a:p>
        </p:txBody>
      </p:sp>
      <p:sp>
        <p:nvSpPr>
          <p:cNvPr id="16" name="TextBox 15">
            <a:extLst>
              <a:ext uri="{FF2B5EF4-FFF2-40B4-BE49-F238E27FC236}">
                <a16:creationId xmlns:a16="http://schemas.microsoft.com/office/drawing/2014/main" id="{760A44B3-FD3A-1FF1-DD06-F21F346F3CAC}"/>
              </a:ext>
            </a:extLst>
          </p:cNvPr>
          <p:cNvSpPr txBox="1"/>
          <p:nvPr/>
        </p:nvSpPr>
        <p:spPr>
          <a:xfrm>
            <a:off x="457836" y="959956"/>
            <a:ext cx="8387663" cy="679673"/>
          </a:xfrm>
          <a:prstGeom prst="rect">
            <a:avLst/>
          </a:prstGeom>
          <a:noFill/>
        </p:spPr>
        <p:txBody>
          <a:bodyPr wrap="square" lIns="0" tIns="0" rIns="0" bIns="0" rtlCol="0">
            <a:spAutoFit/>
          </a:bodyPr>
          <a:lstStyle/>
          <a:p>
            <a:pPr>
              <a:spcBef>
                <a:spcPts val="450"/>
              </a:spcBef>
            </a:pPr>
            <a:r>
              <a:rPr lang="en-US" altLang="en-US" sz="2000" i="1" dirty="0">
                <a:sym typeface="Calibri Bold" pitchFamily="2" charset="0"/>
              </a:rPr>
              <a:t>Andrea and Anthony Caponi, age 50</a:t>
            </a:r>
          </a:p>
          <a:p>
            <a:pPr>
              <a:spcBef>
                <a:spcPts val="450"/>
              </a:spcBef>
            </a:pPr>
            <a:r>
              <a:rPr lang="en-US" altLang="en-US" sz="2000" i="1" dirty="0">
                <a:sym typeface="Calibri Bold" pitchFamily="2" charset="0"/>
              </a:rPr>
              <a:t>                                   </a:t>
            </a:r>
          </a:p>
        </p:txBody>
      </p:sp>
      <p:sp>
        <p:nvSpPr>
          <p:cNvPr id="17" name="Content Placeholder 6">
            <a:extLst>
              <a:ext uri="{FF2B5EF4-FFF2-40B4-BE49-F238E27FC236}">
                <a16:creationId xmlns:a16="http://schemas.microsoft.com/office/drawing/2014/main" id="{0FE4C42E-51FA-6072-1610-B3F029DAE06E}"/>
              </a:ext>
            </a:extLst>
          </p:cNvPr>
          <p:cNvSpPr txBox="1">
            <a:spLocks/>
          </p:cNvSpPr>
          <p:nvPr/>
        </p:nvSpPr>
        <p:spPr>
          <a:xfrm>
            <a:off x="466343" y="1638602"/>
            <a:ext cx="6635497" cy="3308848"/>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a:lnSpc>
                <a:spcPct val="107000"/>
              </a:lnSpc>
              <a:spcBef>
                <a:spcPts val="600"/>
              </a:spcBef>
            </a:pPr>
            <a:r>
              <a:rPr lang="en-CA" dirty="0">
                <a:ea typeface="Calibri" panose="020F0502020204030204" pitchFamily="34" charset="0"/>
                <a:cs typeface="Times New Roman" panose="02020603050405020304" pitchFamily="18" charset="0"/>
              </a:rPr>
              <a:t>Went through a divorce after 20 years together</a:t>
            </a:r>
          </a:p>
          <a:p>
            <a:pPr>
              <a:lnSpc>
                <a:spcPct val="107000"/>
              </a:lnSpc>
              <a:spcBef>
                <a:spcPts val="600"/>
              </a:spcBef>
            </a:pPr>
            <a:r>
              <a:rPr lang="en-CA" dirty="0">
                <a:ea typeface="Calibri" panose="020F0502020204030204" pitchFamily="34" charset="0"/>
                <a:cs typeface="Times New Roman" panose="02020603050405020304" pitchFamily="18" charset="0"/>
              </a:rPr>
              <a:t>Negotiated equal division of their successful medical practice and all assets</a:t>
            </a:r>
          </a:p>
          <a:p>
            <a:pPr>
              <a:lnSpc>
                <a:spcPct val="107000"/>
              </a:lnSpc>
              <a:spcBef>
                <a:spcPts val="600"/>
              </a:spcBef>
            </a:pPr>
            <a:r>
              <a:rPr lang="en-CA" dirty="0">
                <a:ea typeface="Calibri" panose="020F0502020204030204" pitchFamily="34" charset="0"/>
                <a:cs typeface="Times New Roman" panose="02020603050405020304" pitchFamily="18" charset="0"/>
              </a:rPr>
              <a:t>Have a college-age son and share joint custody of their daughter – no alimony or child support</a:t>
            </a:r>
          </a:p>
          <a:p>
            <a:pPr>
              <a:lnSpc>
                <a:spcPct val="107000"/>
              </a:lnSpc>
              <a:spcBef>
                <a:spcPts val="600"/>
              </a:spcBef>
            </a:pPr>
            <a:r>
              <a:rPr lang="en-CA" dirty="0">
                <a:ea typeface="Calibri" panose="020F0502020204030204" pitchFamily="34" charset="0"/>
                <a:cs typeface="Times New Roman" panose="02020603050405020304" pitchFamily="18" charset="0"/>
              </a:rPr>
              <a:t>Retained their own retirement accounts and realized a significant profit selling the family home</a:t>
            </a:r>
          </a:p>
          <a:p>
            <a:pPr>
              <a:lnSpc>
                <a:spcPct val="107000"/>
              </a:lnSpc>
              <a:spcBef>
                <a:spcPts val="600"/>
              </a:spcBef>
              <a:spcAft>
                <a:spcPts val="800"/>
              </a:spcAft>
            </a:pPr>
            <a:r>
              <a:rPr lang="en-CA" dirty="0">
                <a:ea typeface="Calibri" panose="020F0502020204030204" pitchFamily="34" charset="0"/>
                <a:cs typeface="Times New Roman" panose="02020603050405020304" pitchFamily="18" charset="0"/>
              </a:rPr>
              <a:t>Want to use the proceeds from the house sale to each buy their own property </a:t>
            </a:r>
          </a:p>
        </p:txBody>
      </p:sp>
      <p:pic>
        <p:nvPicPr>
          <p:cNvPr id="2" name="Picture 1" descr="A couple sitting on a couch, one is signing a document. ">
            <a:extLst>
              <a:ext uri="{FF2B5EF4-FFF2-40B4-BE49-F238E27FC236}">
                <a16:creationId xmlns:a16="http://schemas.microsoft.com/office/drawing/2014/main" id="{6AD3B288-E33B-B7FD-B289-CBD334C435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05283" y="1538134"/>
            <a:ext cx="4183541" cy="4345567"/>
          </a:xfrm>
          <a:prstGeom prst="rect">
            <a:avLst/>
          </a:prstGeom>
        </p:spPr>
      </p:pic>
      <p:sp>
        <p:nvSpPr>
          <p:cNvPr id="8" name="TextBox 7">
            <a:extLst>
              <a:ext uri="{FF2B5EF4-FFF2-40B4-BE49-F238E27FC236}">
                <a16:creationId xmlns:a16="http://schemas.microsoft.com/office/drawing/2014/main" id="{60CFC497-A1D5-48D0-EA95-8306B0A1D2D1}"/>
              </a:ext>
            </a:extLst>
          </p:cNvPr>
          <p:cNvSpPr txBox="1"/>
          <p:nvPr/>
        </p:nvSpPr>
        <p:spPr>
          <a:xfrm>
            <a:off x="465774" y="5146427"/>
            <a:ext cx="9206546" cy="737275"/>
          </a:xfrm>
          <a:prstGeom prst="rect">
            <a:avLst/>
          </a:prstGeom>
          <a:solidFill>
            <a:srgbClr val="06874E"/>
          </a:solidFill>
        </p:spPr>
        <p:txBody>
          <a:bodyPr wrap="square" anchor="ctr">
            <a:noAutofit/>
          </a:bodyPr>
          <a:lstStyle/>
          <a:p>
            <a:r>
              <a:rPr lang="en-CA" sz="2000" b="1" i="1" dirty="0">
                <a:solidFill>
                  <a:schemeClr val="bg1"/>
                </a:solidFill>
              </a:rPr>
              <a:t>What are some key post-divorce financial considerations?</a:t>
            </a:r>
          </a:p>
        </p:txBody>
      </p:sp>
      <p:sp>
        <p:nvSpPr>
          <p:cNvPr id="10" name="Text Placeholder 9">
            <a:extLst>
              <a:ext uri="{FF2B5EF4-FFF2-40B4-BE49-F238E27FC236}">
                <a16:creationId xmlns:a16="http://schemas.microsoft.com/office/drawing/2014/main" id="{A4AC96FE-4065-14A5-51F4-1A6EDEA9F066}"/>
              </a:ext>
            </a:extLst>
          </p:cNvPr>
          <p:cNvSpPr>
            <a:spLocks noGrp="1"/>
          </p:cNvSpPr>
          <p:nvPr>
            <p:ph type="body" sz="quarter" idx="13"/>
          </p:nvPr>
        </p:nvSpPr>
        <p:spPr>
          <a:xfrm>
            <a:off x="4050668" y="6110882"/>
            <a:ext cx="7083735" cy="402451"/>
          </a:xfrm>
        </p:spPr>
        <p:txBody>
          <a:bodyPr/>
          <a:lstStyle/>
          <a:p>
            <a:r>
              <a:rPr lang="en-CA" dirty="0"/>
              <a:t>This is a hypothetical example for illustrative purposes only.</a:t>
            </a:r>
          </a:p>
        </p:txBody>
      </p:sp>
      <p:sp>
        <p:nvSpPr>
          <p:cNvPr id="6" name="Slide Number Placeholder 5">
            <a:extLst>
              <a:ext uri="{FF2B5EF4-FFF2-40B4-BE49-F238E27FC236}">
                <a16:creationId xmlns:a16="http://schemas.microsoft.com/office/drawing/2014/main" id="{309380D8-6E98-1AF9-E48F-59D1026A9345}"/>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2</a:t>
            </a:fld>
            <a:endParaRPr lang="en-US" dirty="0"/>
          </a:p>
        </p:txBody>
      </p:sp>
    </p:spTree>
    <p:extLst>
      <p:ext uri="{BB962C8B-B14F-4D97-AF65-F5344CB8AC3E}">
        <p14:creationId xmlns:p14="http://schemas.microsoft.com/office/powerpoint/2010/main" val="340171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a:spAutoFit/>
          </a:bodyPr>
          <a:lstStyle/>
          <a:p>
            <a:r>
              <a:rPr lang="en-CA" dirty="0"/>
              <a:t>A fresh start brings new challenges and opportunities</a:t>
            </a:r>
            <a:endParaRPr lang="en-US" altLang="en-US" dirty="0">
              <a:sym typeface="Calibri Bold" pitchFamily="2" charset="0"/>
            </a:endParaRPr>
          </a:p>
        </p:txBody>
      </p:sp>
      <p:sp>
        <p:nvSpPr>
          <p:cNvPr id="18" name="TextBox 17">
            <a:extLst>
              <a:ext uri="{FF2B5EF4-FFF2-40B4-BE49-F238E27FC236}">
                <a16:creationId xmlns:a16="http://schemas.microsoft.com/office/drawing/2014/main" id="{A5520E12-4440-9EB3-75B7-23F24CAA3733}"/>
              </a:ext>
            </a:extLst>
          </p:cNvPr>
          <p:cNvSpPr txBox="1"/>
          <p:nvPr/>
        </p:nvSpPr>
        <p:spPr>
          <a:xfrm>
            <a:off x="533957" y="2407388"/>
            <a:ext cx="3291204" cy="2154436"/>
          </a:xfrm>
          <a:prstGeom prst="rect">
            <a:avLst/>
          </a:prstGeom>
          <a:noFill/>
        </p:spPr>
        <p:txBody>
          <a:bodyPr wrap="square" lIns="0" tIns="0" rIns="0" bIns="0" rtlCol="0">
            <a:spAutoFit/>
          </a:bodyPr>
          <a:lstStyle/>
          <a:p>
            <a:pPr>
              <a:spcBef>
                <a:spcPts val="450"/>
              </a:spcBef>
            </a:pPr>
            <a:r>
              <a:rPr lang="en-US" altLang="en-US" sz="2000" dirty="0">
                <a:solidFill>
                  <a:schemeClr val="bg1"/>
                </a:solidFill>
                <a:sym typeface="Calibri Bold" pitchFamily="2" charset="0"/>
              </a:rPr>
              <a:t>Once your divorce settlement is final and complete, you will have a fuller picture of your finances to create a new roadmap and a plan for managing your money in the future. </a:t>
            </a:r>
          </a:p>
        </p:txBody>
      </p:sp>
      <p:pic>
        <p:nvPicPr>
          <p:cNvPr id="10" name="Graphic 9">
            <a:extLst>
              <a:ext uri="{FF2B5EF4-FFF2-40B4-BE49-F238E27FC236}">
                <a16:creationId xmlns:a16="http://schemas.microsoft.com/office/drawing/2014/main" id="{AC3A011D-341D-4959-F710-3781DA1B2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3400" y="4955181"/>
            <a:ext cx="1122426" cy="860526"/>
          </a:xfrm>
          <a:prstGeom prst="rect">
            <a:avLst/>
          </a:prstGeom>
        </p:spPr>
      </p:pic>
      <p:sp>
        <p:nvSpPr>
          <p:cNvPr id="11" name="Content Placeholder 10">
            <a:extLst>
              <a:ext uri="{FF2B5EF4-FFF2-40B4-BE49-F238E27FC236}">
                <a16:creationId xmlns:a16="http://schemas.microsoft.com/office/drawing/2014/main" id="{95585CBA-CACE-B964-7AC0-F204D3A3A8C9}"/>
              </a:ext>
            </a:extLst>
          </p:cNvPr>
          <p:cNvSpPr>
            <a:spLocks noGrp="1"/>
          </p:cNvSpPr>
          <p:nvPr>
            <p:ph idx="1"/>
          </p:nvPr>
        </p:nvSpPr>
        <p:spPr>
          <a:xfrm>
            <a:off x="4356433" y="479237"/>
            <a:ext cx="6575727" cy="5778689"/>
          </a:xfrm>
        </p:spPr>
        <p:txBody>
          <a:bodyPr/>
          <a:lstStyle/>
          <a:p>
            <a:pPr marL="0" indent="0">
              <a:buNone/>
            </a:pPr>
            <a:r>
              <a:rPr lang="en-US" sz="2400" b="1" dirty="0">
                <a:latin typeface="Arial" panose="020B0604020202020204" pitchFamily="34" charset="0"/>
                <a:cs typeface="Arial" panose="020B0604020202020204" pitchFamily="34" charset="0"/>
              </a:rPr>
              <a:t>Begin by evaluating your financial situation</a:t>
            </a:r>
            <a:endParaRPr lang="en-US" sz="2400" dirty="0"/>
          </a:p>
          <a:p>
            <a:pPr marL="0" indent="0">
              <a:buNone/>
            </a:pPr>
            <a:r>
              <a:rPr lang="en-US" dirty="0"/>
              <a:t>Take stock of all your assets, liabilities, income sources, and expenses.</a:t>
            </a:r>
          </a:p>
          <a:p>
            <a:pPr marL="0" indent="0">
              <a:buNone/>
            </a:pPr>
            <a:endParaRPr lang="en-US" dirty="0"/>
          </a:p>
          <a:p>
            <a:r>
              <a:rPr lang="en-US" dirty="0"/>
              <a:t>Establish a new storage space for key documents. </a:t>
            </a:r>
          </a:p>
          <a:p>
            <a:r>
              <a:rPr lang="en-US" dirty="0"/>
              <a:t>Create an inventory of your accounts and financial interests.</a:t>
            </a:r>
          </a:p>
          <a:p>
            <a:r>
              <a:rPr lang="en-US" dirty="0"/>
              <a:t>Review a recent credit report and know your credit score. </a:t>
            </a:r>
          </a:p>
          <a:p>
            <a:r>
              <a:rPr lang="en-US" dirty="0"/>
              <a:t>Create a budget and track your spending.</a:t>
            </a:r>
          </a:p>
          <a:p>
            <a:pPr>
              <a:spcBef>
                <a:spcPts val="600"/>
              </a:spcBef>
            </a:pPr>
            <a:endParaRPr lang="en-US" dirty="0"/>
          </a:p>
          <a:p>
            <a:pPr marL="0" indent="0">
              <a:buNone/>
            </a:pPr>
            <a:r>
              <a:rPr lang="en-US" dirty="0"/>
              <a:t>Gaining an overall understanding of your current financial standing can help you and your financial professional make informed decisions about how to manage your finances going forward.</a:t>
            </a:r>
          </a:p>
          <a:p>
            <a:endParaRPr lang="en-US" dirty="0"/>
          </a:p>
        </p:txBody>
      </p:sp>
      <p:sp>
        <p:nvSpPr>
          <p:cNvPr id="2" name="Slide Number Placeholder 1">
            <a:extLst>
              <a:ext uri="{FF2B5EF4-FFF2-40B4-BE49-F238E27FC236}">
                <a16:creationId xmlns:a16="http://schemas.microsoft.com/office/drawing/2014/main" id="{52F2F326-346F-9FAD-E21E-1EE40EA8BBF4}"/>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3</a:t>
            </a:fld>
            <a:endParaRPr lang="en-US" dirty="0"/>
          </a:p>
        </p:txBody>
      </p:sp>
    </p:spTree>
    <p:extLst>
      <p:ext uri="{BB962C8B-B14F-4D97-AF65-F5344CB8AC3E}">
        <p14:creationId xmlns:p14="http://schemas.microsoft.com/office/powerpoint/2010/main" val="7686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7995" y="472439"/>
            <a:ext cx="8347076" cy="527855"/>
          </a:xfrm>
        </p:spPr>
        <p:txBody>
          <a:bodyPr vert="horz" lIns="0" tIns="0" rIns="0" bIns="0" rtlCol="0" anchor="t">
            <a:normAutofit fontScale="90000"/>
          </a:bodyPr>
          <a:lstStyle/>
          <a:p>
            <a:r>
              <a:rPr lang="en-US" altLang="en-US" spc="-20" dirty="0"/>
              <a:t>Protecting your assets, your heirs, and yourself</a:t>
            </a:r>
            <a:br>
              <a:rPr lang="en-US" altLang="en-US" spc="-20" dirty="0"/>
            </a:br>
            <a:r>
              <a:rPr lang="en-US" altLang="en-US" spc="-20" dirty="0"/>
              <a:t> </a:t>
            </a:r>
            <a:br>
              <a:rPr lang="en-US" altLang="en-US" spc="-20" dirty="0"/>
            </a:br>
            <a:endParaRPr lang="en-US" altLang="en-US" spc="-20" dirty="0"/>
          </a:p>
        </p:txBody>
      </p:sp>
      <p:sp>
        <p:nvSpPr>
          <p:cNvPr id="2" name="Rectangle 1">
            <a:extLst>
              <a:ext uri="{FF2B5EF4-FFF2-40B4-BE49-F238E27FC236}">
                <a16:creationId xmlns:a16="http://schemas.microsoft.com/office/drawing/2014/main" id="{342C2943-5395-441C-9147-E4BB74091089}"/>
              </a:ext>
              <a:ext uri="{C183D7F6-B498-43B3-948B-1728B52AA6E4}">
                <adec:decorative xmlns:adec="http://schemas.microsoft.com/office/drawing/2017/decorative" val="1"/>
              </a:ext>
            </a:extLst>
          </p:cNvPr>
          <p:cNvSpPr/>
          <p:nvPr/>
        </p:nvSpPr>
        <p:spPr>
          <a:xfrm>
            <a:off x="-64" y="919086"/>
            <a:ext cx="12188952" cy="97681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CDCDF8CC-348A-4F49-B086-EB18C3D3B857}"/>
              </a:ext>
            </a:extLst>
          </p:cNvPr>
          <p:cNvSpPr txBox="1"/>
          <p:nvPr/>
        </p:nvSpPr>
        <p:spPr>
          <a:xfrm>
            <a:off x="467993" y="1000294"/>
            <a:ext cx="10880256" cy="747783"/>
          </a:xfrm>
          <a:prstGeom prst="rect">
            <a:avLst/>
          </a:prstGeom>
        </p:spPr>
        <p:txBody>
          <a:bodyPr vert="horz" lIns="0" tIns="0" rIns="0" bIns="0" rtlCol="0" anchor="t">
            <a:noAutofit/>
          </a:bodyPr>
          <a:lstStyle/>
          <a:p>
            <a:pPr>
              <a:lnSpc>
                <a:spcPct val="95000"/>
              </a:lnSpc>
              <a:spcAft>
                <a:spcPts val="600"/>
              </a:spcAft>
              <a:buClr>
                <a:schemeClr val="tx1"/>
              </a:buClr>
              <a:buSzPct val="115000"/>
            </a:pPr>
            <a:r>
              <a:rPr lang="en-CA" dirty="0">
                <a:ea typeface="Calibri" panose="020F0502020204030204" pitchFamily="34" charset="0"/>
                <a:cs typeface="Times New Roman" panose="02020603050405020304" pitchFamily="18" charset="0"/>
              </a:rPr>
              <a:t>Divorce has the potential to threaten your assets, </a:t>
            </a:r>
            <a:r>
              <a:rPr lang="en-CA" dirty="0">
                <a:solidFill>
                  <a:srgbClr val="000000"/>
                </a:solidFill>
                <a:latin typeface="Helvetica" pitchFamily="2" charset="0"/>
              </a:rPr>
              <a:t>the legacy you leave</a:t>
            </a:r>
            <a:r>
              <a:rPr lang="en-CA" dirty="0">
                <a:ea typeface="Calibri" panose="020F0502020204030204" pitchFamily="34" charset="0"/>
                <a:cs typeface="Times New Roman" panose="02020603050405020304" pitchFamily="18" charset="0"/>
              </a:rPr>
              <a:t> – and can even </a:t>
            </a:r>
            <a:r>
              <a:rPr lang="en-CA" dirty="0">
                <a:solidFill>
                  <a:srgbClr val="000000"/>
                </a:solidFill>
                <a:latin typeface="Helvetica" pitchFamily="2" charset="0"/>
              </a:rPr>
              <a:t>have an</a:t>
            </a:r>
            <a:r>
              <a:rPr lang="en-CA" dirty="0">
                <a:ea typeface="Calibri" panose="020F0502020204030204" pitchFamily="34" charset="0"/>
                <a:cs typeface="Times New Roman" panose="02020603050405020304" pitchFamily="18" charset="0"/>
              </a:rPr>
              <a:t> impact on your future health care decisions based on your level of insurance and how your medical power of attorney (POA) </a:t>
            </a:r>
            <a:r>
              <a:rPr lang="en-CA" dirty="0">
                <a:cs typeface="Times New Roman" panose="02020603050405020304" pitchFamily="18" charset="0"/>
              </a:rPr>
              <a:t>is structured. </a:t>
            </a:r>
          </a:p>
          <a:p>
            <a:pPr>
              <a:lnSpc>
                <a:spcPct val="95000"/>
              </a:lnSpc>
              <a:spcAft>
                <a:spcPts val="600"/>
              </a:spcAft>
              <a:buClr>
                <a:schemeClr val="tx1"/>
              </a:buClr>
              <a:buSzPct val="115000"/>
            </a:pPr>
            <a:endParaRPr lang="en-US" altLang="en-US"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5DC9DFA6-1148-DF3D-DA13-275BD5727B70}"/>
              </a:ext>
            </a:extLst>
          </p:cNvPr>
          <p:cNvSpPr>
            <a:spLocks noGrp="1"/>
          </p:cNvSpPr>
          <p:nvPr>
            <p:ph idx="1"/>
          </p:nvPr>
        </p:nvSpPr>
        <p:spPr>
          <a:xfrm>
            <a:off x="457835" y="2195577"/>
            <a:ext cx="8347076" cy="263901"/>
          </a:xfrm>
        </p:spPr>
        <p:txBody>
          <a:bodyPr vert="horz" lIns="0" tIns="0" rIns="0" bIns="0" rtlCol="0">
            <a:noAutofit/>
          </a:bodyPr>
          <a:lstStyle/>
          <a:p>
            <a:pPr marL="0" indent="0">
              <a:buNone/>
            </a:pPr>
            <a:r>
              <a:rPr lang="en-US" sz="1800" b="1" dirty="0">
                <a:latin typeface="Arial" panose="020B0604020202020204" pitchFamily="34" charset="0"/>
                <a:cs typeface="Arial" panose="020B0604020202020204" pitchFamily="34" charset="0"/>
              </a:rPr>
              <a:t>Ways to take immediate action to protect yourself</a:t>
            </a:r>
          </a:p>
        </p:txBody>
      </p:sp>
      <p:sp>
        <p:nvSpPr>
          <p:cNvPr id="24" name="Rectangle 23">
            <a:extLst>
              <a:ext uri="{FF2B5EF4-FFF2-40B4-BE49-F238E27FC236}">
                <a16:creationId xmlns:a16="http://schemas.microsoft.com/office/drawing/2014/main" id="{09D91223-841B-F2F1-59DF-218B94B736DE}"/>
              </a:ext>
              <a:ext uri="{C183D7F6-B498-43B3-948B-1728B52AA6E4}">
                <adec:decorative xmlns:adec="http://schemas.microsoft.com/office/drawing/2017/decorative" val="1"/>
              </a:ext>
            </a:extLst>
          </p:cNvPr>
          <p:cNvSpPr>
            <a:spLocks/>
          </p:cNvSpPr>
          <p:nvPr/>
        </p:nvSpPr>
        <p:spPr>
          <a:xfrm>
            <a:off x="467993" y="2685599"/>
            <a:ext cx="5760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19" name="Graphic 18">
            <a:extLst>
              <a:ext uri="{FF2B5EF4-FFF2-40B4-BE49-F238E27FC236}">
                <a16:creationId xmlns:a16="http://schemas.microsoft.com/office/drawing/2014/main" id="{4CA61C69-2450-DEAF-4DB1-CE7AC8A461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2805557"/>
            <a:ext cx="447249" cy="315705"/>
          </a:xfrm>
          <a:prstGeom prst="rect">
            <a:avLst/>
          </a:prstGeom>
        </p:spPr>
      </p:pic>
      <p:sp>
        <p:nvSpPr>
          <p:cNvPr id="23" name="Rectangle 22">
            <a:extLst>
              <a:ext uri="{FF2B5EF4-FFF2-40B4-BE49-F238E27FC236}">
                <a16:creationId xmlns:a16="http://schemas.microsoft.com/office/drawing/2014/main" id="{A2D4C6FC-972D-9277-F446-D301AF392A2C}"/>
              </a:ext>
            </a:extLst>
          </p:cNvPr>
          <p:cNvSpPr/>
          <p:nvPr/>
        </p:nvSpPr>
        <p:spPr>
          <a:xfrm>
            <a:off x="1141267" y="2688697"/>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sz="2000" dirty="0"/>
              <a:t>Retitle assets in your name and update authorizations on bank and credit card accounts.</a:t>
            </a:r>
          </a:p>
        </p:txBody>
      </p:sp>
      <p:sp>
        <p:nvSpPr>
          <p:cNvPr id="15" name="Rectangle 14">
            <a:extLst>
              <a:ext uri="{FF2B5EF4-FFF2-40B4-BE49-F238E27FC236}">
                <a16:creationId xmlns:a16="http://schemas.microsoft.com/office/drawing/2014/main" id="{AB4DD180-272F-6EC0-7BE4-CCF4BF580680}"/>
              </a:ext>
              <a:ext uri="{C183D7F6-B498-43B3-948B-1728B52AA6E4}">
                <adec:decorative xmlns:adec="http://schemas.microsoft.com/office/drawing/2017/decorative" val="1"/>
              </a:ext>
            </a:extLst>
          </p:cNvPr>
          <p:cNvSpPr/>
          <p:nvPr/>
        </p:nvSpPr>
        <p:spPr>
          <a:xfrm>
            <a:off x="467993" y="3349143"/>
            <a:ext cx="5760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0" name="Graphic 19">
            <a:extLst>
              <a:ext uri="{FF2B5EF4-FFF2-40B4-BE49-F238E27FC236}">
                <a16:creationId xmlns:a16="http://schemas.microsoft.com/office/drawing/2014/main" id="{9D0BEF24-FB34-A0AC-9C8D-C8709A6EC1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3467552"/>
            <a:ext cx="447249" cy="315705"/>
          </a:xfrm>
          <a:prstGeom prst="rect">
            <a:avLst/>
          </a:prstGeom>
        </p:spPr>
      </p:pic>
      <p:sp>
        <p:nvSpPr>
          <p:cNvPr id="4" name="Rectangle 3">
            <a:extLst>
              <a:ext uri="{FF2B5EF4-FFF2-40B4-BE49-F238E27FC236}">
                <a16:creationId xmlns:a16="http://schemas.microsoft.com/office/drawing/2014/main" id="{4BC1CD2D-7C3E-8F5E-5545-F50AF9BE1FA3}"/>
              </a:ext>
            </a:extLst>
          </p:cNvPr>
          <p:cNvSpPr/>
          <p:nvPr/>
        </p:nvSpPr>
        <p:spPr>
          <a:xfrm>
            <a:off x="1141267" y="3348800"/>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sz="2000" dirty="0"/>
              <a:t>Update beneficiary designations on any accounts and policies.</a:t>
            </a:r>
          </a:p>
        </p:txBody>
      </p:sp>
      <p:sp>
        <p:nvSpPr>
          <p:cNvPr id="13" name="Rectangle 12">
            <a:extLst>
              <a:ext uri="{FF2B5EF4-FFF2-40B4-BE49-F238E27FC236}">
                <a16:creationId xmlns:a16="http://schemas.microsoft.com/office/drawing/2014/main" id="{1270968C-92F8-BF1F-F1F8-66FA27925A5A}"/>
              </a:ext>
              <a:ext uri="{C183D7F6-B498-43B3-948B-1728B52AA6E4}">
                <adec:decorative xmlns:adec="http://schemas.microsoft.com/office/drawing/2017/decorative" val="1"/>
              </a:ext>
            </a:extLst>
          </p:cNvPr>
          <p:cNvSpPr/>
          <p:nvPr/>
        </p:nvSpPr>
        <p:spPr>
          <a:xfrm>
            <a:off x="477324" y="4009932"/>
            <a:ext cx="5760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1" name="Graphic 20">
            <a:extLst>
              <a:ext uri="{FF2B5EF4-FFF2-40B4-BE49-F238E27FC236}">
                <a16:creationId xmlns:a16="http://schemas.microsoft.com/office/drawing/2014/main" id="{30B26930-8985-11C3-3733-F191C3AD00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4128341"/>
            <a:ext cx="447249" cy="315705"/>
          </a:xfrm>
          <a:prstGeom prst="rect">
            <a:avLst/>
          </a:prstGeom>
        </p:spPr>
      </p:pic>
      <p:sp>
        <p:nvSpPr>
          <p:cNvPr id="6" name="Rectangle 5">
            <a:extLst>
              <a:ext uri="{FF2B5EF4-FFF2-40B4-BE49-F238E27FC236}">
                <a16:creationId xmlns:a16="http://schemas.microsoft.com/office/drawing/2014/main" id="{BCD932DD-C9AF-A7D7-7B2C-71D19E4689D3}"/>
              </a:ext>
            </a:extLst>
          </p:cNvPr>
          <p:cNvSpPr/>
          <p:nvPr/>
        </p:nvSpPr>
        <p:spPr>
          <a:xfrm>
            <a:off x="1141267" y="4009246"/>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a:lnSpc>
                <a:spcPct val="107000"/>
              </a:lnSpc>
              <a:spcAft>
                <a:spcPts val="800"/>
              </a:spcAft>
            </a:pPr>
            <a:r>
              <a:rPr lang="en-CA" sz="2000" dirty="0"/>
              <a:t>Build an emergency fund of 6 months’ income.</a:t>
            </a:r>
          </a:p>
        </p:txBody>
      </p:sp>
      <p:sp>
        <p:nvSpPr>
          <p:cNvPr id="12" name="Rectangle 11">
            <a:extLst>
              <a:ext uri="{FF2B5EF4-FFF2-40B4-BE49-F238E27FC236}">
                <a16:creationId xmlns:a16="http://schemas.microsoft.com/office/drawing/2014/main" id="{CCCEE6F7-9550-0AC5-F663-62062FD62B91}"/>
              </a:ext>
              <a:ext uri="{C183D7F6-B498-43B3-948B-1728B52AA6E4}">
                <adec:decorative xmlns:adec="http://schemas.microsoft.com/office/drawing/2017/decorative" val="1"/>
              </a:ext>
            </a:extLst>
          </p:cNvPr>
          <p:cNvSpPr/>
          <p:nvPr/>
        </p:nvSpPr>
        <p:spPr>
          <a:xfrm>
            <a:off x="477324" y="4671064"/>
            <a:ext cx="5760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14" name="Graphic 13">
            <a:extLst>
              <a:ext uri="{FF2B5EF4-FFF2-40B4-BE49-F238E27FC236}">
                <a16:creationId xmlns:a16="http://schemas.microsoft.com/office/drawing/2014/main" id="{CD15DBF4-0639-F6CF-42A7-BE2E1D3D10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4789473"/>
            <a:ext cx="447249" cy="315705"/>
          </a:xfrm>
          <a:prstGeom prst="rect">
            <a:avLst/>
          </a:prstGeom>
        </p:spPr>
      </p:pic>
      <p:sp>
        <p:nvSpPr>
          <p:cNvPr id="11" name="Rectangle 10">
            <a:extLst>
              <a:ext uri="{FF2B5EF4-FFF2-40B4-BE49-F238E27FC236}">
                <a16:creationId xmlns:a16="http://schemas.microsoft.com/office/drawing/2014/main" id="{7855AA71-A663-9047-2EA2-A158FA97CCD7}"/>
              </a:ext>
            </a:extLst>
          </p:cNvPr>
          <p:cNvSpPr/>
          <p:nvPr/>
        </p:nvSpPr>
        <p:spPr>
          <a:xfrm>
            <a:off x="1141267" y="4670035"/>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sz="2000" dirty="0"/>
              <a:t>Understand how your Qualified Domestic Relations Order (QDRO) works.</a:t>
            </a:r>
          </a:p>
        </p:txBody>
      </p:sp>
      <p:sp>
        <p:nvSpPr>
          <p:cNvPr id="17" name="Rectangle 16">
            <a:extLst>
              <a:ext uri="{FF2B5EF4-FFF2-40B4-BE49-F238E27FC236}">
                <a16:creationId xmlns:a16="http://schemas.microsoft.com/office/drawing/2014/main" id="{F7600ED0-5FD2-7FE0-6ADE-A06BB3EE878C}"/>
              </a:ext>
              <a:ext uri="{C183D7F6-B498-43B3-948B-1728B52AA6E4}">
                <adec:decorative xmlns:adec="http://schemas.microsoft.com/office/drawing/2017/decorative" val="1"/>
              </a:ext>
            </a:extLst>
          </p:cNvPr>
          <p:cNvSpPr/>
          <p:nvPr/>
        </p:nvSpPr>
        <p:spPr>
          <a:xfrm>
            <a:off x="477324" y="5332584"/>
            <a:ext cx="5760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9" name="Graphic 28">
            <a:extLst>
              <a:ext uri="{FF2B5EF4-FFF2-40B4-BE49-F238E27FC236}">
                <a16:creationId xmlns:a16="http://schemas.microsoft.com/office/drawing/2014/main" id="{0209BCA0-9AC4-0DDA-71C0-1717013FFD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5451125"/>
            <a:ext cx="447249" cy="315705"/>
          </a:xfrm>
          <a:prstGeom prst="rect">
            <a:avLst/>
          </a:prstGeom>
        </p:spPr>
      </p:pic>
      <p:sp>
        <p:nvSpPr>
          <p:cNvPr id="9" name="Rectangle 8">
            <a:extLst>
              <a:ext uri="{FF2B5EF4-FFF2-40B4-BE49-F238E27FC236}">
                <a16:creationId xmlns:a16="http://schemas.microsoft.com/office/drawing/2014/main" id="{41A6A8FD-64D7-374E-8EF9-D52972E7F190}"/>
              </a:ext>
            </a:extLst>
          </p:cNvPr>
          <p:cNvSpPr/>
          <p:nvPr/>
        </p:nvSpPr>
        <p:spPr>
          <a:xfrm>
            <a:off x="1141267" y="5331166"/>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a:lnSpc>
                <a:spcPct val="107000"/>
              </a:lnSpc>
              <a:spcAft>
                <a:spcPts val="800"/>
              </a:spcAft>
            </a:pPr>
            <a:r>
              <a:rPr lang="en-CA" sz="2000" dirty="0"/>
              <a:t>Update your personal insurance and estate planning documents.</a:t>
            </a:r>
          </a:p>
        </p:txBody>
      </p:sp>
      <p:sp>
        <p:nvSpPr>
          <p:cNvPr id="10" name="Slide Number Placeholder 9">
            <a:extLst>
              <a:ext uri="{FF2B5EF4-FFF2-40B4-BE49-F238E27FC236}">
                <a16:creationId xmlns:a16="http://schemas.microsoft.com/office/drawing/2014/main" id="{BC1C5239-DF17-C1CC-D7A4-78344E9CD810}"/>
              </a:ext>
              <a:ext uri="{C183D7F6-B498-43B3-948B-1728B52AA6E4}">
                <adec:decorative xmlns:adec="http://schemas.microsoft.com/office/drawing/2017/decorative" val="1"/>
              </a:ext>
            </a:extLst>
          </p:cNvPr>
          <p:cNvSpPr>
            <a:spLocks noGrp="1"/>
          </p:cNvSpPr>
          <p:nvPr>
            <p:ph type="sldNum" sz="quarter" idx="4"/>
          </p:nvPr>
        </p:nvSpPr>
        <p:spPr>
          <a:xfrm>
            <a:off x="11449993" y="6399283"/>
            <a:ext cx="283219" cy="175694"/>
          </a:xfrm>
        </p:spPr>
        <p:txBody>
          <a:bodyPr/>
          <a:lstStyle/>
          <a:p>
            <a:fld id="{BB333B34-C87C-402E-ABB0-13B7C9DEBBC4}" type="slidenum">
              <a:rPr lang="en-US" smtClean="0"/>
              <a:t>4</a:t>
            </a:fld>
            <a:endParaRPr lang="en-US" dirty="0"/>
          </a:p>
        </p:txBody>
      </p:sp>
    </p:spTree>
    <p:extLst>
      <p:ext uri="{BB962C8B-B14F-4D97-AF65-F5344CB8AC3E}">
        <p14:creationId xmlns:p14="http://schemas.microsoft.com/office/powerpoint/2010/main" val="368450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3DD0-0B76-BFFA-CA93-CC4D6207723B}"/>
              </a:ext>
            </a:extLst>
          </p:cNvPr>
          <p:cNvSpPr>
            <a:spLocks noGrp="1"/>
          </p:cNvSpPr>
          <p:nvPr>
            <p:ph type="title"/>
          </p:nvPr>
        </p:nvSpPr>
        <p:spPr>
          <a:xfrm>
            <a:off x="533957" y="463845"/>
            <a:ext cx="3289383" cy="3401475"/>
          </a:xfrm>
        </p:spPr>
        <p:txBody>
          <a:bodyPr/>
          <a:lstStyle/>
          <a:p>
            <a:r>
              <a:rPr lang="en-US" dirty="0"/>
              <a:t>Remember to update your personal insurance </a:t>
            </a:r>
            <a:br>
              <a:rPr lang="en-US" dirty="0"/>
            </a:br>
            <a:br>
              <a:rPr lang="en-US" dirty="0"/>
            </a:br>
            <a:br>
              <a:rPr lang="en-US" dirty="0"/>
            </a:br>
            <a:br>
              <a:rPr lang="en-US" dirty="0"/>
            </a:br>
            <a:endParaRPr lang="en-US" dirty="0"/>
          </a:p>
        </p:txBody>
      </p:sp>
      <p:pic>
        <p:nvPicPr>
          <p:cNvPr id="54" name="Graphic 53">
            <a:extLst>
              <a:ext uri="{FF2B5EF4-FFF2-40B4-BE49-F238E27FC236}">
                <a16:creationId xmlns:a16="http://schemas.microsoft.com/office/drawing/2014/main" id="{539CE6E3-B320-1A81-0673-9BDB0AD3FE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7512" y="3162772"/>
            <a:ext cx="1571788" cy="1571788"/>
          </a:xfrm>
          <a:prstGeom prst="rect">
            <a:avLst/>
          </a:prstGeom>
        </p:spPr>
      </p:pic>
      <p:sp>
        <p:nvSpPr>
          <p:cNvPr id="6" name="Content Placeholder 10">
            <a:extLst>
              <a:ext uri="{FF2B5EF4-FFF2-40B4-BE49-F238E27FC236}">
                <a16:creationId xmlns:a16="http://schemas.microsoft.com/office/drawing/2014/main" id="{F55F3A65-3A75-F17C-4BEF-4B1BDCD02784}"/>
              </a:ext>
            </a:extLst>
          </p:cNvPr>
          <p:cNvSpPr txBox="1">
            <a:spLocks/>
          </p:cNvSpPr>
          <p:nvPr/>
        </p:nvSpPr>
        <p:spPr>
          <a:xfrm>
            <a:off x="4348164" y="463843"/>
            <a:ext cx="5917678" cy="1531122"/>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20B0604020202020204" pitchFamily="34" charset="0"/>
                <a:ea typeface="+mn-ea"/>
                <a:cs typeface="+mn-cs"/>
              </a:defRPr>
            </a:lvl1pPr>
            <a:lvl2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2pPr>
            <a:lvl3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3pPr>
            <a:lvl4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4pPr>
            <a:lvl5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5pPr>
            <a:lvl6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6pPr>
            <a:lvl7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7pPr>
            <a:lvl8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8pPr>
            <a:lvl9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9pPr>
          </a:lstStyle>
          <a:p>
            <a:pPr>
              <a:spcAft>
                <a:spcPts val="1200"/>
              </a:spcAft>
            </a:pPr>
            <a:r>
              <a:rPr lang="en-CA" sz="2400" dirty="0">
                <a:latin typeface="+mn-lt"/>
                <a:cs typeface="Times New Roman" panose="02020603050405020304" pitchFamily="18" charset="0"/>
              </a:rPr>
              <a:t>It is important to review your insurance policies to help ensure you are maintaining sufficient coverage as an individual</a:t>
            </a:r>
            <a:r>
              <a:rPr lang="en-CA" sz="1900" dirty="0">
                <a:latin typeface="+mn-lt"/>
                <a:cs typeface="Times New Roman" panose="02020603050405020304" pitchFamily="18" charset="0"/>
              </a:rPr>
              <a:t>.</a:t>
            </a:r>
          </a:p>
          <a:p>
            <a:pPr>
              <a:spcAft>
                <a:spcPts val="1200"/>
              </a:spcAft>
            </a:pPr>
            <a:endParaRPr lang="en-CA" sz="1900" dirty="0">
              <a:latin typeface="+mn-lt"/>
              <a:cs typeface="Times New Roman" panose="02020603050405020304" pitchFamily="18" charset="0"/>
            </a:endParaRPr>
          </a:p>
        </p:txBody>
      </p:sp>
      <p:sp>
        <p:nvSpPr>
          <p:cNvPr id="73" name="Rectangle 72">
            <a:extLst>
              <a:ext uri="{FF2B5EF4-FFF2-40B4-BE49-F238E27FC236}">
                <a16:creationId xmlns:a16="http://schemas.microsoft.com/office/drawing/2014/main" id="{9E8C0B15-D52E-C322-1D74-D93DEE91B139}"/>
              </a:ext>
              <a:ext uri="{C183D7F6-B498-43B3-948B-1728B52AA6E4}">
                <adec:decorative xmlns:adec="http://schemas.microsoft.com/office/drawing/2017/decorative" val="1"/>
              </a:ext>
            </a:extLst>
          </p:cNvPr>
          <p:cNvSpPr/>
          <p:nvPr/>
        </p:nvSpPr>
        <p:spPr>
          <a:xfrm>
            <a:off x="6036168" y="1877567"/>
            <a:ext cx="1888355" cy="217610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74" name="TextBox 73">
            <a:extLst>
              <a:ext uri="{FF2B5EF4-FFF2-40B4-BE49-F238E27FC236}">
                <a16:creationId xmlns:a16="http://schemas.microsoft.com/office/drawing/2014/main" id="{576B3533-7130-A63E-E2B3-82E3334EEC45}"/>
              </a:ext>
            </a:extLst>
          </p:cNvPr>
          <p:cNvSpPr txBox="1"/>
          <p:nvPr/>
        </p:nvSpPr>
        <p:spPr>
          <a:xfrm>
            <a:off x="6296940" y="3129641"/>
            <a:ext cx="1366810" cy="659812"/>
          </a:xfrm>
          <a:prstGeom prst="rect">
            <a:avLst/>
          </a:prstGeom>
          <a:noFill/>
        </p:spPr>
        <p:txBody>
          <a:bodyPr wrap="square" lIns="0" tIns="0" rIns="0" bIns="0" rtlCol="0">
            <a:spAutoFit/>
          </a:bodyPr>
          <a:lstStyle/>
          <a:p>
            <a:pPr algn="ctr">
              <a:spcBef>
                <a:spcPts val="600"/>
              </a:spcBef>
            </a:pPr>
            <a:r>
              <a:rPr lang="en-US" sz="2000" dirty="0">
                <a:solidFill>
                  <a:schemeClr val="bg1"/>
                </a:solidFill>
              </a:rPr>
              <a:t>Life insurance</a:t>
            </a:r>
          </a:p>
        </p:txBody>
      </p:sp>
      <p:pic>
        <p:nvPicPr>
          <p:cNvPr id="75" name="Graphic 74">
            <a:extLst>
              <a:ext uri="{FF2B5EF4-FFF2-40B4-BE49-F238E27FC236}">
                <a16:creationId xmlns:a16="http://schemas.microsoft.com/office/drawing/2014/main" id="{E43A8427-5DFA-151F-C9D4-8617550656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1442" y="2420206"/>
            <a:ext cx="917807" cy="557882"/>
          </a:xfrm>
          <a:prstGeom prst="rect">
            <a:avLst/>
          </a:prstGeom>
        </p:spPr>
      </p:pic>
      <p:sp>
        <p:nvSpPr>
          <p:cNvPr id="71" name="Rectangle 70">
            <a:extLst>
              <a:ext uri="{FF2B5EF4-FFF2-40B4-BE49-F238E27FC236}">
                <a16:creationId xmlns:a16="http://schemas.microsoft.com/office/drawing/2014/main" id="{D77E87CB-98DE-B02D-DA45-C5286175D218}"/>
              </a:ext>
              <a:ext uri="{C183D7F6-B498-43B3-948B-1728B52AA6E4}">
                <adec:decorative xmlns:adec="http://schemas.microsoft.com/office/drawing/2017/decorative" val="1"/>
              </a:ext>
            </a:extLst>
          </p:cNvPr>
          <p:cNvSpPr/>
          <p:nvPr/>
        </p:nvSpPr>
        <p:spPr>
          <a:xfrm>
            <a:off x="6036168" y="4191629"/>
            <a:ext cx="1888355" cy="217610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72" name="TextBox 71">
            <a:extLst>
              <a:ext uri="{FF2B5EF4-FFF2-40B4-BE49-F238E27FC236}">
                <a16:creationId xmlns:a16="http://schemas.microsoft.com/office/drawing/2014/main" id="{8EA555CD-5128-4066-8A9E-4C22DD2721DE}"/>
              </a:ext>
            </a:extLst>
          </p:cNvPr>
          <p:cNvSpPr txBox="1"/>
          <p:nvPr/>
        </p:nvSpPr>
        <p:spPr>
          <a:xfrm>
            <a:off x="6296939" y="5477907"/>
            <a:ext cx="1366810" cy="659812"/>
          </a:xfrm>
          <a:prstGeom prst="rect">
            <a:avLst/>
          </a:prstGeom>
          <a:noFill/>
        </p:spPr>
        <p:txBody>
          <a:bodyPr wrap="square" lIns="0" tIns="0" rIns="0" bIns="0" rtlCol="0">
            <a:spAutoFit/>
          </a:bodyPr>
          <a:lstStyle/>
          <a:p>
            <a:pPr algn="ctr">
              <a:spcBef>
                <a:spcPts val="600"/>
              </a:spcBef>
            </a:pPr>
            <a:r>
              <a:rPr lang="en-US" sz="2000" dirty="0">
                <a:solidFill>
                  <a:schemeClr val="bg1"/>
                </a:solidFill>
              </a:rPr>
              <a:t>Disability insurance</a:t>
            </a:r>
          </a:p>
        </p:txBody>
      </p:sp>
      <p:pic>
        <p:nvPicPr>
          <p:cNvPr id="70" name="Graphic 69">
            <a:extLst>
              <a:ext uri="{FF2B5EF4-FFF2-40B4-BE49-F238E27FC236}">
                <a16:creationId xmlns:a16="http://schemas.microsoft.com/office/drawing/2014/main" id="{8E44AF78-A613-CC0C-0A3F-2F7C3F67595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1949" y="4488957"/>
            <a:ext cx="816789" cy="816788"/>
          </a:xfrm>
          <a:prstGeom prst="rect">
            <a:avLst/>
          </a:prstGeom>
        </p:spPr>
      </p:pic>
      <p:sp>
        <p:nvSpPr>
          <p:cNvPr id="67" name="Rectangle 66">
            <a:extLst>
              <a:ext uri="{FF2B5EF4-FFF2-40B4-BE49-F238E27FC236}">
                <a16:creationId xmlns:a16="http://schemas.microsoft.com/office/drawing/2014/main" id="{8843CCBB-55A8-51DE-78FB-AAA7089905A4}"/>
              </a:ext>
              <a:ext uri="{C183D7F6-B498-43B3-948B-1728B52AA6E4}">
                <adec:decorative xmlns:adec="http://schemas.microsoft.com/office/drawing/2017/decorative" val="1"/>
              </a:ext>
            </a:extLst>
          </p:cNvPr>
          <p:cNvSpPr/>
          <p:nvPr/>
        </p:nvSpPr>
        <p:spPr>
          <a:xfrm>
            <a:off x="8065027" y="1877567"/>
            <a:ext cx="1888355" cy="217610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68" name="TextBox 67">
            <a:extLst>
              <a:ext uri="{FF2B5EF4-FFF2-40B4-BE49-F238E27FC236}">
                <a16:creationId xmlns:a16="http://schemas.microsoft.com/office/drawing/2014/main" id="{CE652499-9FE3-7131-A766-6E07E481B314}"/>
              </a:ext>
            </a:extLst>
          </p:cNvPr>
          <p:cNvSpPr txBox="1"/>
          <p:nvPr/>
        </p:nvSpPr>
        <p:spPr>
          <a:xfrm>
            <a:off x="8366005" y="3129641"/>
            <a:ext cx="1366810" cy="659812"/>
          </a:xfrm>
          <a:prstGeom prst="rect">
            <a:avLst/>
          </a:prstGeom>
          <a:noFill/>
        </p:spPr>
        <p:txBody>
          <a:bodyPr wrap="square" lIns="0" tIns="0" rIns="0" bIns="0" rtlCol="0">
            <a:spAutoFit/>
          </a:bodyPr>
          <a:lstStyle/>
          <a:p>
            <a:pPr algn="ctr">
              <a:spcBef>
                <a:spcPts val="600"/>
              </a:spcBef>
            </a:pPr>
            <a:r>
              <a:rPr lang="en-US" sz="2000" dirty="0">
                <a:solidFill>
                  <a:schemeClr val="bg1"/>
                </a:solidFill>
              </a:rPr>
              <a:t>Health insurance</a:t>
            </a:r>
          </a:p>
        </p:txBody>
      </p:sp>
      <p:pic>
        <p:nvPicPr>
          <p:cNvPr id="66" name="Graphic 65">
            <a:extLst>
              <a:ext uri="{FF2B5EF4-FFF2-40B4-BE49-F238E27FC236}">
                <a16:creationId xmlns:a16="http://schemas.microsoft.com/office/drawing/2014/main" id="{3A1C29F3-54E7-28B4-E862-0845A4B347A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21276" y="2148831"/>
            <a:ext cx="775949" cy="816788"/>
          </a:xfrm>
          <a:prstGeom prst="rect">
            <a:avLst/>
          </a:prstGeom>
        </p:spPr>
      </p:pic>
      <p:sp>
        <p:nvSpPr>
          <p:cNvPr id="63" name="Rectangle 62">
            <a:extLst>
              <a:ext uri="{FF2B5EF4-FFF2-40B4-BE49-F238E27FC236}">
                <a16:creationId xmlns:a16="http://schemas.microsoft.com/office/drawing/2014/main" id="{70FA4AB3-F838-F3A8-5105-A95CBDC04E33}"/>
              </a:ext>
              <a:ext uri="{C183D7F6-B498-43B3-948B-1728B52AA6E4}">
                <adec:decorative xmlns:adec="http://schemas.microsoft.com/office/drawing/2017/decorative" val="1"/>
              </a:ext>
            </a:extLst>
          </p:cNvPr>
          <p:cNvSpPr/>
          <p:nvPr/>
        </p:nvSpPr>
        <p:spPr>
          <a:xfrm>
            <a:off x="8065027" y="4191629"/>
            <a:ext cx="1888355" cy="217610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64" name="TextBox 63">
            <a:extLst>
              <a:ext uri="{FF2B5EF4-FFF2-40B4-BE49-F238E27FC236}">
                <a16:creationId xmlns:a16="http://schemas.microsoft.com/office/drawing/2014/main" id="{9242403C-28FC-EA0A-3E09-63BECB4EE076}"/>
              </a:ext>
            </a:extLst>
          </p:cNvPr>
          <p:cNvSpPr txBox="1"/>
          <p:nvPr/>
        </p:nvSpPr>
        <p:spPr>
          <a:xfrm>
            <a:off x="8325799" y="5477907"/>
            <a:ext cx="1366810" cy="659812"/>
          </a:xfrm>
          <a:prstGeom prst="rect">
            <a:avLst/>
          </a:prstGeom>
          <a:noFill/>
        </p:spPr>
        <p:txBody>
          <a:bodyPr wrap="square" lIns="0" tIns="0" rIns="0" bIns="0" rtlCol="0">
            <a:spAutoFit/>
          </a:bodyPr>
          <a:lstStyle/>
          <a:p>
            <a:pPr algn="ctr">
              <a:spcBef>
                <a:spcPts val="600"/>
              </a:spcBef>
            </a:pPr>
            <a:r>
              <a:rPr lang="en-US" sz="2000" dirty="0">
                <a:solidFill>
                  <a:schemeClr val="bg1"/>
                </a:solidFill>
              </a:rPr>
              <a:t>Business insurance</a:t>
            </a:r>
          </a:p>
        </p:txBody>
      </p:sp>
      <p:pic>
        <p:nvPicPr>
          <p:cNvPr id="62" name="Graphic 61">
            <a:extLst>
              <a:ext uri="{FF2B5EF4-FFF2-40B4-BE49-F238E27FC236}">
                <a16:creationId xmlns:a16="http://schemas.microsoft.com/office/drawing/2014/main" id="{43F1FD9A-4BD6-5D29-A07E-762D82F933D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09714" y="4462893"/>
            <a:ext cx="598978" cy="816788"/>
          </a:xfrm>
          <a:prstGeom prst="rect">
            <a:avLst/>
          </a:prstGeom>
        </p:spPr>
      </p:pic>
      <p:sp>
        <p:nvSpPr>
          <p:cNvPr id="10" name="Slide Number Placeholder 9">
            <a:extLst>
              <a:ext uri="{FF2B5EF4-FFF2-40B4-BE49-F238E27FC236}">
                <a16:creationId xmlns:a16="http://schemas.microsoft.com/office/drawing/2014/main" id="{0CF70BA3-291E-9FCA-0E9B-69E44674F3D9}"/>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5</a:t>
            </a:fld>
            <a:endParaRPr lang="en-US" dirty="0"/>
          </a:p>
        </p:txBody>
      </p:sp>
    </p:spTree>
    <p:extLst>
      <p:ext uri="{BB962C8B-B14F-4D97-AF65-F5344CB8AC3E}">
        <p14:creationId xmlns:p14="http://schemas.microsoft.com/office/powerpoint/2010/main" val="2322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533957" y="463845"/>
            <a:ext cx="3289383" cy="3401475"/>
          </a:xfrm>
        </p:spPr>
        <p:txBody>
          <a:bodyPr/>
          <a:lstStyle/>
          <a:p>
            <a:r>
              <a:rPr lang="en-CA" dirty="0"/>
              <a:t>Estate </a:t>
            </a:r>
            <a:br>
              <a:rPr lang="en-CA" dirty="0"/>
            </a:br>
            <a:r>
              <a:rPr lang="en-CA" dirty="0"/>
              <a:t>planning </a:t>
            </a:r>
            <a:br>
              <a:rPr lang="en-CA" dirty="0"/>
            </a:br>
            <a:r>
              <a:rPr lang="en-CA" dirty="0"/>
              <a:t>after divorce</a:t>
            </a:r>
            <a:br>
              <a:rPr lang="en-CA" dirty="0"/>
            </a:br>
            <a:br>
              <a:rPr lang="en-CA" dirty="0"/>
            </a:br>
            <a:br>
              <a:rPr lang="en-US" altLang="en-US" dirty="0">
                <a:sym typeface="Calibri Bold" pitchFamily="2" charset="0"/>
              </a:rPr>
            </a:br>
            <a:endParaRPr lang="en-US" altLang="en-US" dirty="0">
              <a:sym typeface="Calibri Bold" pitchFamily="2" charset="0"/>
            </a:endParaRPr>
          </a:p>
        </p:txBody>
      </p:sp>
      <p:pic>
        <p:nvPicPr>
          <p:cNvPr id="11" name="Graphic 10">
            <a:extLst>
              <a:ext uri="{FF2B5EF4-FFF2-40B4-BE49-F238E27FC236}">
                <a16:creationId xmlns:a16="http://schemas.microsoft.com/office/drawing/2014/main" id="{40BF0561-4DF7-C7F5-1FE1-82242430F6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9548" y="2526617"/>
            <a:ext cx="1409161" cy="1338703"/>
          </a:xfrm>
          <a:prstGeom prst="rect">
            <a:avLst/>
          </a:prstGeom>
        </p:spPr>
      </p:pic>
      <p:sp>
        <p:nvSpPr>
          <p:cNvPr id="10" name="Content Placeholder 3">
            <a:extLst>
              <a:ext uri="{FF2B5EF4-FFF2-40B4-BE49-F238E27FC236}">
                <a16:creationId xmlns:a16="http://schemas.microsoft.com/office/drawing/2014/main" id="{CF01D7C9-DBF9-8CF2-384F-08EDD1BA3040}"/>
              </a:ext>
            </a:extLst>
          </p:cNvPr>
          <p:cNvSpPr>
            <a:spLocks noGrp="1"/>
          </p:cNvSpPr>
          <p:nvPr>
            <p:ph idx="1"/>
          </p:nvPr>
        </p:nvSpPr>
        <p:spPr>
          <a:xfrm>
            <a:off x="4348163" y="463843"/>
            <a:ext cx="7386517" cy="6200908"/>
          </a:xfrm>
        </p:spPr>
        <p:txBody>
          <a:bodyPr/>
          <a:lstStyle/>
          <a:p>
            <a:pPr marL="0" indent="0">
              <a:lnSpc>
                <a:spcPct val="115000"/>
              </a:lnSpc>
              <a:spcBef>
                <a:spcPts val="0"/>
              </a:spcBef>
              <a:spcAft>
                <a:spcPts val="900"/>
              </a:spcAft>
              <a:buNone/>
            </a:pPr>
            <a:r>
              <a:rPr lang="en-CA" sz="2400" dirty="0">
                <a:cs typeface="Times New Roman" panose="02020603050405020304" pitchFamily="18" charset="0"/>
              </a:rPr>
              <a:t>Like other significant life changes, divorce should prompt a review of your current estate plan.</a:t>
            </a:r>
          </a:p>
          <a:p>
            <a:pPr marL="0" indent="0">
              <a:buNone/>
            </a:pPr>
            <a:r>
              <a:rPr lang="en-US" dirty="0">
                <a:cs typeface="Arial" panose="020B0604020202020204" pitchFamily="34" charset="0"/>
              </a:rPr>
              <a:t>Consider revising your:</a:t>
            </a:r>
          </a:p>
          <a:p>
            <a:r>
              <a:rPr lang="en-US" b="1" dirty="0">
                <a:latin typeface="Arial" panose="020B0604020202020204" pitchFamily="34" charset="0"/>
                <a:cs typeface="Arial" panose="020B0604020202020204" pitchFamily="34" charset="0"/>
              </a:rPr>
              <a:t>Will </a:t>
            </a:r>
            <a:r>
              <a:rPr lang="en-US" dirty="0">
                <a:cs typeface="Arial" panose="020B0604020202020204" pitchFamily="34" charset="0"/>
              </a:rPr>
              <a:t>to be in line with your wishes and based on your net worth as an individual.</a:t>
            </a:r>
          </a:p>
          <a:p>
            <a:r>
              <a:rPr lang="en-US" b="1" dirty="0">
                <a:latin typeface="Arial" panose="020B0604020202020204" pitchFamily="34" charset="0"/>
                <a:cs typeface="Arial" panose="020B0604020202020204" pitchFamily="34" charset="0"/>
              </a:rPr>
              <a:t>Trust agreements </a:t>
            </a:r>
            <a:r>
              <a:rPr lang="en-US" dirty="0">
                <a:cs typeface="Arial" panose="020B0604020202020204" pitchFamily="34" charset="0"/>
              </a:rPr>
              <a:t>to reflect your new situation, including who is named as trustee.</a:t>
            </a:r>
          </a:p>
          <a:p>
            <a:r>
              <a:rPr lang="en-US" b="1" dirty="0">
                <a:latin typeface="Arial" panose="020B0604020202020204" pitchFamily="34" charset="0"/>
                <a:cs typeface="Arial" panose="020B0604020202020204" pitchFamily="34" charset="0"/>
              </a:rPr>
              <a:t>Executor </a:t>
            </a:r>
            <a:r>
              <a:rPr lang="en-US" dirty="0">
                <a:cs typeface="Arial" panose="020B0604020202020204" pitchFamily="34" charset="0"/>
              </a:rPr>
              <a:t>to handle estate administration if they were previously your former spouse.</a:t>
            </a:r>
          </a:p>
          <a:p>
            <a:r>
              <a:rPr lang="en-US" b="1" dirty="0">
                <a:latin typeface="Arial" panose="020B0604020202020204" pitchFamily="34" charset="0"/>
                <a:cs typeface="Arial" panose="020B0604020202020204" pitchFamily="34" charset="0"/>
              </a:rPr>
              <a:t>Power of attorney(s) </a:t>
            </a:r>
            <a:r>
              <a:rPr lang="en-US" dirty="0">
                <a:cs typeface="Arial" panose="020B0604020202020204" pitchFamily="34" charset="0"/>
              </a:rPr>
              <a:t>– for property and health care and who you name to act on your behalf. </a:t>
            </a:r>
          </a:p>
          <a:p>
            <a:r>
              <a:rPr lang="en-US" b="1" dirty="0">
                <a:latin typeface="Arial" panose="020B0604020202020204" pitchFamily="34" charset="0"/>
                <a:cs typeface="Arial" panose="020B0604020202020204" pitchFamily="34" charset="0"/>
              </a:rPr>
              <a:t>Beneficiary designations </a:t>
            </a:r>
            <a:r>
              <a:rPr lang="en-US" dirty="0">
                <a:cs typeface="Arial" panose="020B0604020202020204" pitchFamily="34" charset="0"/>
              </a:rPr>
              <a:t>to replace your former spouse.</a:t>
            </a:r>
          </a:p>
          <a:p>
            <a:r>
              <a:rPr lang="en-US" b="1" dirty="0">
                <a:latin typeface="Arial" panose="020B0604020202020204" pitchFamily="34" charset="0"/>
                <a:cs typeface="Arial" panose="020B0604020202020204" pitchFamily="34" charset="0"/>
              </a:rPr>
              <a:t>Other legal documents </a:t>
            </a:r>
            <a:r>
              <a:rPr lang="en-US" dirty="0">
                <a:cs typeface="Arial" panose="020B0604020202020204" pitchFamily="34" charset="0"/>
              </a:rPr>
              <a:t>in light of your post-divorce status</a:t>
            </a:r>
            <a:r>
              <a:rPr lang="en-US" b="1"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CFCFA510-E289-CE3A-50C3-0AC86D130A4F}"/>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6</a:t>
            </a:fld>
            <a:endParaRPr lang="en-US" dirty="0"/>
          </a:p>
        </p:txBody>
      </p:sp>
    </p:spTree>
    <p:extLst>
      <p:ext uri="{BB962C8B-B14F-4D97-AF65-F5344CB8AC3E}">
        <p14:creationId xmlns:p14="http://schemas.microsoft.com/office/powerpoint/2010/main" val="365926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a:lstStyle/>
          <a:p>
            <a:r>
              <a:rPr lang="en-US" altLang="en-US" dirty="0"/>
              <a:t>Retirement planning after divorce</a:t>
            </a:r>
            <a:br>
              <a:rPr lang="en-US" altLang="en-US" dirty="0"/>
            </a:br>
            <a:br>
              <a:rPr lang="en-US" altLang="en-US" dirty="0"/>
            </a:br>
            <a:endParaRPr lang="en-US" altLang="en-US" dirty="0"/>
          </a:p>
        </p:txBody>
      </p:sp>
      <p:sp>
        <p:nvSpPr>
          <p:cNvPr id="6" name="Rectangle 5">
            <a:extLst>
              <a:ext uri="{FF2B5EF4-FFF2-40B4-BE49-F238E27FC236}">
                <a16:creationId xmlns:a16="http://schemas.microsoft.com/office/drawing/2014/main" id="{A1A89180-8A41-33C5-73AF-ECC317BB2223}"/>
              </a:ext>
              <a:ext uri="{C183D7F6-B498-43B3-948B-1728B52AA6E4}">
                <adec:decorative xmlns:adec="http://schemas.microsoft.com/office/drawing/2017/decorative" val="1"/>
              </a:ext>
            </a:extLst>
          </p:cNvPr>
          <p:cNvSpPr/>
          <p:nvPr/>
        </p:nvSpPr>
        <p:spPr>
          <a:xfrm>
            <a:off x="-1" y="1686560"/>
            <a:ext cx="12188825" cy="7010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7" name="TextBox 6">
            <a:extLst>
              <a:ext uri="{FF2B5EF4-FFF2-40B4-BE49-F238E27FC236}">
                <a16:creationId xmlns:a16="http://schemas.microsoft.com/office/drawing/2014/main" id="{EF08840A-547A-4CFD-5C7D-524C33761262}"/>
              </a:ext>
            </a:extLst>
          </p:cNvPr>
          <p:cNvSpPr txBox="1"/>
          <p:nvPr/>
        </p:nvSpPr>
        <p:spPr>
          <a:xfrm>
            <a:off x="457833" y="1018234"/>
            <a:ext cx="11264650" cy="1323439"/>
          </a:xfrm>
          <a:prstGeom prst="rect">
            <a:avLst/>
          </a:prstGeom>
        </p:spPr>
        <p:txBody>
          <a:bodyPr vert="horz" lIns="0" tIns="0" rIns="0" bIns="0" rtlCol="0" anchor="t">
            <a:spAutoFit/>
          </a:bodyPr>
          <a:lstStyle/>
          <a:p>
            <a:pPr>
              <a:lnSpc>
                <a:spcPct val="95000"/>
              </a:lnSpc>
              <a:spcAft>
                <a:spcPts val="1200"/>
              </a:spcAft>
              <a:buClr>
                <a:schemeClr val="tx1"/>
              </a:buClr>
              <a:buSzPct val="115000"/>
            </a:pPr>
            <a:r>
              <a:rPr lang="en-US" altLang="en-US" sz="2000" dirty="0">
                <a:latin typeface="Arial" panose="020B0604020202020204" pitchFamily="34" charset="0"/>
                <a:cs typeface="Arial" panose="020B0604020202020204" pitchFamily="34" charset="0"/>
              </a:rPr>
              <a:t>Divorce does not have to be the end of your retirement dreams, but it does mean you need to</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re-evaluate your short- and long-term goals. </a:t>
            </a:r>
          </a:p>
          <a:p>
            <a:pPr>
              <a:lnSpc>
                <a:spcPct val="95000"/>
              </a:lnSpc>
              <a:spcAft>
                <a:spcPts val="600"/>
              </a:spcAft>
              <a:buClr>
                <a:schemeClr val="tx1"/>
              </a:buClr>
              <a:buSzPct val="115000"/>
            </a:pPr>
            <a:r>
              <a:rPr lang="en-US" altLang="en-US" sz="2000" i="1" dirty="0">
                <a:latin typeface="Arial" panose="020B0604020202020204" pitchFamily="34" charset="0"/>
                <a:cs typeface="Arial" panose="020B0604020202020204" pitchFamily="34" charset="0"/>
              </a:rPr>
              <a:t>“Grey divorce” is on the rise. Among adults aged 50+, the national divorce rate has roughly doubled since 1990. For those aged 65+, it has tripled.</a:t>
            </a:r>
            <a:r>
              <a:rPr lang="en-US" altLang="en-US" sz="2000" i="1" baseline="30000" dirty="0">
                <a:latin typeface="Arial" panose="020B0604020202020204" pitchFamily="34" charset="0"/>
                <a:cs typeface="Arial" panose="020B0604020202020204" pitchFamily="34" charset="0"/>
              </a:rPr>
              <a:t>1</a:t>
            </a:r>
          </a:p>
        </p:txBody>
      </p:sp>
      <p:sp>
        <p:nvSpPr>
          <p:cNvPr id="8" name="Content Placeholder 6">
            <a:extLst>
              <a:ext uri="{FF2B5EF4-FFF2-40B4-BE49-F238E27FC236}">
                <a16:creationId xmlns:a16="http://schemas.microsoft.com/office/drawing/2014/main" id="{721CEE30-8E75-2B82-145B-5CFAF8CA357F}"/>
              </a:ext>
            </a:extLst>
          </p:cNvPr>
          <p:cNvSpPr txBox="1">
            <a:spLocks/>
          </p:cNvSpPr>
          <p:nvPr/>
        </p:nvSpPr>
        <p:spPr>
          <a:xfrm>
            <a:off x="457835" y="2519980"/>
            <a:ext cx="8347076" cy="298227"/>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Align your retirement plan with your current goals:</a:t>
            </a:r>
          </a:p>
        </p:txBody>
      </p:sp>
      <p:sp>
        <p:nvSpPr>
          <p:cNvPr id="9" name="Rectangle 8">
            <a:extLst>
              <a:ext uri="{FF2B5EF4-FFF2-40B4-BE49-F238E27FC236}">
                <a16:creationId xmlns:a16="http://schemas.microsoft.com/office/drawing/2014/main" id="{5842E19B-BAD4-21C3-B77E-23D895323483}"/>
              </a:ext>
              <a:ext uri="{C183D7F6-B498-43B3-948B-1728B52AA6E4}">
                <adec:decorative xmlns:adec="http://schemas.microsoft.com/office/drawing/2017/decorative" val="1"/>
              </a:ext>
            </a:extLst>
          </p:cNvPr>
          <p:cNvSpPr>
            <a:spLocks noChangeAspect="1"/>
          </p:cNvSpPr>
          <p:nvPr/>
        </p:nvSpPr>
        <p:spPr>
          <a:xfrm>
            <a:off x="467993" y="2876973"/>
            <a:ext cx="56901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0" name="Rectangle 9">
            <a:extLst>
              <a:ext uri="{FF2B5EF4-FFF2-40B4-BE49-F238E27FC236}">
                <a16:creationId xmlns:a16="http://schemas.microsoft.com/office/drawing/2014/main" id="{27668B84-F906-20E1-E98F-E42CA9A2C550}"/>
              </a:ext>
            </a:extLst>
          </p:cNvPr>
          <p:cNvSpPr/>
          <p:nvPr/>
        </p:nvSpPr>
        <p:spPr>
          <a:xfrm>
            <a:off x="1141267" y="2876973"/>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sz="2000" dirty="0"/>
              <a:t>Know your vision for your retirement.</a:t>
            </a:r>
          </a:p>
        </p:txBody>
      </p:sp>
      <p:pic>
        <p:nvPicPr>
          <p:cNvPr id="27" name="Graphic 26">
            <a:extLst>
              <a:ext uri="{FF2B5EF4-FFF2-40B4-BE49-F238E27FC236}">
                <a16:creationId xmlns:a16="http://schemas.microsoft.com/office/drawing/2014/main" id="{6699B7AA-53AF-48D0-6C4B-EC92BAC8D6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3007121"/>
            <a:ext cx="447249" cy="315705"/>
          </a:xfrm>
          <a:prstGeom prst="rect">
            <a:avLst/>
          </a:prstGeom>
        </p:spPr>
      </p:pic>
      <p:sp>
        <p:nvSpPr>
          <p:cNvPr id="12" name="Rectangle 11">
            <a:extLst>
              <a:ext uri="{FF2B5EF4-FFF2-40B4-BE49-F238E27FC236}">
                <a16:creationId xmlns:a16="http://schemas.microsoft.com/office/drawing/2014/main" id="{8B8C5DFC-F21A-7766-D640-21CC2FEA2D32}"/>
              </a:ext>
              <a:ext uri="{C183D7F6-B498-43B3-948B-1728B52AA6E4}">
                <adec:decorative xmlns:adec="http://schemas.microsoft.com/office/drawing/2017/decorative" val="1"/>
              </a:ext>
            </a:extLst>
          </p:cNvPr>
          <p:cNvSpPr>
            <a:spLocks noChangeAspect="1"/>
          </p:cNvSpPr>
          <p:nvPr/>
        </p:nvSpPr>
        <p:spPr>
          <a:xfrm>
            <a:off x="467993" y="3490332"/>
            <a:ext cx="5722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3" name="Rectangle 12">
            <a:extLst>
              <a:ext uri="{FF2B5EF4-FFF2-40B4-BE49-F238E27FC236}">
                <a16:creationId xmlns:a16="http://schemas.microsoft.com/office/drawing/2014/main" id="{6578597C-D38F-59A7-BAF7-36130DA9EE23}"/>
              </a:ext>
            </a:extLst>
          </p:cNvPr>
          <p:cNvSpPr/>
          <p:nvPr/>
        </p:nvSpPr>
        <p:spPr>
          <a:xfrm>
            <a:off x="1141267" y="3490332"/>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sz="2000" dirty="0"/>
              <a:t>Calculate your target retirement number. </a:t>
            </a:r>
          </a:p>
        </p:txBody>
      </p:sp>
      <p:pic>
        <p:nvPicPr>
          <p:cNvPr id="31" name="Graphic 30">
            <a:extLst>
              <a:ext uri="{FF2B5EF4-FFF2-40B4-BE49-F238E27FC236}">
                <a16:creationId xmlns:a16="http://schemas.microsoft.com/office/drawing/2014/main" id="{BBB76160-C53E-8D97-8068-008C525C66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3620480"/>
            <a:ext cx="447249" cy="315705"/>
          </a:xfrm>
          <a:prstGeom prst="rect">
            <a:avLst/>
          </a:prstGeom>
        </p:spPr>
      </p:pic>
      <p:sp>
        <p:nvSpPr>
          <p:cNvPr id="14" name="Rectangle 13">
            <a:extLst>
              <a:ext uri="{FF2B5EF4-FFF2-40B4-BE49-F238E27FC236}">
                <a16:creationId xmlns:a16="http://schemas.microsoft.com/office/drawing/2014/main" id="{457CA04B-9E1B-D6A5-2182-B9C0F87B8A2E}"/>
              </a:ext>
              <a:ext uri="{C183D7F6-B498-43B3-948B-1728B52AA6E4}">
                <adec:decorative xmlns:adec="http://schemas.microsoft.com/office/drawing/2017/decorative" val="1"/>
              </a:ext>
            </a:extLst>
          </p:cNvPr>
          <p:cNvSpPr>
            <a:spLocks noChangeAspect="1"/>
          </p:cNvSpPr>
          <p:nvPr/>
        </p:nvSpPr>
        <p:spPr>
          <a:xfrm>
            <a:off x="477324" y="4103691"/>
            <a:ext cx="5722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5" name="Rectangle 14">
            <a:extLst>
              <a:ext uri="{FF2B5EF4-FFF2-40B4-BE49-F238E27FC236}">
                <a16:creationId xmlns:a16="http://schemas.microsoft.com/office/drawing/2014/main" id="{C3597B95-7B3D-E19C-8D07-240499349BF2}"/>
              </a:ext>
            </a:extLst>
          </p:cNvPr>
          <p:cNvSpPr/>
          <p:nvPr/>
        </p:nvSpPr>
        <p:spPr>
          <a:xfrm>
            <a:off x="1141267" y="4103691"/>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a:lnSpc>
                <a:spcPct val="95000"/>
              </a:lnSpc>
              <a:spcAft>
                <a:spcPts val="900"/>
              </a:spcAft>
            </a:pPr>
            <a:r>
              <a:rPr lang="en-CA" sz="2000" dirty="0"/>
              <a:t>Evaluate your retirement savings options and sources of retirement income.</a:t>
            </a:r>
          </a:p>
        </p:txBody>
      </p:sp>
      <p:pic>
        <p:nvPicPr>
          <p:cNvPr id="38" name="Graphic 37">
            <a:extLst>
              <a:ext uri="{FF2B5EF4-FFF2-40B4-BE49-F238E27FC236}">
                <a16:creationId xmlns:a16="http://schemas.microsoft.com/office/drawing/2014/main" id="{1E404578-1C46-80F6-8921-5D0C8662CB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4233839"/>
            <a:ext cx="447249" cy="315705"/>
          </a:xfrm>
          <a:prstGeom prst="rect">
            <a:avLst/>
          </a:prstGeom>
        </p:spPr>
      </p:pic>
      <p:sp>
        <p:nvSpPr>
          <p:cNvPr id="16" name="Rectangle 15">
            <a:extLst>
              <a:ext uri="{FF2B5EF4-FFF2-40B4-BE49-F238E27FC236}">
                <a16:creationId xmlns:a16="http://schemas.microsoft.com/office/drawing/2014/main" id="{2F4FBCF2-28DD-A80D-705F-62999A29AF09}"/>
              </a:ext>
              <a:ext uri="{C183D7F6-B498-43B3-948B-1728B52AA6E4}">
                <adec:decorative xmlns:adec="http://schemas.microsoft.com/office/drawing/2017/decorative" val="1"/>
              </a:ext>
            </a:extLst>
          </p:cNvPr>
          <p:cNvSpPr>
            <a:spLocks noChangeAspect="1"/>
          </p:cNvSpPr>
          <p:nvPr/>
        </p:nvSpPr>
        <p:spPr>
          <a:xfrm>
            <a:off x="477324" y="4717050"/>
            <a:ext cx="572200"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7" name="Rectangle 16">
            <a:extLst>
              <a:ext uri="{FF2B5EF4-FFF2-40B4-BE49-F238E27FC236}">
                <a16:creationId xmlns:a16="http://schemas.microsoft.com/office/drawing/2014/main" id="{70042D52-497C-AE20-0D8A-5AB19F6B80F9}"/>
              </a:ext>
            </a:extLst>
          </p:cNvPr>
          <p:cNvSpPr/>
          <p:nvPr/>
        </p:nvSpPr>
        <p:spPr>
          <a:xfrm>
            <a:off x="1141267" y="4717050"/>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a:lnSpc>
                <a:spcPct val="95000"/>
              </a:lnSpc>
              <a:spcAft>
                <a:spcPts val="900"/>
              </a:spcAft>
            </a:pPr>
            <a:r>
              <a:rPr lang="en-CA" sz="2000" dirty="0"/>
              <a:t>Account for health care costs – consider long-term care insurance. </a:t>
            </a:r>
          </a:p>
        </p:txBody>
      </p:sp>
      <p:pic>
        <p:nvPicPr>
          <p:cNvPr id="39" name="Graphic 38">
            <a:extLst>
              <a:ext uri="{FF2B5EF4-FFF2-40B4-BE49-F238E27FC236}">
                <a16:creationId xmlns:a16="http://schemas.microsoft.com/office/drawing/2014/main" id="{5308B044-FA9D-9552-3F7E-01482FF471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4847198"/>
            <a:ext cx="447249" cy="315705"/>
          </a:xfrm>
          <a:prstGeom prst="rect">
            <a:avLst/>
          </a:prstGeom>
        </p:spPr>
      </p:pic>
      <p:sp>
        <p:nvSpPr>
          <p:cNvPr id="23" name="Rectangle 22">
            <a:extLst>
              <a:ext uri="{FF2B5EF4-FFF2-40B4-BE49-F238E27FC236}">
                <a16:creationId xmlns:a16="http://schemas.microsoft.com/office/drawing/2014/main" id="{D299EAF4-2BCE-36F8-4D22-13EA7BFD2F19}"/>
              </a:ext>
              <a:ext uri="{C183D7F6-B498-43B3-948B-1728B52AA6E4}">
                <adec:decorative xmlns:adec="http://schemas.microsoft.com/office/drawing/2017/decorative" val="1"/>
              </a:ext>
            </a:extLst>
          </p:cNvPr>
          <p:cNvSpPr>
            <a:spLocks noChangeAspect="1"/>
          </p:cNvSpPr>
          <p:nvPr/>
        </p:nvSpPr>
        <p:spPr>
          <a:xfrm>
            <a:off x="477324" y="5330409"/>
            <a:ext cx="571926" cy="576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4" name="Rectangle 23">
            <a:extLst>
              <a:ext uri="{FF2B5EF4-FFF2-40B4-BE49-F238E27FC236}">
                <a16:creationId xmlns:a16="http://schemas.microsoft.com/office/drawing/2014/main" id="{FEE58EA3-A268-42AE-595C-7AFCE52A279B}"/>
              </a:ext>
            </a:extLst>
          </p:cNvPr>
          <p:cNvSpPr/>
          <p:nvPr/>
        </p:nvSpPr>
        <p:spPr>
          <a:xfrm>
            <a:off x="1141267" y="5330409"/>
            <a:ext cx="10591946" cy="576000"/>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r>
              <a:rPr lang="en-US" sz="2000" dirty="0"/>
              <a:t>Understand your options for Social Security.</a:t>
            </a:r>
          </a:p>
        </p:txBody>
      </p:sp>
      <p:pic>
        <p:nvPicPr>
          <p:cNvPr id="40" name="Graphic 39">
            <a:extLst>
              <a:ext uri="{FF2B5EF4-FFF2-40B4-BE49-F238E27FC236}">
                <a16:creationId xmlns:a16="http://schemas.microsoft.com/office/drawing/2014/main" id="{D06B7D2C-C75F-ACDE-58D1-429B3603F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26" y="5460557"/>
            <a:ext cx="447249" cy="315705"/>
          </a:xfrm>
          <a:prstGeom prst="rect">
            <a:avLst/>
          </a:prstGeom>
        </p:spPr>
      </p:pic>
      <p:sp>
        <p:nvSpPr>
          <p:cNvPr id="42" name="Text Placeholder 41">
            <a:extLst>
              <a:ext uri="{FF2B5EF4-FFF2-40B4-BE49-F238E27FC236}">
                <a16:creationId xmlns:a16="http://schemas.microsoft.com/office/drawing/2014/main" id="{DF3C0F51-8AAD-1007-0825-536A2B75631B}"/>
              </a:ext>
            </a:extLst>
          </p:cNvPr>
          <p:cNvSpPr>
            <a:spLocks noGrp="1"/>
          </p:cNvSpPr>
          <p:nvPr>
            <p:ph type="body" sz="quarter" idx="13"/>
          </p:nvPr>
        </p:nvSpPr>
        <p:spPr>
          <a:xfrm>
            <a:off x="4051300" y="6110288"/>
            <a:ext cx="7083425" cy="403225"/>
          </a:xfrm>
        </p:spPr>
        <p:txBody>
          <a:bodyPr/>
          <a:lstStyle/>
          <a:p>
            <a:r>
              <a:rPr lang="en-CA" b="1" dirty="0"/>
              <a:t>1</a:t>
            </a:r>
            <a:r>
              <a:rPr lang="en-CA" dirty="0"/>
              <a:t> LegalJobs. 35 Encouraging Stats on the Divorce Rate in America for 2022, November 1, 2022. </a:t>
            </a:r>
          </a:p>
        </p:txBody>
      </p:sp>
      <p:sp>
        <p:nvSpPr>
          <p:cNvPr id="11" name="Slide Number Placeholder 10">
            <a:extLst>
              <a:ext uri="{FF2B5EF4-FFF2-40B4-BE49-F238E27FC236}">
                <a16:creationId xmlns:a16="http://schemas.microsoft.com/office/drawing/2014/main" id="{0C809631-D9A9-84DA-A490-E44314854025}"/>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7</a:t>
            </a:fld>
            <a:endParaRPr lang="en-US" dirty="0"/>
          </a:p>
        </p:txBody>
      </p:sp>
    </p:spTree>
    <p:extLst>
      <p:ext uri="{BB962C8B-B14F-4D97-AF65-F5344CB8AC3E}">
        <p14:creationId xmlns:p14="http://schemas.microsoft.com/office/powerpoint/2010/main" val="68596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291BD-5F6F-B3D0-D2CA-7B75815C9F13}"/>
              </a:ext>
            </a:extLst>
          </p:cNvPr>
          <p:cNvSpPr>
            <a:spLocks noGrp="1"/>
          </p:cNvSpPr>
          <p:nvPr>
            <p:ph type="title"/>
          </p:nvPr>
        </p:nvSpPr>
        <p:spPr>
          <a:xfrm>
            <a:off x="533957" y="463845"/>
            <a:ext cx="3289383" cy="3401475"/>
          </a:xfrm>
        </p:spPr>
        <p:txBody>
          <a:bodyPr/>
          <a:lstStyle/>
          <a:p>
            <a:r>
              <a:rPr lang="en-US" dirty="0"/>
              <a:t>Tax implications of divorce</a:t>
            </a:r>
            <a:br>
              <a:rPr lang="en-US" dirty="0"/>
            </a:br>
            <a:br>
              <a:rPr lang="en-CA" dirty="0"/>
            </a:br>
            <a:endParaRPr lang="en-US" dirty="0"/>
          </a:p>
        </p:txBody>
      </p:sp>
      <p:pic>
        <p:nvPicPr>
          <p:cNvPr id="15" name="Graphic 14">
            <a:extLst>
              <a:ext uri="{FF2B5EF4-FFF2-40B4-BE49-F238E27FC236}">
                <a16:creationId xmlns:a16="http://schemas.microsoft.com/office/drawing/2014/main" id="{67E2F5F5-8A29-8541-4A34-E2628833E8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3400" y="2024559"/>
            <a:ext cx="1411033" cy="1368912"/>
          </a:xfrm>
          <a:prstGeom prst="rect">
            <a:avLst/>
          </a:prstGeom>
        </p:spPr>
      </p:pic>
      <p:sp>
        <p:nvSpPr>
          <p:cNvPr id="11" name="Text Placeholder 6">
            <a:extLst>
              <a:ext uri="{FF2B5EF4-FFF2-40B4-BE49-F238E27FC236}">
                <a16:creationId xmlns:a16="http://schemas.microsoft.com/office/drawing/2014/main" id="{F7CC2450-220D-8927-638E-373D96F067A7}"/>
              </a:ext>
            </a:extLst>
          </p:cNvPr>
          <p:cNvSpPr txBox="1">
            <a:spLocks/>
          </p:cNvSpPr>
          <p:nvPr/>
        </p:nvSpPr>
        <p:spPr>
          <a:xfrm>
            <a:off x="4348163" y="463845"/>
            <a:ext cx="7386517" cy="562587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400" dirty="0"/>
              <a:t>Transferring property to a former spouse as part of a divorce settlement will not cause a capital gain or loss and is not subject to a gift tax.</a:t>
            </a:r>
          </a:p>
          <a:p>
            <a:pPr marL="0" indent="0">
              <a:spcBef>
                <a:spcPts val="2400"/>
              </a:spcBef>
              <a:spcAft>
                <a:spcPts val="600"/>
              </a:spcAft>
              <a:buFont typeface="Arial" panose="020B0604020202020204" pitchFamily="34" charset="0"/>
              <a:buNone/>
            </a:pPr>
            <a:r>
              <a:rPr lang="en-US" sz="2000" dirty="0">
                <a:cs typeface="Arial" panose="020B0604020202020204" pitchFamily="34" charset="0"/>
              </a:rPr>
              <a:t>But it’s important to determine: </a:t>
            </a:r>
          </a:p>
          <a:p>
            <a:pPr>
              <a:spcBef>
                <a:spcPts val="1200"/>
              </a:spcBef>
              <a:spcAft>
                <a:spcPts val="600"/>
              </a:spcAft>
            </a:pPr>
            <a:r>
              <a:rPr lang="en-US" sz="2000" dirty="0">
                <a:cs typeface="Arial" panose="020B0604020202020204" pitchFamily="34" charset="0"/>
              </a:rPr>
              <a:t>Responsibility for paying any outstanding taxes from when you were a couple.</a:t>
            </a:r>
          </a:p>
          <a:p>
            <a:pPr>
              <a:spcBef>
                <a:spcPts val="1200"/>
              </a:spcBef>
              <a:spcAft>
                <a:spcPts val="600"/>
              </a:spcAft>
            </a:pPr>
            <a:r>
              <a:rPr lang="en-US" sz="2000" dirty="0">
                <a:cs typeface="Arial" panose="020B0604020202020204" pitchFamily="34" charset="0"/>
              </a:rPr>
              <a:t>Allocation of estimated tax payments.</a:t>
            </a:r>
          </a:p>
          <a:p>
            <a:pPr>
              <a:spcBef>
                <a:spcPts val="1200"/>
              </a:spcBef>
              <a:spcAft>
                <a:spcPts val="600"/>
              </a:spcAft>
            </a:pPr>
            <a:r>
              <a:rPr lang="en-US" sz="2000" dirty="0">
                <a:cs typeface="Arial" panose="020B0604020202020204" pitchFamily="34" charset="0"/>
              </a:rPr>
              <a:t>Which spouse gets the exemption for dependent children.</a:t>
            </a:r>
          </a:p>
          <a:p>
            <a:pPr>
              <a:spcBef>
                <a:spcPts val="1200"/>
              </a:spcBef>
              <a:spcAft>
                <a:spcPts val="600"/>
              </a:spcAft>
            </a:pPr>
            <a:r>
              <a:rPr lang="en-US" sz="2000" dirty="0">
                <a:cs typeface="Arial" panose="020B0604020202020204" pitchFamily="34" charset="0"/>
              </a:rPr>
              <a:t>How alimony payments may affect your taxes.</a:t>
            </a:r>
          </a:p>
          <a:p>
            <a:pPr marL="0" indent="0">
              <a:spcBef>
                <a:spcPts val="1200"/>
              </a:spcBef>
              <a:spcAft>
                <a:spcPts val="600"/>
              </a:spcAft>
              <a:buFont typeface="Arial" panose="020B0604020202020204" pitchFamily="34" charset="0"/>
              <a:buNone/>
            </a:pPr>
            <a:r>
              <a:rPr lang="en-US" sz="2000" dirty="0">
                <a:cs typeface="Arial" panose="020B0604020202020204" pitchFamily="34" charset="0"/>
              </a:rPr>
              <a:t>Having a qualified tax professional as part of your team from day one can help ensure there are no surprises and that your tax planning makes sense for your new situation.</a:t>
            </a:r>
          </a:p>
        </p:txBody>
      </p:sp>
      <p:sp>
        <p:nvSpPr>
          <p:cNvPr id="2" name="Slide Number Placeholder 1">
            <a:extLst>
              <a:ext uri="{FF2B5EF4-FFF2-40B4-BE49-F238E27FC236}">
                <a16:creationId xmlns:a16="http://schemas.microsoft.com/office/drawing/2014/main" id="{C2863323-BD25-0930-CDBC-F078287F1CEE}"/>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8</a:t>
            </a:fld>
            <a:endParaRPr lang="en-US" dirty="0"/>
          </a:p>
        </p:txBody>
      </p:sp>
    </p:spTree>
    <p:extLst>
      <p:ext uri="{BB962C8B-B14F-4D97-AF65-F5344CB8AC3E}">
        <p14:creationId xmlns:p14="http://schemas.microsoft.com/office/powerpoint/2010/main" val="136919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A946-E0B0-2C7E-8E8E-E9DC6A9FFF51}"/>
              </a:ext>
            </a:extLst>
          </p:cNvPr>
          <p:cNvSpPr>
            <a:spLocks noGrp="1"/>
          </p:cNvSpPr>
          <p:nvPr>
            <p:ph type="title"/>
          </p:nvPr>
        </p:nvSpPr>
        <p:spPr>
          <a:xfrm>
            <a:off x="466342" y="472437"/>
            <a:ext cx="11274553" cy="792167"/>
          </a:xfrm>
        </p:spPr>
        <p:txBody>
          <a:bodyPr/>
          <a:lstStyle/>
          <a:p>
            <a:r>
              <a:rPr lang="en-US" dirty="0"/>
              <a:t>More financial planning considerations </a:t>
            </a:r>
            <a:br>
              <a:rPr lang="en-US" dirty="0"/>
            </a:br>
            <a:br>
              <a:rPr lang="en-US" dirty="0"/>
            </a:br>
            <a:endParaRPr lang="en-US" dirty="0"/>
          </a:p>
        </p:txBody>
      </p:sp>
      <p:sp>
        <p:nvSpPr>
          <p:cNvPr id="14" name="Rectangle 13">
            <a:extLst>
              <a:ext uri="{FF2B5EF4-FFF2-40B4-BE49-F238E27FC236}">
                <a16:creationId xmlns:a16="http://schemas.microsoft.com/office/drawing/2014/main" id="{7D71D877-46B1-A173-BD13-DDF2E2F357A4}"/>
              </a:ext>
            </a:extLst>
          </p:cNvPr>
          <p:cNvSpPr/>
          <p:nvPr/>
        </p:nvSpPr>
        <p:spPr>
          <a:xfrm>
            <a:off x="1034038" y="1294695"/>
            <a:ext cx="1848343" cy="349968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a:lnSpc>
                <a:spcPct val="107000"/>
              </a:lnSpc>
              <a:spcAft>
                <a:spcPts val="800"/>
              </a:spcAft>
            </a:pPr>
            <a:r>
              <a:rPr lang="en-CA" sz="2000" dirty="0">
                <a:ea typeface="Calibri" panose="020F0502020204030204" pitchFamily="34" charset="0"/>
                <a:cs typeface="Times New Roman" panose="02020603050405020304" pitchFamily="18" charset="0"/>
              </a:rPr>
              <a:t>Putting </a:t>
            </a:r>
            <a:br>
              <a:rPr lang="en-CA" sz="2000" dirty="0">
                <a:ea typeface="Calibri" panose="020F0502020204030204" pitchFamily="34" charset="0"/>
                <a:cs typeface="Times New Roman" panose="02020603050405020304" pitchFamily="18" charset="0"/>
              </a:rPr>
            </a:br>
            <a:r>
              <a:rPr lang="en-CA" sz="2000" i="1" dirty="0">
                <a:latin typeface="Arial" panose="020B0604020202020204" pitchFamily="34" charset="0"/>
                <a:ea typeface="Calibri" panose="020F0502020204030204" pitchFamily="34" charset="0"/>
                <a:cs typeface="Arial" panose="020B0604020202020204" pitchFamily="34" charset="0"/>
              </a:rPr>
              <a:t>your</a:t>
            </a:r>
            <a:r>
              <a:rPr lang="en-CA" sz="2000" dirty="0">
                <a:ea typeface="Calibri" panose="020F0502020204030204" pitchFamily="34" charset="0"/>
                <a:cs typeface="Times New Roman" panose="02020603050405020304" pitchFamily="18" charset="0"/>
              </a:rPr>
              <a:t> team in place</a:t>
            </a:r>
          </a:p>
          <a:p>
            <a:pPr algn="l"/>
            <a:endParaRPr lang="en-US" dirty="0"/>
          </a:p>
        </p:txBody>
      </p:sp>
      <p:sp>
        <p:nvSpPr>
          <p:cNvPr id="16" name="Rectangle 15">
            <a:extLst>
              <a:ext uri="{FF2B5EF4-FFF2-40B4-BE49-F238E27FC236}">
                <a16:creationId xmlns:a16="http://schemas.microsoft.com/office/drawing/2014/main" id="{973E1C53-71B3-6C6F-69C9-F38867014114}"/>
              </a:ext>
            </a:extLst>
          </p:cNvPr>
          <p:cNvSpPr/>
          <p:nvPr/>
        </p:nvSpPr>
        <p:spPr>
          <a:xfrm>
            <a:off x="2977916" y="1294695"/>
            <a:ext cx="1889147" cy="3499682"/>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a:lnSpc>
                <a:spcPct val="107000"/>
              </a:lnSpc>
              <a:spcAft>
                <a:spcPts val="800"/>
              </a:spcAft>
            </a:pPr>
            <a:r>
              <a:rPr lang="en-CA" sz="2000" dirty="0">
                <a:cs typeface="Times New Roman" panose="02020603050405020304" pitchFamily="18" charset="0"/>
              </a:rPr>
              <a:t>Longer-term housing decisions</a:t>
            </a:r>
          </a:p>
          <a:p>
            <a:pPr algn="l"/>
            <a:endParaRPr lang="en-US" dirty="0"/>
          </a:p>
        </p:txBody>
      </p:sp>
      <p:sp>
        <p:nvSpPr>
          <p:cNvPr id="19" name="Rectangle 18">
            <a:extLst>
              <a:ext uri="{FF2B5EF4-FFF2-40B4-BE49-F238E27FC236}">
                <a16:creationId xmlns:a16="http://schemas.microsoft.com/office/drawing/2014/main" id="{713C91C7-D5FF-8E01-091E-91CE068D94B9}"/>
              </a:ext>
            </a:extLst>
          </p:cNvPr>
          <p:cNvSpPr/>
          <p:nvPr/>
        </p:nvSpPr>
        <p:spPr>
          <a:xfrm>
            <a:off x="4962597" y="1294695"/>
            <a:ext cx="2029599" cy="3499682"/>
          </a:xfrm>
          <a:prstGeom prst="rect">
            <a:avLst/>
          </a:prstGeom>
          <a:solidFill>
            <a:srgbClr val="EC6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0" bIns="0" numCol="1" spcCol="0" rtlCol="0" fromWordArt="0" anchor="t" anchorCtr="0" forceAA="0" compatLnSpc="1">
            <a:prstTxWarp prst="textNoShape">
              <a:avLst/>
            </a:prstTxWarp>
            <a:noAutofit/>
          </a:bodyPr>
          <a:lstStyle/>
          <a:p>
            <a:pPr>
              <a:lnSpc>
                <a:spcPct val="107000"/>
              </a:lnSpc>
              <a:spcAft>
                <a:spcPts val="800"/>
              </a:spcAft>
            </a:pPr>
            <a:r>
              <a:rPr lang="en-CA" sz="2000" dirty="0">
                <a:cs typeface="Times New Roman" panose="02020603050405020304" pitchFamily="18" charset="0"/>
              </a:rPr>
              <a:t>Saving for education</a:t>
            </a:r>
          </a:p>
        </p:txBody>
      </p:sp>
      <p:sp>
        <p:nvSpPr>
          <p:cNvPr id="21" name="Rectangle 20">
            <a:extLst>
              <a:ext uri="{FF2B5EF4-FFF2-40B4-BE49-F238E27FC236}">
                <a16:creationId xmlns:a16="http://schemas.microsoft.com/office/drawing/2014/main" id="{A391D7BC-4AFE-D080-41DC-75D599450F02}"/>
              </a:ext>
            </a:extLst>
          </p:cNvPr>
          <p:cNvSpPr/>
          <p:nvPr/>
        </p:nvSpPr>
        <p:spPr>
          <a:xfrm>
            <a:off x="7087730" y="1294695"/>
            <a:ext cx="1985760" cy="34996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0" bIns="0" numCol="1" spcCol="0" rtlCol="0" fromWordArt="0" anchor="t" anchorCtr="0" forceAA="0" compatLnSpc="1">
            <a:prstTxWarp prst="textNoShape">
              <a:avLst/>
            </a:prstTxWarp>
            <a:noAutofit/>
          </a:bodyPr>
          <a:lstStyle/>
          <a:p>
            <a:pPr>
              <a:lnSpc>
                <a:spcPct val="107000"/>
              </a:lnSpc>
              <a:spcAft>
                <a:spcPts val="800"/>
              </a:spcAft>
            </a:pPr>
            <a:r>
              <a:rPr lang="en-CA" sz="2000" dirty="0">
                <a:cs typeface="Times New Roman" panose="02020603050405020304" pitchFamily="18" charset="0"/>
              </a:rPr>
              <a:t>Life after alimony</a:t>
            </a:r>
          </a:p>
          <a:p>
            <a:pPr algn="l"/>
            <a:endParaRPr lang="en-US" dirty="0"/>
          </a:p>
        </p:txBody>
      </p:sp>
      <p:sp>
        <p:nvSpPr>
          <p:cNvPr id="24" name="Rectangle 23">
            <a:extLst>
              <a:ext uri="{FF2B5EF4-FFF2-40B4-BE49-F238E27FC236}">
                <a16:creationId xmlns:a16="http://schemas.microsoft.com/office/drawing/2014/main" id="{92BC7D65-609B-7066-6686-DACF13AC2264}"/>
              </a:ext>
            </a:extLst>
          </p:cNvPr>
          <p:cNvSpPr/>
          <p:nvPr/>
        </p:nvSpPr>
        <p:spPr>
          <a:xfrm>
            <a:off x="9169026" y="1294695"/>
            <a:ext cx="1985760" cy="3499682"/>
          </a:xfrm>
          <a:prstGeom prst="rect">
            <a:avLst/>
          </a:prstGeom>
          <a:solidFill>
            <a:srgbClr val="D77D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0" bIns="0" numCol="1" spcCol="0" rtlCol="0" fromWordArt="0" anchor="t" anchorCtr="0" forceAA="0" compatLnSpc="1">
            <a:prstTxWarp prst="textNoShape">
              <a:avLst/>
            </a:prstTxWarp>
            <a:noAutofit/>
          </a:bodyPr>
          <a:lstStyle/>
          <a:p>
            <a:pPr>
              <a:lnSpc>
                <a:spcPct val="95000"/>
              </a:lnSpc>
              <a:spcAft>
                <a:spcPts val="800"/>
              </a:spcAft>
            </a:pPr>
            <a:r>
              <a:rPr lang="en-US" sz="2000" dirty="0">
                <a:cs typeface="Times New Roman" panose="02020603050405020304" pitchFamily="18" charset="0"/>
              </a:rPr>
              <a:t>Investing</a:t>
            </a:r>
            <a:br>
              <a:rPr lang="en-US" sz="2000" dirty="0">
                <a:cs typeface="Times New Roman" panose="02020603050405020304" pitchFamily="18" charset="0"/>
              </a:rPr>
            </a:br>
            <a:r>
              <a:rPr lang="en-US" sz="2000" dirty="0">
                <a:cs typeface="Times New Roman" panose="02020603050405020304" pitchFamily="18" charset="0"/>
              </a:rPr>
              <a:t>based on</a:t>
            </a:r>
            <a:br>
              <a:rPr lang="en-US" sz="2000" dirty="0">
                <a:cs typeface="Times New Roman" panose="02020603050405020304" pitchFamily="18" charset="0"/>
              </a:rPr>
            </a:br>
            <a:r>
              <a:rPr lang="en-US" sz="2000" dirty="0">
                <a:cs typeface="Times New Roman" panose="02020603050405020304" pitchFamily="18" charset="0"/>
              </a:rPr>
              <a:t>your needs</a:t>
            </a:r>
            <a:br>
              <a:rPr lang="en-US" sz="2000" dirty="0">
                <a:cs typeface="Times New Roman" panose="02020603050405020304" pitchFamily="18" charset="0"/>
              </a:rPr>
            </a:br>
            <a:r>
              <a:rPr lang="en-US" sz="2000" dirty="0">
                <a:cs typeface="Times New Roman" panose="02020603050405020304" pitchFamily="18" charset="0"/>
              </a:rPr>
              <a:t>as an</a:t>
            </a:r>
            <a:br>
              <a:rPr lang="en-US" sz="2000" dirty="0">
                <a:cs typeface="Times New Roman" panose="02020603050405020304" pitchFamily="18" charset="0"/>
              </a:rPr>
            </a:br>
            <a:r>
              <a:rPr lang="en-US" sz="2000" dirty="0">
                <a:cs typeface="Times New Roman" panose="02020603050405020304" pitchFamily="18" charset="0"/>
              </a:rPr>
              <a:t>individual</a:t>
            </a:r>
          </a:p>
          <a:p>
            <a:pPr algn="l"/>
            <a:endParaRPr lang="en-US" dirty="0"/>
          </a:p>
        </p:txBody>
      </p:sp>
      <p:pic>
        <p:nvPicPr>
          <p:cNvPr id="25" name="Graphic 24">
            <a:extLst>
              <a:ext uri="{FF2B5EF4-FFF2-40B4-BE49-F238E27FC236}">
                <a16:creationId xmlns:a16="http://schemas.microsoft.com/office/drawing/2014/main" id="{A46C975D-AF70-7E55-05D6-13C2CF463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65434" y="3817987"/>
            <a:ext cx="983621" cy="1033636"/>
          </a:xfrm>
          <a:prstGeom prst="rect">
            <a:avLst/>
          </a:prstGeom>
        </p:spPr>
      </p:pic>
      <p:pic>
        <p:nvPicPr>
          <p:cNvPr id="26" name="Graphic 25">
            <a:extLst>
              <a:ext uri="{FF2B5EF4-FFF2-40B4-BE49-F238E27FC236}">
                <a16:creationId xmlns:a16="http://schemas.microsoft.com/office/drawing/2014/main" id="{7C39BFAE-67E5-AB92-AA26-6DA310FA1A7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3434" y="3716240"/>
            <a:ext cx="1098109" cy="1098109"/>
          </a:xfrm>
          <a:prstGeom prst="rect">
            <a:avLst/>
          </a:prstGeom>
        </p:spPr>
      </p:pic>
      <p:pic>
        <p:nvPicPr>
          <p:cNvPr id="27" name="Graphic 26">
            <a:extLst>
              <a:ext uri="{FF2B5EF4-FFF2-40B4-BE49-F238E27FC236}">
                <a16:creationId xmlns:a16="http://schemas.microsoft.com/office/drawing/2014/main" id="{6E4D61F7-979E-5817-4FC4-9C3F3906194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336676" y="3729418"/>
            <a:ext cx="1281439" cy="1089889"/>
          </a:xfrm>
          <a:prstGeom prst="rect">
            <a:avLst/>
          </a:prstGeom>
        </p:spPr>
      </p:pic>
      <p:pic>
        <p:nvPicPr>
          <p:cNvPr id="28" name="Graphic 27">
            <a:extLst>
              <a:ext uri="{FF2B5EF4-FFF2-40B4-BE49-F238E27FC236}">
                <a16:creationId xmlns:a16="http://schemas.microsoft.com/office/drawing/2014/main" id="{8E9BEE43-EED2-F16F-5C10-7A8E82373D7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49186" y="3786970"/>
            <a:ext cx="862849" cy="1032336"/>
          </a:xfrm>
          <a:prstGeom prst="rect">
            <a:avLst/>
          </a:prstGeom>
        </p:spPr>
      </p:pic>
      <p:pic>
        <p:nvPicPr>
          <p:cNvPr id="29" name="Graphic 28">
            <a:extLst>
              <a:ext uri="{FF2B5EF4-FFF2-40B4-BE49-F238E27FC236}">
                <a16:creationId xmlns:a16="http://schemas.microsoft.com/office/drawing/2014/main" id="{2787B5A6-FBFC-3D14-858C-5CEC78216B0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669842" y="3729419"/>
            <a:ext cx="984128" cy="1098941"/>
          </a:xfrm>
          <a:prstGeom prst="rect">
            <a:avLst/>
          </a:prstGeom>
        </p:spPr>
      </p:pic>
      <p:sp>
        <p:nvSpPr>
          <p:cNvPr id="30" name="Content Placeholder 9">
            <a:extLst>
              <a:ext uri="{FF2B5EF4-FFF2-40B4-BE49-F238E27FC236}">
                <a16:creationId xmlns:a16="http://schemas.microsoft.com/office/drawing/2014/main" id="{C43C33D2-9C95-C963-A8D2-F9E7FEDAB2A4}"/>
              </a:ext>
            </a:extLst>
          </p:cNvPr>
          <p:cNvSpPr>
            <a:spLocks noGrp="1"/>
          </p:cNvSpPr>
          <p:nvPr>
            <p:ph idx="1"/>
          </p:nvPr>
        </p:nvSpPr>
        <p:spPr>
          <a:xfrm>
            <a:off x="1034039" y="5047088"/>
            <a:ext cx="10120748" cy="627990"/>
          </a:xfrm>
        </p:spPr>
        <p:txBody>
          <a:bodyPr/>
          <a:lstStyle/>
          <a:p>
            <a:pPr marL="0" indent="0">
              <a:buNone/>
            </a:pPr>
            <a:r>
              <a:rPr lang="en-US" dirty="0"/>
              <a:t>Work with your financial professional to create your own financial plan that reflects your divorce settlement and your life goals. </a:t>
            </a:r>
          </a:p>
          <a:p>
            <a:endParaRPr lang="en-US" dirty="0"/>
          </a:p>
        </p:txBody>
      </p:sp>
      <p:sp>
        <p:nvSpPr>
          <p:cNvPr id="3" name="Slide Number Placeholder 2">
            <a:extLst>
              <a:ext uri="{FF2B5EF4-FFF2-40B4-BE49-F238E27FC236}">
                <a16:creationId xmlns:a16="http://schemas.microsoft.com/office/drawing/2014/main" id="{E9BEDD17-A915-F670-223F-E403BFCCB095}"/>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9</a:t>
            </a:fld>
            <a:endParaRPr lang="en-US" dirty="0"/>
          </a:p>
        </p:txBody>
      </p:sp>
    </p:spTree>
    <p:extLst>
      <p:ext uri="{BB962C8B-B14F-4D97-AF65-F5344CB8AC3E}">
        <p14:creationId xmlns:p14="http://schemas.microsoft.com/office/powerpoint/2010/main" val="16105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2"/>
  <p:tag name="ARTICULATE_PROJECT_OPEN" val="0"/>
  <p:tag name="ARTICULATE_DESIGN_ID_JOHN HANCOCK LAYOUTS" val="BIIhvodD"/>
  <p:tag name="ARTICULATE_DESIGN_ID_1_JOHN HANCOCK LAYOUTS" val="4VWv4Uu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AE26A2-4607-4614-B094-A8D8549BB24D}">
  <ds:schemaRefs>
    <ds:schemaRef ds:uri="http://schemas.microsoft.com/sharepoint/v3/contenttype/forms"/>
  </ds:schemaRefs>
</ds:datastoreItem>
</file>

<file path=customXml/itemProps2.xml><?xml version="1.0" encoding="utf-8"?>
<ds:datastoreItem xmlns:ds="http://schemas.openxmlformats.org/officeDocument/2006/customXml" ds:itemID="{39EFCE9E-5821-4BE4-944B-FE276710BE20}">
  <ds:schemaRefs>
    <ds:schemaRef ds:uri="http://purl.org/dc/terms/"/>
    <ds:schemaRef ds:uri="http://www.w3.org/XML/1998/namespace"/>
    <ds:schemaRef ds:uri="http://purl.org/dc/elements/1.1/"/>
    <ds:schemaRef ds:uri="6add9a28-6956-412b-b277-d11e8307a710"/>
    <ds:schemaRef ds:uri="http://schemas.microsoft.com/office/2006/documentManagement/types"/>
    <ds:schemaRef ds:uri="http://schemas.openxmlformats.org/package/2006/metadata/core-properties"/>
    <ds:schemaRef ds:uri="http://schemas.microsoft.com/office/infopath/2007/PartnerControls"/>
    <ds:schemaRef ds:uri="c12886e0-e552-4999-964a-a6c2f4ccb2b1"/>
    <ds:schemaRef ds:uri="77b4f4c4-2685-4772-9cb7-c9ef513f8aa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A40F39B-132B-4FF0-AA19-D770F8D2D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a28-6956-412b-b277-d11e8307a710"/>
    <ds:schemaRef ds:uri="77b4f4c4-2685-4772-9cb7-c9ef513f8aaf"/>
    <ds:schemaRef ds:uri="c12886e0-e552-4999-964a-a6c2f4ccb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894</TotalTime>
  <Words>3497</Words>
  <Application>Microsoft Office PowerPoint</Application>
  <PresentationFormat>Custom</PresentationFormat>
  <Paragraphs>262</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Unicode MS</vt:lpstr>
      <vt:lpstr>Calibri</vt:lpstr>
      <vt:lpstr>Calibri Bold</vt:lpstr>
      <vt:lpstr>Helvetica</vt:lpstr>
      <vt:lpstr>Times New Roman</vt:lpstr>
      <vt:lpstr>John Hancock layouts</vt:lpstr>
      <vt:lpstr>1_John Hancock layouts</vt:lpstr>
      <vt:lpstr>Newly divorced </vt:lpstr>
      <vt:lpstr>Case study: Newly divorced    </vt:lpstr>
      <vt:lpstr>A fresh start brings new challenges and opportunities</vt:lpstr>
      <vt:lpstr>Protecting your assets, your heirs, and yourself   </vt:lpstr>
      <vt:lpstr>Remember to update your personal insurance     </vt:lpstr>
      <vt:lpstr>Estate  planning  after divorce   </vt:lpstr>
      <vt:lpstr>Retirement planning after divorce  </vt:lpstr>
      <vt:lpstr>Tax implications of divorce  </vt:lpstr>
      <vt:lpstr>More financial planning considerations   </vt:lpstr>
      <vt:lpstr>Get the support you need to start the next chapter of your life</vt:lpstr>
      <vt:lpstr>Divorce checklists</vt:lpstr>
      <vt:lpstr>Case studies</vt:lpstr>
      <vt:lpstr>Worksheets and checklists</vt:lpstr>
      <vt:lpstr>Thank you</vt:lpstr>
      <vt:lpstr>More information</vt:lpstr>
      <vt:lpstr>16</vt:lpstr>
    </vt:vector>
  </TitlesOfParts>
  <Company>John Hancock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Summer Regional 2019</dc:title>
  <dc:creator>Kelly</dc:creator>
  <cp:lastModifiedBy>Kathleen Burke Kelly</cp:lastModifiedBy>
  <cp:revision>53</cp:revision>
  <cp:lastPrinted>2024-03-05T21:26:07Z</cp:lastPrinted>
  <dcterms:created xsi:type="dcterms:W3CDTF">2015-03-19T18:06:20Z</dcterms:created>
  <dcterms:modified xsi:type="dcterms:W3CDTF">2025-03-24T12:52:09Z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2023-01-09T15:21:51Z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74bad36d-4bbc-404a-9b77-4dd00b418ec3</vt:lpwstr>
  </property>
  <property fmtid="{D5CDD505-2E9C-101B-9397-08002B2CF9AE}" pid="8" name="MSIP_Label_0dd5db4b-78fb-42ac-8616-2bbd1a698c72_ContentBits">
    <vt:lpwstr>0</vt:lpwstr>
  </property>
  <property fmtid="{D5CDD505-2E9C-101B-9397-08002B2CF9AE}" pid="9" name="ContentTypeId">
    <vt:lpwstr>0x01010093182CE6A9D8804D97E5BC1E6876666E</vt:lpwstr>
  </property>
  <property fmtid="{D5CDD505-2E9C-101B-9397-08002B2CF9AE}" pid="10" name="MediaServiceImageTags">
    <vt:lpwstr/>
  </property>
  <property fmtid="{D5CDD505-2E9C-101B-9397-08002B2CF9AE}" pid="11" name="ArticulateGUID">
    <vt:lpwstr>95E7628E-5017-4EAA-A596-59D3D73F9B20</vt:lpwstr>
  </property>
  <property fmtid="{D5CDD505-2E9C-101B-9397-08002B2CF9AE}" pid="12" name="ArticulatePath">
    <vt:lpwstr>https://mfc.sharepoint.com/sites/PracticeManagement/Practice Management Document Library/Enhancing the client experience/Women, Wealth, and Wisdom/Final presentations/WWW-Presentation-INVESTOR-JHIM-0123 16x9</vt:lpwstr>
  </property>
</Properties>
</file>