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handoutMasterIdLst>
    <p:handoutMasterId r:id="rId19"/>
  </p:handoutMasterIdLst>
  <p:sldIdLst>
    <p:sldId id="2207" r:id="rId5"/>
    <p:sldId id="2204" r:id="rId6"/>
    <p:sldId id="2211" r:id="rId7"/>
    <p:sldId id="2219" r:id="rId8"/>
    <p:sldId id="2620" r:id="rId9"/>
    <p:sldId id="256" r:id="rId10"/>
    <p:sldId id="2206" r:id="rId11"/>
    <p:sldId id="2220" r:id="rId12"/>
    <p:sldId id="2618" r:id="rId13"/>
    <p:sldId id="2619" r:id="rId14"/>
    <p:sldId id="2615" r:id="rId15"/>
    <p:sldId id="2621" r:id="rId16"/>
    <p:sldId id="2133" r:id="rId17"/>
  </p:sldIdLst>
  <p:sldSz cx="9144000" cy="6858000" type="screen4x3"/>
  <p:notesSz cx="68580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496" userDrawn="1">
          <p15:clr>
            <a:srgbClr val="A4A3A4"/>
          </p15:clr>
        </p15:guide>
        <p15:guide id="5" orient="horz" pos="336" userDrawn="1">
          <p15:clr>
            <a:srgbClr val="A4A3A4"/>
          </p15:clr>
        </p15:guide>
        <p15:guide id="6" orient="horz" pos="912" userDrawn="1">
          <p15:clr>
            <a:srgbClr val="A4A3A4"/>
          </p15:clr>
        </p15:guide>
        <p15:guide id="7" pos="2880" userDrawn="1">
          <p15:clr>
            <a:srgbClr val="A4A3A4"/>
          </p15:clr>
        </p15:guide>
        <p15:guide id="8" pos="5232" userDrawn="1">
          <p15:clr>
            <a:srgbClr val="A4A3A4"/>
          </p15:clr>
        </p15:guide>
      </p15:sldGuideLst>
    </p:ext>
    <p:ext uri="{2D200454-40CA-4A62-9FC3-DE9A4176ACB9}">
      <p15:notesGuideLst xmlns:p15="http://schemas.microsoft.com/office/powerpoint/2012/main">
        <p15:guide id="1" orient="horz" pos="2330" userDrawn="1">
          <p15:clr>
            <a:srgbClr val="A4A3A4"/>
          </p15:clr>
        </p15:guide>
        <p15:guide id="2" pos="345" userDrawn="1">
          <p15:clr>
            <a:srgbClr val="A4A3A4"/>
          </p15:clr>
        </p15:guide>
        <p15:guide id="3" pos="397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33617-D824-C9DD-5170-127F668667C5}" name="Kathleen Pritchard" initials="KP" userId="S::pritcka@MFCGD.COM::a698ad10-bc43-42a2-904b-25e528be9c80" providerId="AD"/>
  <p188:author id="{E3C6021C-6675-49CB-7E40-F24D1E0E7061}" name="Ext. Marketing" initials="Ext." userId="Ext. Marketing" providerId="None"/>
  <p188:author id="{DE403E1E-D5F7-0CB1-2757-CCD9147A2DAE}" name="Cassie Beswick" initials="CB" userId="S::beswica@MFCGD.COM::4e5a0ba3-da6f-40d0-854d-4760e4999138" providerId="AD"/>
  <p188:author id="{ADA6C249-E185-1A13-7DCE-8CBB54ED4AD6}" name="Jackelyn Van Ostenbridge" initials="JVO" userId="S::vanostej@MFCGD.COM::822287cb-c5b0-4bf2-97a8-06a0eadb8f06" providerId="AD"/>
  <p188:author id="{97459DAB-79AA-E08E-1767-BDCA279CBB49}" name="Allegra Pericles" initials="AP" userId="S::perical@MFCGD.COM::6fb6fad6-731c-444c-82cd-a15dca0c4dc2" providerId="AD"/>
  <p188:author id="{91F229D7-713B-413F-74AC-2B8D0E783D42}" name="Allison Moylan" initials="AM" userId="S::moylaal@MFCGD.COM::f4550697-8af8-44f8-8954-d30a48c78936" providerId="AD"/>
  <p188:author id="{14E84FE2-0C94-D649-C478-0657AC164F64}" name="Melanie Walker" initials="MW" userId="S::mwalker@ext-marketing.com::5461cf72-ad19-4284-a952-0f0643fa3af8" providerId="AD"/>
  <p188:author id="{E7DC12F0-0B35-580F-62A5-C253681167F5}" name="John Hancock" initials="JH" userId="John Hanco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ia, Carissa" initials="LC" lastIdx="8" clrIdx="0">
    <p:extLst>
      <p:ext uri="{19B8F6BF-5375-455C-9EA6-DF929625EA0E}">
        <p15:presenceInfo xmlns:p15="http://schemas.microsoft.com/office/powerpoint/2012/main" userId="S-1-5-21-615842589-744301539-1634534059-266012" providerId="AD"/>
      </p:ext>
    </p:extLst>
  </p:cmAuthor>
  <p:cmAuthor id="2" name="Havens, Anna" initials="HA" lastIdx="6" clrIdx="1">
    <p:extLst>
      <p:ext uri="{19B8F6BF-5375-455C-9EA6-DF929625EA0E}">
        <p15:presenceInfo xmlns:p15="http://schemas.microsoft.com/office/powerpoint/2012/main" userId="S-1-5-21-615842589-744301539-1634534059-246307" providerId="AD"/>
      </p:ext>
    </p:extLst>
  </p:cmAuthor>
  <p:cmAuthor id="3" name="Melanie Walker" initials="MW" lastIdx="2" clrIdx="2">
    <p:extLst>
      <p:ext uri="{19B8F6BF-5375-455C-9EA6-DF929625EA0E}">
        <p15:presenceInfo xmlns:p15="http://schemas.microsoft.com/office/powerpoint/2012/main" userId="S::mwalker@ext-marketing.com::5461cf72-ad19-4284-a952-0f0643fa3af8" providerId="AD"/>
      </p:ext>
    </p:extLst>
  </p:cmAuthor>
  <p:cmAuthor id="4" name="ext. Marketing" initials="ext" lastIdx="11" clrIdx="3">
    <p:extLst>
      <p:ext uri="{19B8F6BF-5375-455C-9EA6-DF929625EA0E}">
        <p15:presenceInfo xmlns:p15="http://schemas.microsoft.com/office/powerpoint/2012/main" userId="ext. Marketing" providerId="None"/>
      </p:ext>
    </p:extLst>
  </p:cmAuthor>
  <p:cmAuthor id="5" name="Kathleen Pritchard" initials="KP" lastIdx="7" clrIdx="4">
    <p:extLst>
      <p:ext uri="{19B8F6BF-5375-455C-9EA6-DF929625EA0E}">
        <p15:presenceInfo xmlns:p15="http://schemas.microsoft.com/office/powerpoint/2012/main" userId="S::pritcka@MFCGD.COM::a698ad10-bc43-42a2-904b-25e528be9c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353"/>
    <a:srgbClr val="000000"/>
    <a:srgbClr val="FFFFFF"/>
    <a:srgbClr val="EDEDED"/>
    <a:srgbClr val="FF33CC"/>
    <a:srgbClr val="E1E1FF"/>
    <a:srgbClr val="FF3399"/>
    <a:srgbClr val="FFFCFE"/>
    <a:srgbClr val="C1D8F7"/>
    <a:srgbClr val="046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9"/>
    <p:restoredTop sz="61017" autoAdjust="0"/>
  </p:normalViewPr>
  <p:slideViewPr>
    <p:cSldViewPr snapToGrid="0">
      <p:cViewPr varScale="1">
        <p:scale>
          <a:sx n="60" d="100"/>
          <a:sy n="60" d="100"/>
        </p:scale>
        <p:origin x="1696" y="44"/>
      </p:cViewPr>
      <p:guideLst>
        <p:guide pos="5496"/>
        <p:guide orient="horz" pos="336"/>
        <p:guide orient="horz" pos="912"/>
        <p:guide pos="2880"/>
        <p:guide pos="5232"/>
      </p:guideLst>
    </p:cSldViewPr>
  </p:slideViewPr>
  <p:outlineViewPr>
    <p:cViewPr>
      <p:scale>
        <a:sx n="33" d="100"/>
        <a:sy n="33" d="100"/>
      </p:scale>
      <p:origin x="0" y="0"/>
    </p:cViewPr>
  </p:outlineViewPr>
  <p:notesTextViewPr>
    <p:cViewPr>
      <p:scale>
        <a:sx n="180" d="100"/>
        <a:sy n="180" d="100"/>
      </p:scale>
      <p:origin x="0" y="0"/>
    </p:cViewPr>
  </p:notesTextViewPr>
  <p:notesViewPr>
    <p:cSldViewPr snapToGrid="0">
      <p:cViewPr>
        <p:scale>
          <a:sx n="100" d="100"/>
          <a:sy n="100" d="100"/>
        </p:scale>
        <p:origin x="5468" y="632"/>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8413" y="319088"/>
            <a:ext cx="4321175"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5" y="3718562"/>
            <a:ext cx="5764213" cy="4958081"/>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Hello,</a:t>
            </a:r>
          </a:p>
          <a:p>
            <a:pPr marL="0" indent="0">
              <a:buNone/>
            </a:pPr>
            <a:endParaRPr lang="en-US" sz="1200" dirty="0">
              <a:latin typeface="+mn-lt"/>
            </a:endParaRPr>
          </a:p>
          <a:p>
            <a:pPr marL="0" indent="0">
              <a:buNone/>
            </a:pPr>
            <a:r>
              <a:rPr lang="en-US" sz="1200" dirty="0">
                <a:latin typeface="+mn-lt"/>
              </a:rPr>
              <a:t>My name is ______________________ and I am from </a:t>
            </a:r>
            <a:r>
              <a:rPr lang="en-CA" sz="1800" dirty="0">
                <a:solidFill>
                  <a:srgbClr val="000000"/>
                </a:solidFill>
                <a:effectLst/>
                <a:latin typeface="Arial" panose="020B0604020202020204" pitchFamily="34" charset="0"/>
                <a:ea typeface="Calibri" panose="020F0502020204030204" pitchFamily="34" charset="0"/>
              </a:rPr>
              <a:t>Manulife John Hancock Investments</a:t>
            </a:r>
            <a:r>
              <a:rPr lang="en-US" sz="1200" dirty="0">
                <a:latin typeface="+mn-lt"/>
              </a:rPr>
              <a:t>.</a:t>
            </a:r>
          </a:p>
          <a:p>
            <a:pPr marL="0" indent="0">
              <a:buNone/>
            </a:pPr>
            <a:endParaRPr lang="en-US" sz="1200" dirty="0">
              <a:latin typeface="+mn-lt"/>
            </a:endParaRPr>
          </a:p>
          <a:p>
            <a:pPr marL="0" indent="0">
              <a:buNone/>
            </a:pPr>
            <a:r>
              <a:rPr lang="en-US" sz="1200" dirty="0">
                <a:latin typeface="+mn-lt"/>
              </a:rPr>
              <a:t>Today, I am here to talk to you about the financial planning considerations that occur when you become a new parent. And I am going to do that by sharing a case study.</a:t>
            </a:r>
          </a:p>
          <a:p>
            <a:pPr marL="0" indent="0">
              <a:buNone/>
            </a:pPr>
            <a:endParaRPr lang="en-US" sz="1200" dirty="0">
              <a:latin typeface="+mn-lt"/>
            </a:endParaRPr>
          </a:p>
          <a:p>
            <a:pPr marL="0" indent="0">
              <a:buNone/>
            </a:pPr>
            <a:r>
              <a:rPr lang="en-US" sz="1200" dirty="0">
                <a:latin typeface="+mn-lt"/>
              </a:rPr>
              <a:t>Whether your situation is similar to the person profiled in our case study or not, the suggested actions can be applicable to all parents…</a:t>
            </a:r>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a:p>
        </p:txBody>
      </p:sp>
    </p:spTree>
    <p:extLst>
      <p:ext uri="{BB962C8B-B14F-4D97-AF65-F5344CB8AC3E}">
        <p14:creationId xmlns:p14="http://schemas.microsoft.com/office/powerpoint/2010/main" val="346944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Bef>
                <a:spcPts val="0"/>
              </a:spcBef>
              <a:buNone/>
            </a:pPr>
            <a:r>
              <a:rPr lang="en-US" sz="1000" dirty="0"/>
              <a:t>We shared our 529 Primer today but we also have other worksheets and checklists specific to the case studies I just mentioned. The beauty of these is that you can use them on your own, or, you can work through them with your financial professional. A </a:t>
            </a:r>
            <a:r>
              <a:rPr lang="en-US" sz="1000" dirty="0">
                <a:solidFill>
                  <a:srgbClr val="FF0000"/>
                </a:solidFill>
              </a:rPr>
              <a:t>f</a:t>
            </a:r>
            <a:r>
              <a:rPr lang="en-US" sz="1000" dirty="0"/>
              <a:t>inancial </a:t>
            </a:r>
            <a:r>
              <a:rPr lang="en-US" sz="1000" dirty="0">
                <a:solidFill>
                  <a:srgbClr val="FF0000"/>
                </a:solidFill>
              </a:rPr>
              <a:t>p</a:t>
            </a:r>
            <a:r>
              <a:rPr lang="en-US" sz="1000" dirty="0"/>
              <a:t>rofessional can help you understand and analyze your situation and the financial issues that are currently front and center in your life, as well as organize the information you need for a financial plan.</a:t>
            </a:r>
          </a:p>
          <a:p>
            <a:pPr marL="0" indent="0">
              <a:lnSpc>
                <a:spcPts val="1400"/>
              </a:lnSpc>
              <a:spcBef>
                <a:spcPts val="0"/>
              </a:spcBef>
              <a:buNone/>
            </a:pPr>
            <a:endParaRPr lang="en-US" sz="1000" dirty="0"/>
          </a:p>
          <a:p>
            <a:pPr marL="0" indent="0">
              <a:lnSpc>
                <a:spcPts val="1400"/>
              </a:lnSpc>
              <a:spcBef>
                <a:spcPts val="0"/>
              </a:spcBef>
              <a:buNone/>
            </a:pPr>
            <a:r>
              <a:rPr lang="en-US" sz="1000" dirty="0"/>
              <a:t>The other worksheets and checklists are:</a:t>
            </a:r>
          </a:p>
          <a:p>
            <a:pPr marL="0" indent="0">
              <a:lnSpc>
                <a:spcPts val="1400"/>
              </a:lnSpc>
              <a:spcBef>
                <a:spcPts val="0"/>
              </a:spcBef>
              <a:buNone/>
            </a:pPr>
            <a:endParaRPr lang="en-US" sz="1000" dirty="0"/>
          </a:p>
          <a:p>
            <a:pPr>
              <a:lnSpc>
                <a:spcPts val="1400"/>
              </a:lnSpc>
              <a:spcBef>
                <a:spcPts val="0"/>
              </a:spcBef>
            </a:pPr>
            <a:r>
              <a:rPr lang="en-US" sz="1000" dirty="0"/>
              <a:t>Financial literacy checklist</a:t>
            </a:r>
          </a:p>
          <a:p>
            <a:pPr>
              <a:lnSpc>
                <a:spcPts val="1400"/>
              </a:lnSpc>
              <a:spcBef>
                <a:spcPts val="0"/>
              </a:spcBef>
            </a:pPr>
            <a:r>
              <a:rPr lang="en-US" sz="1000" dirty="0"/>
              <a:t>First-time home buyer checklist</a:t>
            </a:r>
          </a:p>
          <a:p>
            <a:pPr>
              <a:lnSpc>
                <a:spcPts val="1400"/>
              </a:lnSpc>
              <a:spcBef>
                <a:spcPts val="0"/>
              </a:spcBef>
            </a:pPr>
            <a:r>
              <a:rPr lang="en-US" sz="1000" dirty="0"/>
              <a:t>Financial </a:t>
            </a:r>
            <a:r>
              <a:rPr lang="en-US" sz="1000" dirty="0">
                <a:solidFill>
                  <a:srgbClr val="FF0000"/>
                </a:solidFill>
              </a:rPr>
              <a:t>p</a:t>
            </a:r>
            <a:r>
              <a:rPr lang="en-US" sz="1000" dirty="0"/>
              <a:t>lanning for business owners checklist</a:t>
            </a:r>
          </a:p>
          <a:p>
            <a:pPr>
              <a:lnSpc>
                <a:spcPts val="1400"/>
              </a:lnSpc>
              <a:spcBef>
                <a:spcPts val="0"/>
              </a:spcBef>
            </a:pPr>
            <a:r>
              <a:rPr lang="en-US" sz="1000" dirty="0"/>
              <a:t>Newly divorced checklist</a:t>
            </a:r>
          </a:p>
          <a:p>
            <a:pPr>
              <a:lnSpc>
                <a:spcPts val="1400"/>
              </a:lnSpc>
              <a:spcBef>
                <a:spcPts val="0"/>
              </a:spcBef>
            </a:pPr>
            <a:r>
              <a:rPr lang="en-US" sz="1000" dirty="0"/>
              <a:t>Preparing for divorce checklist</a:t>
            </a:r>
          </a:p>
          <a:p>
            <a:pPr>
              <a:lnSpc>
                <a:spcPts val="1400"/>
              </a:lnSpc>
              <a:spcBef>
                <a:spcPts val="0"/>
              </a:spcBef>
            </a:pPr>
            <a:r>
              <a:rPr lang="en-US" sz="1000" dirty="0"/>
              <a:t>Executor checklist</a:t>
            </a:r>
          </a:p>
          <a:p>
            <a:pPr>
              <a:lnSpc>
                <a:spcPts val="1400"/>
              </a:lnSpc>
              <a:spcBef>
                <a:spcPts val="0"/>
              </a:spcBef>
            </a:pPr>
            <a:r>
              <a:rPr lang="en-US" sz="1000" dirty="0"/>
              <a:t>Retirement readiness checklist</a:t>
            </a:r>
          </a:p>
          <a:p>
            <a:pPr>
              <a:lnSpc>
                <a:spcPts val="1400"/>
              </a:lnSpc>
              <a:spcBef>
                <a:spcPts val="0"/>
              </a:spcBef>
            </a:pPr>
            <a:r>
              <a:rPr lang="en-US" sz="1000" dirty="0"/>
              <a:t>Longevity planning worksheet and checklist</a:t>
            </a:r>
          </a:p>
          <a:p>
            <a:pPr>
              <a:lnSpc>
                <a:spcPts val="1400"/>
              </a:lnSpc>
              <a:spcBef>
                <a:spcPts val="0"/>
              </a:spcBef>
            </a:pPr>
            <a:r>
              <a:rPr lang="en-US" sz="1000" dirty="0"/>
              <a:t>Estate planning essentials checklist</a:t>
            </a:r>
          </a:p>
          <a:p>
            <a:pPr>
              <a:lnSpc>
                <a:spcPts val="1400"/>
              </a:lnSpc>
              <a:spcBef>
                <a:spcPts val="0"/>
              </a:spcBef>
            </a:pPr>
            <a:r>
              <a:rPr lang="en-US" sz="1000" dirty="0"/>
              <a:t>Achieving your philanthropic goals worksheet and checklist</a:t>
            </a:r>
          </a:p>
          <a:p>
            <a:pPr marL="0" indent="0">
              <a:lnSpc>
                <a:spcPts val="1400"/>
              </a:lnSpc>
              <a:spcBef>
                <a:spcPts val="0"/>
              </a:spcBef>
              <a:buNone/>
            </a:pPr>
            <a:endParaRPr lang="en-US" sz="1000" dirty="0"/>
          </a:p>
          <a:p>
            <a:pPr marL="0" indent="0">
              <a:lnSpc>
                <a:spcPts val="1400"/>
              </a:lnSpc>
              <a:spcBef>
                <a:spcPts val="0"/>
              </a:spcBef>
              <a:buNone/>
            </a:pPr>
            <a:r>
              <a:rPr lang="en-US" sz="1000" dirty="0"/>
              <a:t>I hope you can see that at </a:t>
            </a:r>
            <a:r>
              <a:rPr lang="en-CA" sz="1800" dirty="0">
                <a:solidFill>
                  <a:srgbClr val="000000"/>
                </a:solidFill>
                <a:effectLst/>
                <a:latin typeface="Arial" panose="020B0604020202020204" pitchFamily="34" charset="0"/>
                <a:ea typeface="Calibri" panose="020F0502020204030204" pitchFamily="34" charset="0"/>
              </a:rPr>
              <a:t>Manulife John Hancock Investments</a:t>
            </a:r>
            <a:r>
              <a:rPr lang="en-US" sz="1000" dirty="0"/>
              <a:t>, we are committed to empowering women and helping you thrive!</a:t>
            </a:r>
          </a:p>
          <a:p>
            <a:pPr marL="0" indent="0">
              <a:lnSpc>
                <a:spcPts val="1400"/>
              </a:lnSpc>
              <a:spcBef>
                <a:spcPts val="0"/>
              </a:spcBef>
              <a:buNone/>
            </a:pPr>
            <a:endParaRPr lang="en-CA"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0262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Thank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311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1266825" y="320675"/>
            <a:ext cx="4324350" cy="324326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810BC-ECBD-4795-B3D6-BDA13E4DA29D}"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9253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807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00"/>
              </a:lnSpc>
              <a:spcBef>
                <a:spcPts val="0"/>
              </a:spcBef>
              <a:buNone/>
            </a:pPr>
            <a:r>
              <a:rPr lang="en-CA" sz="1000" dirty="0">
                <a:solidFill>
                  <a:srgbClr val="000000"/>
                </a:solidFill>
                <a:effectLst/>
                <a:latin typeface="+mn-lt"/>
              </a:rPr>
              <a:t>There are a few simple financial steps you can take to</a:t>
            </a:r>
            <a:r>
              <a:rPr lang="en-CA" sz="1000" dirty="0">
                <a:solidFill>
                  <a:srgbClr val="FF0000"/>
                </a:solidFill>
                <a:effectLst/>
                <a:latin typeface="+mn-lt"/>
              </a:rPr>
              <a:t> </a:t>
            </a:r>
            <a:r>
              <a:rPr lang="en-CA" sz="1000" dirty="0">
                <a:effectLst/>
                <a:latin typeface="+mn-lt"/>
              </a:rPr>
              <a:t>help</a:t>
            </a:r>
            <a:r>
              <a:rPr lang="en-CA" sz="1000" dirty="0">
                <a:solidFill>
                  <a:srgbClr val="000000"/>
                </a:solidFill>
                <a:effectLst/>
                <a:latin typeface="+mn-lt"/>
              </a:rPr>
              <a:t> get your family financially ready for the future that you </a:t>
            </a:r>
            <a:r>
              <a:rPr lang="en-CA" sz="1000" dirty="0">
                <a:solidFill>
                  <a:srgbClr val="000000"/>
                </a:solidFill>
                <a:latin typeface="+mn-lt"/>
              </a:rPr>
              <a:t>may want to</a:t>
            </a:r>
            <a:r>
              <a:rPr lang="en-CA" sz="1000" dirty="0">
                <a:solidFill>
                  <a:srgbClr val="000000"/>
                </a:solidFill>
                <a:effectLst/>
                <a:latin typeface="+mn-lt"/>
              </a:rPr>
              <a:t> do as soon as you can when you become a parent.</a:t>
            </a:r>
          </a:p>
          <a:p>
            <a:pPr marL="0" indent="0">
              <a:lnSpc>
                <a:spcPts val="1400"/>
              </a:lnSpc>
              <a:spcBef>
                <a:spcPts val="0"/>
              </a:spcBef>
              <a:buNone/>
            </a:pPr>
            <a:endParaRPr lang="en-CA" sz="1000" dirty="0">
              <a:solidFill>
                <a:srgbClr val="000000"/>
              </a:solidFill>
              <a:effectLst/>
              <a:latin typeface="+mn-lt"/>
            </a:endParaRPr>
          </a:p>
          <a:p>
            <a:pPr marL="0" indent="0">
              <a:lnSpc>
                <a:spcPts val="1400"/>
              </a:lnSpc>
              <a:spcBef>
                <a:spcPts val="0"/>
              </a:spcBef>
              <a:buNone/>
            </a:pPr>
            <a:r>
              <a:rPr lang="en-CA" sz="1000" dirty="0">
                <a:solidFill>
                  <a:srgbClr val="000000"/>
                </a:solidFill>
                <a:effectLst/>
                <a:latin typeface="+mn-lt"/>
              </a:rPr>
              <a:t>Let's use Jessica's story as an example. Until now, her focus has been on developing her career, getting married, and putting down roots in her community. With the arrival of their son, Jessica and her spouse have shifted their focus to providing for him and ensuring they create and maintain financial stability for him to grow and flourish. They're looking for the best ways to do that, just as their parents did for them. Thanks to their parents' good financial habits, their post-secondary educations were mostly covered, so they didn't start life with a mountain of debt and were able to save for a down payment on their first home. </a:t>
            </a:r>
          </a:p>
          <a:p>
            <a:pPr marL="0" indent="0">
              <a:lnSpc>
                <a:spcPts val="1400"/>
              </a:lnSpc>
              <a:spcBef>
                <a:spcPts val="0"/>
              </a:spcBef>
              <a:buNone/>
            </a:pPr>
            <a:br>
              <a:rPr lang="en-CA" sz="1000" dirty="0">
                <a:solidFill>
                  <a:srgbClr val="000000"/>
                </a:solidFill>
                <a:effectLst/>
                <a:latin typeface="+mn-lt"/>
              </a:rPr>
            </a:br>
            <a:r>
              <a:rPr lang="en-CA" sz="1000" dirty="0">
                <a:solidFill>
                  <a:srgbClr val="000000"/>
                </a:solidFill>
                <a:effectLst/>
                <a:latin typeface="+mn-lt"/>
              </a:rPr>
              <a:t>Like Jessica's family, how can you plan your finances to put yourself on a strong financial footing going forward?</a:t>
            </a:r>
          </a:p>
          <a:p>
            <a:pPr>
              <a:lnSpc>
                <a:spcPts val="1400"/>
              </a:lnSpc>
              <a:spcBef>
                <a:spcPts val="0"/>
              </a:spcBef>
            </a:pPr>
            <a:endParaRPr lang="en-US" altLang="en-US" sz="1000" dirty="0">
              <a:latin typeface="+mn-lt"/>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2</a:t>
            </a:fld>
            <a:endParaRPr lang="en-CA"/>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064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a:xfrm>
            <a:off x="85725" y="3753447"/>
            <a:ext cx="6686549" cy="4958081"/>
          </a:xfrm>
        </p:spPr>
        <p:txBody>
          <a:bodyPr/>
          <a:lstStyle/>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r>
              <a:rPr lang="en-CA" sz="1000" dirty="0">
                <a:solidFill>
                  <a:schemeClr val="tx1"/>
                </a:solidFill>
                <a:effectLst/>
                <a:latin typeface="+mn-lt"/>
              </a:rPr>
              <a:t>It starts with creating a safety net for what life can throw your way that you did not necessarily want or plan for. This is something few people like to think about. For example, just</a:t>
            </a:r>
            <a:r>
              <a:rPr lang="en-CA" sz="1000" dirty="0">
                <a:solidFill>
                  <a:schemeClr val="tx1"/>
                </a:solidFill>
                <a:effectLst/>
                <a:latin typeface="+mn-lt"/>
                <a:ea typeface="Calibri" panose="020F0502020204030204" pitchFamily="34" charset="0"/>
                <a:cs typeface="Times New Roman" panose="02020603050405020304" pitchFamily="18" charset="0"/>
              </a:rPr>
              <a:t> </a:t>
            </a:r>
            <a:r>
              <a:rPr lang="en-CA" sz="1000" dirty="0">
                <a:solidFill>
                  <a:srgbClr val="FF0000"/>
                </a:solidFill>
                <a:effectLst/>
                <a:latin typeface="+mn-lt"/>
                <a:ea typeface="Calibri" panose="020F0502020204030204" pitchFamily="34" charset="0"/>
                <a:cs typeface="Times New Roman" panose="02020603050405020304" pitchFamily="18" charset="0"/>
              </a:rPr>
              <a:t>25%</a:t>
            </a:r>
            <a:r>
              <a:rPr lang="en-CA" sz="1000" dirty="0">
                <a:solidFill>
                  <a:schemeClr val="tx1"/>
                </a:solidFill>
                <a:effectLst/>
                <a:latin typeface="+mn-lt"/>
                <a:ea typeface="Calibri" panose="020F0502020204030204" pitchFamily="34" charset="0"/>
                <a:cs typeface="Times New Roman" panose="02020603050405020304" pitchFamily="18" charset="0"/>
              </a:rPr>
              <a:t> of people aged 35 to 54 have a will.</a:t>
            </a:r>
            <a:r>
              <a:rPr lang="en-CA" sz="1000" baseline="30000" dirty="0">
                <a:solidFill>
                  <a:schemeClr val="tx1"/>
                </a:solidFill>
                <a:effectLst/>
                <a:latin typeface="+mn-lt"/>
                <a:ea typeface="Calibri" panose="020F0502020204030204" pitchFamily="34" charset="0"/>
                <a:cs typeface="Times New Roman" panose="02020603050405020304" pitchFamily="18" charset="0"/>
              </a:rPr>
              <a:t>1 </a:t>
            </a:r>
            <a:r>
              <a:rPr lang="en-CA" sz="1000" dirty="0">
                <a:solidFill>
                  <a:schemeClr val="tx1"/>
                </a:solidFill>
                <a:effectLst/>
                <a:latin typeface="+mn-lt"/>
                <a:ea typeface="Calibri" panose="020F0502020204030204" pitchFamily="34" charset="0"/>
                <a:cs typeface="Times New Roman" panose="02020603050405020304" pitchFamily="18" charset="0"/>
              </a:rPr>
              <a:t>Parents without a will should make drafting one a priority to minimize the impact of the unexpected and to </a:t>
            </a:r>
            <a:r>
              <a:rPr lang="en-CA" sz="1000" dirty="0">
                <a:effectLst/>
                <a:latin typeface="+mn-lt"/>
                <a:ea typeface="Calibri" panose="020F0502020204030204" pitchFamily="34" charset="0"/>
                <a:cs typeface="Times New Roman" panose="02020603050405020304" pitchFamily="18" charset="0"/>
              </a:rPr>
              <a:t>help</a:t>
            </a:r>
            <a:r>
              <a:rPr lang="en-CA" sz="1000" dirty="0">
                <a:solidFill>
                  <a:srgbClr val="FF0000"/>
                </a:solidFill>
                <a:effectLst/>
                <a:latin typeface="+mn-lt"/>
                <a:ea typeface="Calibri" panose="020F0502020204030204" pitchFamily="34" charset="0"/>
                <a:cs typeface="Times New Roman" panose="02020603050405020304" pitchFamily="18" charset="0"/>
              </a:rPr>
              <a:t> </a:t>
            </a:r>
            <a:r>
              <a:rPr lang="en-CA" sz="1000" dirty="0">
                <a:solidFill>
                  <a:schemeClr val="tx1"/>
                </a:solidFill>
                <a:effectLst/>
                <a:latin typeface="+mn-lt"/>
                <a:ea typeface="Calibri" panose="020F0502020204030204" pitchFamily="34" charset="0"/>
                <a:cs typeface="Times New Roman" panose="02020603050405020304" pitchFamily="18" charset="0"/>
              </a:rPr>
              <a:t>ensure your family is taken care of. Key steps:</a:t>
            </a: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endParaRPr lang="en-CA" sz="1000"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gn="l" defTabSz="914400" rtl="0" eaLnBrk="1" fontAlgn="auto" latinLnBrk="0" hangingPunct="1">
              <a:lnSpc>
                <a:spcPts val="1400"/>
              </a:lnSpc>
              <a:spcBef>
                <a:spcPts val="0"/>
              </a:spcBef>
              <a:spcAft>
                <a:spcPts val="600"/>
              </a:spcAft>
              <a:buClr>
                <a:schemeClr val="tx1"/>
              </a:buClr>
              <a:buSzTx/>
              <a:tabLst/>
              <a:defRPr/>
            </a:pPr>
            <a:r>
              <a:rPr lang="en-CA" sz="1000" u="sng" dirty="0">
                <a:solidFill>
                  <a:schemeClr val="tx1"/>
                </a:solidFill>
                <a:effectLst/>
                <a:latin typeface="+mn-lt"/>
                <a:ea typeface="Calibri" panose="020F0502020204030204" pitchFamily="34" charset="0"/>
                <a:cs typeface="Times New Roman" panose="02020603050405020304" pitchFamily="18" charset="0"/>
              </a:rPr>
              <a:t>Legal guardian:</a:t>
            </a:r>
            <a:r>
              <a:rPr lang="en-CA" sz="1000" dirty="0">
                <a:solidFill>
                  <a:schemeClr val="tx1"/>
                </a:solidFill>
                <a:effectLst/>
                <a:latin typeface="+mn-lt"/>
                <a:ea typeface="Calibri" panose="020F0502020204030204" pitchFamily="34" charset="0"/>
                <a:cs typeface="Times New Roman" panose="02020603050405020304" pitchFamily="18" charset="0"/>
              </a:rPr>
              <a:t> Specify who will care for your children in your place and be responsible for their inherited assets. Complete all necessary paperwork and ensure there would be sufficient financial support for both your child and their guardian(s) if the need arose. </a:t>
            </a:r>
            <a:r>
              <a:rPr lang="en-CA" sz="1000" dirty="0">
                <a:solidFill>
                  <a:schemeClr val="tx1"/>
                </a:solidFill>
                <a:effectLst/>
                <a:latin typeface="+mn-lt"/>
              </a:rPr>
              <a:t>Keep in mind that trusts can be funded relatively inexpensively when you are young by using life insurance. </a:t>
            </a:r>
            <a:r>
              <a:rPr lang="en-CA" sz="1000" dirty="0">
                <a:solidFill>
                  <a:schemeClr val="tx1"/>
                </a:solidFill>
                <a:effectLst/>
                <a:latin typeface="+mn-lt"/>
                <a:ea typeface="Calibri" panose="020F0502020204030204" pitchFamily="34" charset="0"/>
                <a:cs typeface="Times New Roman" panose="02020603050405020304" pitchFamily="18" charset="0"/>
              </a:rPr>
              <a:t>Without a guardianship plan, you </a:t>
            </a:r>
            <a:r>
              <a:rPr lang="en-CA" sz="1000" dirty="0">
                <a:effectLst/>
                <a:latin typeface="+mn-lt"/>
                <a:ea typeface="Calibri" panose="020F0502020204030204" pitchFamily="34" charset="0"/>
                <a:cs typeface="Times New Roman" panose="02020603050405020304" pitchFamily="18" charset="0"/>
              </a:rPr>
              <a:t>may </a:t>
            </a:r>
            <a:r>
              <a:rPr lang="en-CA" sz="1000" dirty="0">
                <a:solidFill>
                  <a:schemeClr val="tx1"/>
                </a:solidFill>
                <a:effectLst/>
                <a:latin typeface="+mn-lt"/>
                <a:ea typeface="Calibri" panose="020F0502020204030204" pitchFamily="34" charset="0"/>
                <a:cs typeface="Times New Roman" panose="02020603050405020304" pitchFamily="18" charset="0"/>
              </a:rPr>
              <a:t>leave your child and family exposed to default decisions dictated by law instead of your wishes. </a:t>
            </a:r>
            <a:endParaRPr lang="en-CA" sz="1000" u="none"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600"/>
              </a:spcAft>
            </a:pPr>
            <a:r>
              <a:rPr lang="en-CA" sz="1000" u="sng" dirty="0">
                <a:solidFill>
                  <a:schemeClr val="tx1"/>
                </a:solidFill>
                <a:effectLst/>
                <a:latin typeface="+mn-lt"/>
                <a:ea typeface="Calibri" panose="020F0502020204030204" pitchFamily="34" charset="0"/>
                <a:cs typeface="Times New Roman" panose="02020603050405020304" pitchFamily="18" charset="0"/>
              </a:rPr>
              <a:t>Trusts:</a:t>
            </a:r>
            <a:r>
              <a:rPr lang="en-CA" sz="1000" dirty="0">
                <a:solidFill>
                  <a:schemeClr val="tx1"/>
                </a:solidFill>
                <a:effectLst/>
                <a:latin typeface="+mn-lt"/>
                <a:ea typeface="Calibri" panose="020F0502020204030204" pitchFamily="34" charset="0"/>
                <a:cs typeface="Times New Roman" panose="02020603050405020304" pitchFamily="18" charset="0"/>
              </a:rPr>
              <a:t> Establishing a trust allows for flexibility and control over how proceeds are spent if you die. You can fund a trust with life insurance by naming the trust and trustee as beneficiaries instead of your child and spell out rules for how those assets can be used. You can also ensure that the terms of the trust can be revisited over time as circumstances change. As part of the trust planning, consider that a guardian taking on your children can come at significant personal expense and effort. You can </a:t>
            </a:r>
            <a:r>
              <a:rPr lang="en-CA" sz="1000" dirty="0">
                <a:effectLst/>
                <a:latin typeface="+mn-lt"/>
                <a:ea typeface="Calibri" panose="020F0502020204030204" pitchFamily="34" charset="0"/>
                <a:cs typeface="Times New Roman" panose="02020603050405020304" pitchFamily="18" charset="0"/>
              </a:rPr>
              <a:t>help</a:t>
            </a:r>
            <a:r>
              <a:rPr lang="en-CA" sz="1000" dirty="0">
                <a:solidFill>
                  <a:srgbClr val="FF0000"/>
                </a:solidFill>
                <a:effectLst/>
                <a:latin typeface="+mn-lt"/>
                <a:ea typeface="Calibri" panose="020F0502020204030204" pitchFamily="34" charset="0"/>
                <a:cs typeface="Times New Roman" panose="02020603050405020304" pitchFamily="18" charset="0"/>
              </a:rPr>
              <a:t> </a:t>
            </a:r>
            <a:r>
              <a:rPr lang="en-CA" sz="1000" dirty="0">
                <a:solidFill>
                  <a:schemeClr val="tx1"/>
                </a:solidFill>
                <a:effectLst/>
                <a:latin typeface="+mn-lt"/>
                <a:ea typeface="Calibri" panose="020F0502020204030204" pitchFamily="34" charset="0"/>
                <a:cs typeface="Times New Roman" panose="02020603050405020304" pitchFamily="18" charset="0"/>
              </a:rPr>
              <a:t>ease that burden by designating some of the assets for the guardian(s) personal use (e.g., to purchase a larger home, pay for additional help, compensate for lost earnings, equalize treatment of their own children with your children, etc.).</a:t>
            </a:r>
            <a:endParaRPr lang="en-CA" sz="1000" u="none"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600"/>
              </a:spcAft>
            </a:pPr>
            <a:r>
              <a:rPr lang="en-CA" sz="1000" u="sng" dirty="0">
                <a:solidFill>
                  <a:schemeClr val="tx1"/>
                </a:solidFill>
                <a:effectLst/>
                <a:latin typeface="+mn-lt"/>
                <a:ea typeface="Calibri" panose="020F0502020204030204" pitchFamily="34" charset="0"/>
                <a:cs typeface="Times New Roman" panose="02020603050405020304" pitchFamily="18" charset="0"/>
              </a:rPr>
              <a:t>Health concerns:</a:t>
            </a:r>
            <a:r>
              <a:rPr lang="en-CA" sz="1000" dirty="0">
                <a:solidFill>
                  <a:schemeClr val="tx1"/>
                </a:solidFill>
                <a:effectLst/>
                <a:latin typeface="+mn-lt"/>
                <a:ea typeface="Calibri" panose="020F0502020204030204" pitchFamily="34" charset="0"/>
                <a:cs typeface="Times New Roman" panose="02020603050405020304" pitchFamily="18" charset="0"/>
              </a:rPr>
              <a:t> Consider health, disability, and life insurance to </a:t>
            </a:r>
            <a:r>
              <a:rPr lang="en-CA" sz="1000" dirty="0">
                <a:effectLst/>
                <a:latin typeface="+mn-lt"/>
                <a:ea typeface="Calibri" panose="020F0502020204030204" pitchFamily="34" charset="0"/>
                <a:cs typeface="Times New Roman" panose="02020603050405020304" pitchFamily="18" charset="0"/>
              </a:rPr>
              <a:t>help</a:t>
            </a:r>
            <a:r>
              <a:rPr lang="en-CA" sz="1000" dirty="0">
                <a:solidFill>
                  <a:srgbClr val="FF0000"/>
                </a:solidFill>
                <a:effectLst/>
                <a:latin typeface="+mn-lt"/>
                <a:ea typeface="Calibri" panose="020F0502020204030204" pitchFamily="34" charset="0"/>
                <a:cs typeface="Times New Roman" panose="02020603050405020304" pitchFamily="18" charset="0"/>
              </a:rPr>
              <a:t> </a:t>
            </a:r>
            <a:r>
              <a:rPr lang="en-CA" sz="1000" dirty="0">
                <a:solidFill>
                  <a:schemeClr val="tx1"/>
                </a:solidFill>
                <a:effectLst/>
                <a:latin typeface="+mn-lt"/>
                <a:ea typeface="Calibri" panose="020F0502020204030204" pitchFamily="34" charset="0"/>
                <a:cs typeface="Times New Roman" panose="02020603050405020304" pitchFamily="18" charset="0"/>
              </a:rPr>
              <a:t>cover your family’s needs. Consider extending critical illness insurance to your child to cover their medical costs should they get seriously sick.</a:t>
            </a:r>
            <a:endParaRPr lang="en-CA" sz="1000" u="none"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600"/>
              </a:spcAft>
            </a:pPr>
            <a:r>
              <a:rPr lang="en-CA" sz="1000" u="sng" dirty="0">
                <a:solidFill>
                  <a:schemeClr val="tx1"/>
                </a:solidFill>
                <a:effectLst/>
                <a:latin typeface="+mn-lt"/>
                <a:ea typeface="Calibri" panose="020F0502020204030204" pitchFamily="34" charset="0"/>
                <a:cs typeface="Times New Roman" panose="02020603050405020304" pitchFamily="18" charset="0"/>
              </a:rPr>
              <a:t>Beneficiaries:</a:t>
            </a:r>
            <a:r>
              <a:rPr lang="en-CA" sz="1000" dirty="0">
                <a:solidFill>
                  <a:schemeClr val="tx1"/>
                </a:solidFill>
                <a:effectLst/>
                <a:latin typeface="+mn-lt"/>
                <a:ea typeface="Calibri" panose="020F0502020204030204" pitchFamily="34" charset="0"/>
                <a:cs typeface="Times New Roman" panose="02020603050405020304" pitchFamily="18" charset="0"/>
              </a:rPr>
              <a:t> On accounts that pass via contract instead of via will or trust (e.g., life insurance and retirement accounts), check that your beneficiary designations continue to align with your wishes and your estate plan.</a:t>
            </a:r>
            <a:endParaRPr lang="en-CA" sz="1000"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600"/>
              </a:spcAft>
            </a:pPr>
            <a:r>
              <a:rPr lang="en-CA" sz="1000" u="sng" dirty="0">
                <a:solidFill>
                  <a:schemeClr val="tx1"/>
                </a:solidFill>
                <a:effectLst/>
                <a:latin typeface="+mn-lt"/>
                <a:ea typeface="Calibri" panose="020F0502020204030204" pitchFamily="34" charset="0"/>
                <a:cs typeface="Times New Roman" panose="02020603050405020304" pitchFamily="18" charset="0"/>
              </a:rPr>
              <a:t>Childcare:</a:t>
            </a:r>
            <a:r>
              <a:rPr lang="en-CA" sz="1000" dirty="0">
                <a:solidFill>
                  <a:schemeClr val="tx1"/>
                </a:solidFill>
                <a:effectLst/>
                <a:latin typeface="+mn-lt"/>
                <a:ea typeface="Calibri" panose="020F0502020204030204" pitchFamily="34" charset="0"/>
                <a:cs typeface="Times New Roman" panose="02020603050405020304" pitchFamily="18" charset="0"/>
              </a:rPr>
              <a:t> Research available childcare in your area, whether there are waitlists and, most importantly, budget for the costs. For many, childcare can be more than the cost of their mortgage.</a:t>
            </a:r>
            <a:br>
              <a:rPr lang="en-CA" sz="1000" dirty="0">
                <a:solidFill>
                  <a:schemeClr val="tx1"/>
                </a:solidFill>
                <a:effectLst/>
                <a:latin typeface="+mn-lt"/>
                <a:ea typeface="Calibri" panose="020F0502020204030204" pitchFamily="34" charset="0"/>
                <a:cs typeface="Times New Roman" panose="02020603050405020304" pitchFamily="18" charset="0"/>
              </a:rPr>
            </a:br>
            <a:endParaRPr lang="en-CA" sz="1100" dirty="0">
              <a:solidFill>
                <a:schemeClr val="tx1"/>
              </a:solidFill>
              <a:effectLst/>
              <a:latin typeface="+mn-lt"/>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ts val="900"/>
              </a:lnSpc>
              <a:spcBef>
                <a:spcPts val="0"/>
              </a:spcBef>
              <a:spcAft>
                <a:spcPts val="0"/>
              </a:spcAft>
              <a:buClr>
                <a:schemeClr val="tx1"/>
              </a:buClr>
              <a:buSzTx/>
              <a:buFont typeface="Arial" panose="020B0604020202020204" pitchFamily="34" charset="0"/>
              <a:buNone/>
              <a:tabLst/>
              <a:defRPr/>
            </a:pPr>
            <a:r>
              <a:rPr lang="en-CA" sz="750" baseline="30000" dirty="0">
                <a:solidFill>
                  <a:srgbClr val="FF0000"/>
                </a:solidFill>
                <a:effectLst/>
                <a:latin typeface="+mn-lt"/>
                <a:ea typeface="Calibri" panose="020F0502020204030204" pitchFamily="34" charset="0"/>
                <a:cs typeface="Times New Roman" panose="02020603050405020304" pitchFamily="18" charset="0"/>
              </a:rPr>
              <a:t>1</a:t>
            </a:r>
            <a:r>
              <a:rPr lang="en-CA" sz="750" dirty="0">
                <a:solidFill>
                  <a:srgbClr val="FF0000"/>
                </a:solidFill>
                <a:effectLst/>
                <a:latin typeface="+mn-lt"/>
                <a:ea typeface="Calibri" panose="020F0502020204030204" pitchFamily="34" charset="0"/>
                <a:cs typeface="Times New Roman" panose="02020603050405020304" pitchFamily="18" charset="0"/>
              </a:rPr>
              <a:t>Caring.com, 2024 Wills and Estate Planning Study, 2024.</a:t>
            </a:r>
            <a:endParaRPr lang="en-CA" sz="1000" dirty="0">
              <a:solidFill>
                <a:srgbClr val="FF0000"/>
              </a:solidFill>
              <a:effectLst/>
              <a:latin typeface="+mn-lt"/>
              <a:ea typeface="Tahoma" panose="020B0604030504040204" pitchFamily="34" charset="0"/>
              <a:cs typeface="Times New Roman" panose="02020603050405020304" pitchFamily="18" charset="0"/>
            </a:endParaRPr>
          </a:p>
          <a:p>
            <a:pPr marL="0" marR="0" indent="0">
              <a:lnSpc>
                <a:spcPts val="1400"/>
              </a:lnSpc>
              <a:spcBef>
                <a:spcPts val="0"/>
              </a:spcBef>
              <a:spcAft>
                <a:spcPts val="0"/>
              </a:spcAft>
              <a:buNone/>
            </a:pPr>
            <a:r>
              <a:rPr lang="en-CA" sz="1000" dirty="0">
                <a:solidFill>
                  <a:schemeClr val="tx1"/>
                </a:solidFill>
                <a:effectLst/>
                <a:latin typeface="+mn-lt"/>
                <a:ea typeface="Calibri" panose="020F0502020204030204" pitchFamily="34" charset="0"/>
                <a:cs typeface="Times New Roman" panose="02020603050405020304" pitchFamily="18" charset="0"/>
              </a:rPr>
              <a:t> </a:t>
            </a:r>
            <a:endParaRPr lang="en-CA" sz="1000" dirty="0">
              <a:solidFill>
                <a:schemeClr val="tx1"/>
              </a:solidFill>
              <a:effectLst/>
              <a:latin typeface="+mn-lt"/>
              <a:ea typeface="Tahoma" panose="020B060403050404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3</a:t>
            </a:fld>
            <a:endParaRPr lang="en-CA"/>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28472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2250" y="3718562"/>
            <a:ext cx="6362699" cy="4958081"/>
          </a:xfrm>
        </p:spPr>
        <p:txBody>
          <a:bodyPr/>
          <a:lstStyle/>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r>
              <a:rPr lang="en-CA" sz="1000" b="0" i="0" dirty="0">
                <a:solidFill>
                  <a:srgbClr val="000000"/>
                </a:solidFill>
                <a:effectLst/>
                <a:latin typeface="+mn-lt"/>
                <a:cs typeface="Arial" panose="020B0604020202020204" pitchFamily="34" charset="0"/>
              </a:rPr>
              <a:t>Saving for post-secondary education should also be a priority for parents, if possible. </a:t>
            </a:r>
            <a:r>
              <a:rPr lang="en-CA" sz="1000" b="0" i="0" dirty="0">
                <a:solidFill>
                  <a:schemeClr val="tx1"/>
                </a:solidFill>
                <a:effectLst/>
                <a:latin typeface="+mn-lt"/>
                <a:ea typeface="Calibri" panose="020F0502020204030204" pitchFamily="34" charset="0"/>
                <a:cs typeface="Arial" panose="020B0604020202020204" pitchFamily="34" charset="0"/>
              </a:rPr>
              <a:t>College is more expensive than ever – and the price tag keeps going up. Using a 529 plan, you can set aside savings specifically for your child’s higher education to give them a head start in life and help make their dreams come true. With less debt, they can start focusing sooner on their own long-term savings goals, like buying a first home or retirement.</a:t>
            </a: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endParaRPr lang="en-CA" sz="1000" b="0" i="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r>
              <a:rPr lang="en-CA" sz="1000" dirty="0">
                <a:latin typeface="+mn-lt"/>
                <a:cs typeface="Arial" panose="020B0604020202020204" pitchFamily="34" charset="0"/>
              </a:rPr>
              <a:t>So, what is a 529 plan?</a:t>
            </a: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endParaRPr lang="en-CA" sz="1000" dirty="0">
              <a:solidFill>
                <a:srgbClr val="000000"/>
              </a:solidFill>
              <a:latin typeface="+mn-lt"/>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r>
              <a:rPr lang="en-US" sz="1000" dirty="0">
                <a:solidFill>
                  <a:srgbClr val="000000"/>
                </a:solidFill>
                <a:latin typeface="+mn-lt"/>
              </a:rPr>
              <a:t>A 529 plan is an investment account that offers tax benefits when used to pay for qualified education expenses for a designated beneficiary.</a:t>
            </a: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endParaRPr lang="en-US" sz="1000" b="0" i="0" dirty="0">
              <a:solidFill>
                <a:srgbClr val="000000"/>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r>
              <a:rPr lang="en-CA" sz="1000" b="0" i="0" dirty="0">
                <a:solidFill>
                  <a:schemeClr val="tx1"/>
                </a:solidFill>
                <a:effectLst/>
                <a:latin typeface="+mn-lt"/>
                <a:ea typeface="Calibri" panose="020F0502020204030204" pitchFamily="34" charset="0"/>
                <a:cs typeface="Arial" panose="020B0604020202020204" pitchFamily="34" charset="0"/>
              </a:rPr>
              <a:t>Let’s quickly cover how a 529 plan works – each state has their own 529 plan and most plans allow investors from out of state. However, do your research! There can be benefits to choosing a plan from the state you live in. Each plan has their own investment options. Contributions are made with after-tax dollars, BUT, they grow tax free, and withdrawals from the plan are not taxed as long as they are used for qualified education expenses. Your </a:t>
            </a:r>
            <a:r>
              <a:rPr lang="en-CA" sz="1000" b="0" i="0" dirty="0">
                <a:solidFill>
                  <a:srgbClr val="FF0000"/>
                </a:solidFill>
                <a:effectLst/>
                <a:latin typeface="+mn-lt"/>
                <a:ea typeface="Calibri" panose="020F0502020204030204" pitchFamily="34" charset="0"/>
                <a:cs typeface="Arial" panose="020B0604020202020204" pitchFamily="34" charset="0"/>
              </a:rPr>
              <a:t>f</a:t>
            </a:r>
            <a:r>
              <a:rPr lang="en-CA" sz="1000" b="0" i="0" dirty="0">
                <a:solidFill>
                  <a:schemeClr val="tx1"/>
                </a:solidFill>
                <a:effectLst/>
                <a:latin typeface="+mn-lt"/>
                <a:ea typeface="Calibri" panose="020F0502020204030204" pitchFamily="34" charset="0"/>
                <a:cs typeface="Arial" panose="020B0604020202020204" pitchFamily="34" charset="0"/>
              </a:rPr>
              <a:t>inancial </a:t>
            </a:r>
            <a:r>
              <a:rPr lang="en-CA" sz="1000" b="0" i="0" dirty="0">
                <a:solidFill>
                  <a:srgbClr val="FF0000"/>
                </a:solidFill>
                <a:effectLst/>
                <a:latin typeface="+mn-lt"/>
                <a:ea typeface="Calibri" panose="020F0502020204030204" pitchFamily="34" charset="0"/>
                <a:cs typeface="Arial" panose="020B0604020202020204" pitchFamily="34" charset="0"/>
              </a:rPr>
              <a:t>p</a:t>
            </a:r>
            <a:r>
              <a:rPr lang="en-CA" sz="1000" b="0" i="0" dirty="0">
                <a:solidFill>
                  <a:schemeClr val="tx1"/>
                </a:solidFill>
                <a:effectLst/>
                <a:latin typeface="+mn-lt"/>
                <a:ea typeface="Calibri" panose="020F0502020204030204" pitchFamily="34" charset="0"/>
                <a:cs typeface="Arial" panose="020B0604020202020204" pitchFamily="34" charset="0"/>
              </a:rPr>
              <a:t>rofessional can provide additional details. However, there are a few points I would like to make:</a:t>
            </a:r>
          </a:p>
          <a:p>
            <a:pPr marL="0" marR="0" indent="0">
              <a:lnSpc>
                <a:spcPts val="1400"/>
              </a:lnSpc>
              <a:spcBef>
                <a:spcPts val="0"/>
              </a:spcBef>
              <a:spcAft>
                <a:spcPts val="0"/>
              </a:spcAft>
              <a:buNone/>
            </a:pPr>
            <a:endParaRPr lang="en-CA" sz="1000" dirty="0">
              <a:solidFill>
                <a:schemeClr val="tx1"/>
              </a:solidFill>
              <a:effectLst/>
              <a:latin typeface="+mn-lt"/>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a:p>
        </p:txBody>
      </p:sp>
    </p:spTree>
    <p:extLst>
      <p:ext uri="{BB962C8B-B14F-4D97-AF65-F5344CB8AC3E}">
        <p14:creationId xmlns:p14="http://schemas.microsoft.com/office/powerpoint/2010/main" val="71993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ts val="1400"/>
              </a:lnSpc>
              <a:spcBef>
                <a:spcPts val="0"/>
              </a:spcBef>
              <a:spcAft>
                <a:spcPts val="0"/>
              </a:spcAft>
              <a:buClr>
                <a:prstClr val="black"/>
              </a:buClr>
              <a:buSzTx/>
              <a:buFont typeface="Arial" panose="020B0604020202020204" pitchFamily="34" charset="0"/>
              <a:buChar char="•"/>
              <a:tabLst/>
              <a:defRPr/>
            </a:pPr>
            <a:r>
              <a:rPr kumimoji="0" lang="en-CA" sz="1000" b="0" i="0" u="sng"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rPr>
              <a:t>Start now:</a:t>
            </a:r>
            <a:r>
              <a:rPr kumimoji="0" lang="en-CA" sz="1000" b="0" i="0" u="none"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rPr>
              <a:t> When it comes to saving and investing, there is no time like the present. The longer you save, the more you benefit from the power of compound growth potential. </a:t>
            </a:r>
          </a:p>
          <a:p>
            <a:pPr marL="171450" marR="0" lvl="0" indent="-171450" algn="l" defTabSz="914400" rtl="0" eaLnBrk="1" fontAlgn="auto" latinLnBrk="0" hangingPunct="1">
              <a:lnSpc>
                <a:spcPts val="1400"/>
              </a:lnSpc>
              <a:spcBef>
                <a:spcPts val="0"/>
              </a:spcBef>
              <a:spcAft>
                <a:spcPts val="0"/>
              </a:spcAft>
              <a:buClr>
                <a:prstClr val="black"/>
              </a:buClr>
              <a:buSzTx/>
              <a:buFont typeface="Arial" panose="020B0604020202020204" pitchFamily="34" charset="0"/>
              <a:buChar char="•"/>
              <a:tabLst/>
              <a:defRPr/>
            </a:pPr>
            <a:endParaRPr kumimoji="0" lang="en-CA" sz="1000" b="0" i="0" u="none"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endParaRPr>
          </a:p>
          <a:p>
            <a:pPr marL="171450" marR="0" lvl="0" indent="-171450" algn="l" defTabSz="914400" rtl="0" eaLnBrk="1" fontAlgn="auto" latinLnBrk="0" hangingPunct="1">
              <a:lnSpc>
                <a:spcPts val="1400"/>
              </a:lnSpc>
              <a:spcBef>
                <a:spcPts val="0"/>
              </a:spcBef>
              <a:spcAft>
                <a:spcPts val="0"/>
              </a:spcAft>
              <a:buClr>
                <a:prstClr val="black"/>
              </a:buClr>
              <a:buSzTx/>
              <a:buFont typeface="Arial" panose="020B0604020202020204" pitchFamily="34" charset="0"/>
              <a:buChar char="•"/>
              <a:tabLst/>
              <a:defRPr/>
            </a:pPr>
            <a:r>
              <a:rPr kumimoji="0" lang="en-CA" sz="1000" b="0" i="0" u="sng"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rPr>
              <a:t>Adapt it:</a:t>
            </a:r>
            <a:r>
              <a:rPr kumimoji="0" lang="en-CA" sz="1000" b="0" i="0" u="none"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rPr>
              <a:t> You don’t have to wait until your baby is born to start. You can list yourself as the beneficiary of your 529 plan and change it to your child at a later date. You can also change the beneficiary to another child or relative at any time. Or use the money for yourself.</a:t>
            </a:r>
          </a:p>
          <a:p>
            <a:pPr marL="171450" marR="0" lvl="0" indent="-171450" algn="l" defTabSz="914400" rtl="0" eaLnBrk="1" fontAlgn="auto" latinLnBrk="0" hangingPunct="1">
              <a:lnSpc>
                <a:spcPts val="1400"/>
              </a:lnSpc>
              <a:spcBef>
                <a:spcPts val="0"/>
              </a:spcBef>
              <a:spcAft>
                <a:spcPts val="0"/>
              </a:spcAft>
              <a:buClr>
                <a:prstClr val="black"/>
              </a:buClr>
              <a:buSzTx/>
              <a:buFont typeface="Arial" panose="020B0604020202020204" pitchFamily="34" charset="0"/>
              <a:buChar char="•"/>
              <a:tabLst/>
              <a:defRPr/>
            </a:pPr>
            <a:endParaRPr kumimoji="0" lang="en-CA" sz="1000" b="0" i="0" u="none"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endParaRPr>
          </a:p>
          <a:p>
            <a:pPr marL="171450" marR="0" lvl="0" indent="-171450" algn="l" defTabSz="914400" rtl="0" eaLnBrk="1" fontAlgn="auto" latinLnBrk="0" hangingPunct="1">
              <a:lnSpc>
                <a:spcPts val="1400"/>
              </a:lnSpc>
              <a:spcBef>
                <a:spcPts val="0"/>
              </a:spcBef>
              <a:spcAft>
                <a:spcPts val="0"/>
              </a:spcAft>
              <a:buClr>
                <a:prstClr val="black"/>
              </a:buClr>
              <a:buSzTx/>
              <a:buFont typeface="Arial" panose="020B0604020202020204" pitchFamily="34" charset="0"/>
              <a:buChar char="•"/>
              <a:tabLst/>
              <a:defRPr/>
            </a:pPr>
            <a:r>
              <a:rPr kumimoji="0" lang="en-CA" sz="1000" b="0" i="0" u="sng"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rPr>
              <a:t>Built-in flexibility:</a:t>
            </a:r>
            <a:r>
              <a:rPr kumimoji="0" lang="en-CA" sz="1000" b="0" i="0" u="none" strike="noStrike" kern="1200" cap="none" spc="0" normalizeH="0" baseline="0" noProof="0" dirty="0">
                <a:ln>
                  <a:noFill/>
                </a:ln>
                <a:solidFill>
                  <a:prstClr val="black"/>
                </a:solidFill>
                <a:effectLst/>
                <a:uLnTx/>
                <a:uFillTx/>
                <a:latin typeface="+mn-lt"/>
                <a:ea typeface="Tahoma" panose="020B0604030504040204" pitchFamily="34" charset="0"/>
                <a:cs typeface="Times New Roman" panose="02020603050405020304" pitchFamily="18" charset="0"/>
              </a:rPr>
              <a:t> A 529 plan can be used at any accredited college or trade school and qualified apprenticeship program to pay for tuition, fees, room and board, and other qualified expenses. But what if your child chooses a different path? Plan for the possibility by also opening a savings account for them. </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a:p>
        </p:txBody>
      </p:sp>
    </p:spTree>
    <p:extLst>
      <p:ext uri="{BB962C8B-B14F-4D97-AF65-F5344CB8AC3E}">
        <p14:creationId xmlns:p14="http://schemas.microsoft.com/office/powerpoint/2010/main" val="274293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ts val="1400"/>
              </a:lnSpc>
              <a:spcBef>
                <a:spcPts val="0"/>
              </a:spcBef>
              <a:spcAft>
                <a:spcPts val="0"/>
              </a:spcAft>
              <a:buNone/>
            </a:pPr>
            <a:r>
              <a:rPr lang="en-US" sz="1000" dirty="0">
                <a:solidFill>
                  <a:schemeClr val="tx1"/>
                </a:solidFill>
                <a:effectLst/>
                <a:latin typeface="+mn-lt"/>
                <a:ea typeface="Calibri" panose="020F0502020204030204" pitchFamily="34" charset="0"/>
                <a:cs typeface="Times New Roman" panose="02020603050405020304" pitchFamily="18" charset="0"/>
              </a:rPr>
              <a:t>Funding your child’s higher education can take a village – you don’t need to do it all on your own. With 529 plans, anyone can invest on your child’s behalf. The gifting and estate planning benefits of 529 plans make them a great option for grandparents wanting to help out their grandchildren.</a:t>
            </a:r>
          </a:p>
          <a:p>
            <a:pPr marL="0" marR="0">
              <a:lnSpc>
                <a:spcPts val="1400"/>
              </a:lnSpc>
              <a:spcBef>
                <a:spcPts val="0"/>
              </a:spcBef>
              <a:spcAft>
                <a:spcPts val="0"/>
              </a:spcAft>
            </a:pPr>
            <a:endParaRPr lang="en-CA" sz="1000"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One of the great things is that you can </a:t>
            </a:r>
            <a:r>
              <a:rPr lang="en-US" sz="1000" u="sng" dirty="0">
                <a:solidFill>
                  <a:schemeClr val="tx1"/>
                </a:solidFill>
                <a:effectLst/>
                <a:latin typeface="+mn-lt"/>
                <a:ea typeface="Calibri" panose="020F0502020204030204" pitchFamily="34" charset="0"/>
                <a:cs typeface="Times New Roman" panose="02020603050405020304" pitchFamily="18" charset="0"/>
              </a:rPr>
              <a:t>contribute without triggering gift taxes:</a:t>
            </a:r>
            <a:r>
              <a:rPr lang="en-US" sz="1000" b="1" dirty="0">
                <a:solidFill>
                  <a:schemeClr val="tx1"/>
                </a:solidFill>
                <a:effectLst/>
                <a:latin typeface="+mn-lt"/>
                <a:ea typeface="Calibri" panose="020F0502020204030204" pitchFamily="34" charset="0"/>
                <a:cs typeface="Times New Roman" panose="02020603050405020304" pitchFamily="18" charset="0"/>
              </a:rPr>
              <a:t> </a:t>
            </a:r>
            <a:r>
              <a:rPr lang="en-US" sz="1000" b="0" dirty="0">
                <a:solidFill>
                  <a:schemeClr val="tx1"/>
                </a:solidFill>
                <a:effectLst/>
                <a:latin typeface="+mn-lt"/>
                <a:ea typeface="Calibri" panose="020F0502020204030204" pitchFamily="34" charset="0"/>
                <a:cs typeface="Times New Roman" panose="02020603050405020304" pitchFamily="18" charset="0"/>
              </a:rPr>
              <a:t>In </a:t>
            </a:r>
            <a:r>
              <a:rPr lang="en-US" sz="1000" b="0" dirty="0">
                <a:solidFill>
                  <a:srgbClr val="FF0000"/>
                </a:solidFill>
                <a:effectLst/>
                <a:latin typeface="+mn-lt"/>
                <a:ea typeface="Calibri" panose="020F0502020204030204" pitchFamily="34" charset="0"/>
                <a:cs typeface="Times New Roman" panose="02020603050405020304" pitchFamily="18" charset="0"/>
              </a:rPr>
              <a:t>2024</a:t>
            </a:r>
            <a:r>
              <a:rPr lang="en-US" sz="1000" b="0" dirty="0">
                <a:solidFill>
                  <a:schemeClr val="tx1"/>
                </a:solidFill>
                <a:effectLst/>
                <a:latin typeface="+mn-lt"/>
                <a:ea typeface="Calibri" panose="020F0502020204030204" pitchFamily="34" charset="0"/>
                <a:cs typeface="Times New Roman" panose="02020603050405020304" pitchFamily="18" charset="0"/>
              </a:rPr>
              <a:t>, y</a:t>
            </a:r>
            <a:r>
              <a:rPr lang="en-US" sz="1000" b="0" dirty="0">
                <a:latin typeface="+mn-lt"/>
                <a:ea typeface="Calibri" panose="020F0502020204030204" pitchFamily="34" charset="0"/>
                <a:cs typeface="Times New Roman" panose="02020603050405020304" pitchFamily="18" charset="0"/>
              </a:rPr>
              <a:t>ou </a:t>
            </a:r>
            <a:r>
              <a:rPr lang="en-US" sz="1000" dirty="0">
                <a:latin typeface="+mn-lt"/>
                <a:ea typeface="Calibri" panose="020F0502020204030204" pitchFamily="34" charset="0"/>
                <a:cs typeface="Times New Roman" panose="02020603050405020304" pitchFamily="18" charset="0"/>
              </a:rPr>
              <a:t>can t</a:t>
            </a:r>
            <a:r>
              <a:rPr lang="en-US" sz="1000" dirty="0">
                <a:solidFill>
                  <a:schemeClr val="tx1"/>
                </a:solidFill>
                <a:effectLst/>
                <a:latin typeface="+mn-lt"/>
                <a:ea typeface="Calibri" panose="020F0502020204030204" pitchFamily="34" charset="0"/>
                <a:cs typeface="Times New Roman" panose="02020603050405020304" pitchFamily="18" charset="0"/>
              </a:rPr>
              <a:t>ransfer up to </a:t>
            </a:r>
            <a:r>
              <a:rPr lang="en-US" sz="1000" dirty="0">
                <a:solidFill>
                  <a:srgbClr val="FF0000"/>
                </a:solidFill>
                <a:effectLst/>
                <a:latin typeface="+mn-lt"/>
                <a:ea typeface="Calibri" panose="020F0502020204030204" pitchFamily="34" charset="0"/>
                <a:cs typeface="Times New Roman" panose="02020603050405020304" pitchFamily="18" charset="0"/>
              </a:rPr>
              <a:t>$180,000 </a:t>
            </a:r>
            <a:r>
              <a:rPr lang="en-US" sz="1000" dirty="0">
                <a:solidFill>
                  <a:schemeClr val="tx1"/>
                </a:solidFill>
                <a:effectLst/>
                <a:latin typeface="+mn-lt"/>
                <a:ea typeface="Calibri" panose="020F0502020204030204" pitchFamily="34" charset="0"/>
                <a:cs typeface="Times New Roman" panose="02020603050405020304" pitchFamily="18" charset="0"/>
              </a:rPr>
              <a:t>(jointly) or </a:t>
            </a:r>
            <a:r>
              <a:rPr lang="en-US" sz="1000" dirty="0">
                <a:solidFill>
                  <a:srgbClr val="FF0000"/>
                </a:solidFill>
                <a:effectLst/>
                <a:latin typeface="+mn-lt"/>
                <a:ea typeface="Calibri" panose="020F0502020204030204" pitchFamily="34" charset="0"/>
                <a:cs typeface="Times New Roman" panose="02020603050405020304" pitchFamily="18" charset="0"/>
              </a:rPr>
              <a:t>$90,000 </a:t>
            </a:r>
            <a:r>
              <a:rPr lang="en-US" sz="1000" dirty="0">
                <a:solidFill>
                  <a:schemeClr val="tx1"/>
                </a:solidFill>
                <a:effectLst/>
                <a:latin typeface="+mn-lt"/>
                <a:ea typeface="Calibri" panose="020F0502020204030204" pitchFamily="34" charset="0"/>
                <a:cs typeface="Times New Roman" panose="02020603050405020304" pitchFamily="18" charset="0"/>
              </a:rPr>
              <a:t>(per individual) per beneficiary from your taxable estate. The donor must elect that the gift be treated as having occurred over a five-year period in order for it to qualify for the federal gift tax exclusion. If additional gifts are made to the same beneficiary during this five-year period, a federal gift tax may apply. If the donor dies within this five-year period, a pro-rata share will be included in the donor’s estate for federal estate tax purposes. State gift and estate tax laws may vary.</a:t>
            </a:r>
            <a:endParaRPr lang="en-CA" sz="1000"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0"/>
              </a:spcAft>
            </a:pPr>
            <a:endParaRPr lang="en-CA" sz="1000"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As I mentioned before, you will receive the benefit of </a:t>
            </a:r>
            <a:r>
              <a:rPr lang="en-US" sz="1000" u="sng" dirty="0">
                <a:solidFill>
                  <a:schemeClr val="tx1"/>
                </a:solidFill>
                <a:effectLst/>
                <a:latin typeface="+mn-lt"/>
                <a:ea typeface="Calibri" panose="020F0502020204030204" pitchFamily="34" charset="0"/>
                <a:cs typeface="Times New Roman" panose="02020603050405020304" pitchFamily="18" charset="0"/>
              </a:rPr>
              <a:t>tax-free compounding:</a:t>
            </a:r>
            <a:r>
              <a:rPr lang="en-US" sz="1000" b="1" dirty="0">
                <a:solidFill>
                  <a:schemeClr val="tx1"/>
                </a:solidFill>
                <a:effectLst/>
                <a:latin typeface="+mn-lt"/>
                <a:ea typeface="Calibri" panose="020F0502020204030204" pitchFamily="34" charset="0"/>
                <a:cs typeface="Times New Roman" panose="02020603050405020304" pitchFamily="18" charset="0"/>
              </a:rPr>
              <a:t> </a:t>
            </a:r>
            <a:r>
              <a:rPr lang="en-US" sz="1000" dirty="0">
                <a:solidFill>
                  <a:schemeClr val="tx1"/>
                </a:solidFill>
                <a:effectLst/>
                <a:latin typeface="+mn-lt"/>
                <a:ea typeface="Calibri" panose="020F0502020204030204" pitchFamily="34" charset="0"/>
                <a:cs typeface="Times New Roman" panose="02020603050405020304" pitchFamily="18" charset="0"/>
              </a:rPr>
              <a:t>Because earnings on 529 plans are tax free if used for qualified education expenses, each account has a maximum potential to grow over time fully tax sheltered. </a:t>
            </a:r>
          </a:p>
          <a:p>
            <a:pPr marL="171450" marR="0" lvl="0" indent="-171450">
              <a:lnSpc>
                <a:spcPts val="1400"/>
              </a:lnSpc>
              <a:spcBef>
                <a:spcPts val="0"/>
              </a:spcBef>
              <a:spcAft>
                <a:spcPts val="0"/>
              </a:spcAft>
            </a:pPr>
            <a:endParaRPr lang="en-CA" sz="1000" u="none" dirty="0">
              <a:solidFill>
                <a:schemeClr val="tx1"/>
              </a:solidFill>
              <a:effectLst/>
              <a:latin typeface="+mn-lt"/>
              <a:ea typeface="Tahoma" panose="020B0604030504040204" pitchFamily="34" charset="0"/>
              <a:cs typeface="Times New Roman" panose="02020603050405020304" pitchFamily="18" charset="0"/>
            </a:endParaRPr>
          </a:p>
          <a:p>
            <a:pPr marL="171450" marR="0" lvl="0" indent="-171450">
              <a:lnSpc>
                <a:spcPts val="1400"/>
              </a:lnSpc>
              <a:spcBef>
                <a:spcPts val="0"/>
              </a:spcBef>
              <a:spcAft>
                <a:spcPts val="0"/>
              </a:spcAft>
            </a:pPr>
            <a:r>
              <a:rPr lang="en-US" sz="1000" u="sng" dirty="0">
                <a:solidFill>
                  <a:schemeClr val="tx1"/>
                </a:solidFill>
                <a:effectLst/>
                <a:latin typeface="+mn-lt"/>
                <a:ea typeface="Calibri" panose="020F0502020204030204" pitchFamily="34" charset="0"/>
                <a:cs typeface="Times New Roman" panose="02020603050405020304" pitchFamily="18" charset="0"/>
              </a:rPr>
              <a:t>New FAFSA rules:</a:t>
            </a:r>
            <a:r>
              <a:rPr lang="en-US" sz="1000" dirty="0">
                <a:solidFill>
                  <a:schemeClr val="tx1"/>
                </a:solidFill>
                <a:effectLst/>
                <a:latin typeface="+mn-lt"/>
                <a:ea typeface="Calibri" panose="020F0502020204030204" pitchFamily="34" charset="0"/>
                <a:cs typeface="Times New Roman" panose="02020603050405020304" pitchFamily="18" charset="0"/>
              </a:rPr>
              <a:t> There are some new rules which I want to share. Starting in 2022, distributions from grandparent-owned 529 plans are no longer considered untaxed student income.* What that means is that grandparents can help with their grandchild’s college expenses with no negative implications for their grandchild when it comes to federal financial aid.</a:t>
            </a:r>
          </a:p>
          <a:p>
            <a:pPr marL="0" marR="0" lvl="0" indent="0">
              <a:lnSpc>
                <a:spcPts val="1400"/>
              </a:lnSpc>
              <a:spcBef>
                <a:spcPts val="0"/>
              </a:spcBef>
              <a:spcAft>
                <a:spcPts val="0"/>
              </a:spcAft>
              <a:buNone/>
            </a:pPr>
            <a:r>
              <a:rPr lang="en-US" sz="1100" dirty="0">
                <a:solidFill>
                  <a:schemeClr val="tx1"/>
                </a:solidFill>
                <a:effectLst/>
                <a:latin typeface="+mn-lt"/>
                <a:ea typeface="Calibri" panose="020F0502020204030204" pitchFamily="34" charset="0"/>
                <a:cs typeface="Times New Roman" panose="02020603050405020304" pitchFamily="18" charset="0"/>
              </a:rPr>
              <a:t> </a:t>
            </a:r>
            <a:endParaRPr lang="en-CA" sz="1100" dirty="0">
              <a:solidFill>
                <a:schemeClr val="tx1"/>
              </a:solidFill>
              <a:effectLst/>
              <a:latin typeface="+mn-lt"/>
              <a:ea typeface="Tahoma" panose="020B0604030504040204" pitchFamily="34" charset="0"/>
              <a:cs typeface="Times New Roman" panose="02020603050405020304" pitchFamily="18" charset="0"/>
            </a:endParaRPr>
          </a:p>
          <a:p>
            <a:pPr marL="0" marR="0" lvl="0" indent="0">
              <a:lnSpc>
                <a:spcPts val="900"/>
              </a:lnSpc>
              <a:spcBef>
                <a:spcPts val="0"/>
              </a:spcBef>
              <a:spcAft>
                <a:spcPts val="0"/>
              </a:spcAft>
              <a:buNone/>
            </a:pPr>
            <a:r>
              <a:rPr lang="en-US" sz="750" dirty="0">
                <a:solidFill>
                  <a:schemeClr val="tx1"/>
                </a:solidFill>
                <a:effectLst/>
                <a:latin typeface="+mn-lt"/>
                <a:ea typeface="Calibri" panose="020F0502020204030204" pitchFamily="34" charset="0"/>
                <a:cs typeface="Times New Roman" panose="02020603050405020304" pitchFamily="18" charset="0"/>
              </a:rPr>
              <a:t>*Distributions from accounts not owned by the student or parent/guardian will no longer be considered for purposes of the EFC calculation effective with the FAFSA form filed for the 2024-2025 school year. Because the FAFSA is based on tax information from two years prior, distributions taken beginning in 2022 will not affect the EFC.</a:t>
            </a:r>
          </a:p>
          <a:p>
            <a:pPr marL="0" marR="25774" indent="0">
              <a:lnSpc>
                <a:spcPts val="750"/>
              </a:lnSpc>
              <a:spcBef>
                <a:spcPts val="194"/>
              </a:spcBef>
              <a:buNone/>
            </a:pPr>
            <a:r>
              <a:rPr lang="en-US" sz="750" dirty="0">
                <a:solidFill>
                  <a:srgbClr val="FF0000"/>
                </a:solidFill>
                <a:latin typeface="+mn-lt"/>
                <a:cs typeface="Manulife JH Sans Optimized"/>
              </a:rPr>
              <a:t>**Source:</a:t>
            </a:r>
            <a:r>
              <a:rPr lang="en-US" sz="750" spc="18" dirty="0">
                <a:solidFill>
                  <a:srgbClr val="FF0000"/>
                </a:solidFill>
                <a:latin typeface="+mn-lt"/>
                <a:cs typeface="Manulife JH Sans Optimized"/>
              </a:rPr>
              <a:t> </a:t>
            </a:r>
            <a:r>
              <a:rPr lang="en-CA" sz="1800" dirty="0">
                <a:solidFill>
                  <a:srgbClr val="000000"/>
                </a:solidFill>
                <a:effectLst/>
                <a:latin typeface="Arial" panose="020B0604020202020204" pitchFamily="34" charset="0"/>
                <a:ea typeface="Calibri" panose="020F0502020204030204" pitchFamily="34" charset="0"/>
              </a:rPr>
              <a:t>Manulife John Hancock Investments</a:t>
            </a:r>
            <a:r>
              <a:rPr lang="en-US" sz="750" dirty="0">
                <a:solidFill>
                  <a:srgbClr val="FF0000"/>
                </a:solidFill>
                <a:latin typeface="+mn-lt"/>
                <a:cs typeface="Manulife JH Sans Optimized"/>
              </a:rPr>
              <a:t>,</a:t>
            </a:r>
            <a:r>
              <a:rPr lang="en-US" sz="750" spc="22" dirty="0">
                <a:solidFill>
                  <a:srgbClr val="FF0000"/>
                </a:solidFill>
                <a:latin typeface="+mn-lt"/>
                <a:cs typeface="Manulife JH Sans Optimized"/>
              </a:rPr>
              <a:t> </a:t>
            </a:r>
            <a:r>
              <a:rPr lang="en-US" sz="750" spc="-9" dirty="0">
                <a:solidFill>
                  <a:srgbClr val="FF0000"/>
                </a:solidFill>
                <a:latin typeface="+mn-lt"/>
                <a:cs typeface="Manulife JH Sans Optimized"/>
              </a:rPr>
              <a:t>2024.</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The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above</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illustration</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does</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not</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depict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an</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investment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in</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John</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Hancock</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Freedom</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529</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and</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is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hypothetical</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example</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for</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comparison</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purposes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only.</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Rates</a:t>
            </a:r>
            <a:r>
              <a:rPr lang="en-US" sz="750" spc="22" dirty="0">
                <a:solidFill>
                  <a:srgbClr val="FF0000"/>
                </a:solidFill>
                <a:latin typeface="+mn-lt"/>
                <a:cs typeface="Manulife JH Sans Optimized"/>
              </a:rPr>
              <a:t> </a:t>
            </a:r>
            <a:r>
              <a:rPr lang="en-US" sz="750" spc="-22" dirty="0">
                <a:solidFill>
                  <a:srgbClr val="FF0000"/>
                </a:solidFill>
                <a:latin typeface="+mn-lt"/>
                <a:cs typeface="Manulife JH Sans Optimized"/>
              </a:rPr>
              <a:t>are</a:t>
            </a:r>
            <a:r>
              <a:rPr lang="en-US" sz="750" spc="441" dirty="0">
                <a:solidFill>
                  <a:srgbClr val="FF0000"/>
                </a:solidFill>
                <a:latin typeface="+mn-lt"/>
                <a:cs typeface="Manulife JH Sans Optimized"/>
              </a:rPr>
              <a:t> </a:t>
            </a:r>
            <a:r>
              <a:rPr lang="en-US" sz="750" dirty="0">
                <a:solidFill>
                  <a:srgbClr val="FF0000"/>
                </a:solidFill>
                <a:latin typeface="+mn-lt"/>
                <a:cs typeface="Manulife JH Sans Optimized"/>
              </a:rPr>
              <a:t>subject</a:t>
            </a:r>
            <a:r>
              <a:rPr lang="en-US" sz="750" spc="13" dirty="0">
                <a:solidFill>
                  <a:srgbClr val="FF0000"/>
                </a:solidFill>
                <a:latin typeface="+mn-lt"/>
                <a:cs typeface="Manulife JH Sans Optimized"/>
              </a:rPr>
              <a:t> </a:t>
            </a:r>
            <a:r>
              <a:rPr lang="en-US" sz="750" dirty="0">
                <a:solidFill>
                  <a:srgbClr val="FF0000"/>
                </a:solidFill>
                <a:latin typeface="+mn-lt"/>
                <a:cs typeface="Manulife JH Sans Optimized"/>
              </a:rPr>
              <a:t>to</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change.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This</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illustration</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does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not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reflect</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the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effect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of</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asset</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charges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and</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account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fees.</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These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fees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would</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reduce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the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performance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shown</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in</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the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above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illustration.</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The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investment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return</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and</a:t>
            </a:r>
            <a:r>
              <a:rPr lang="en-US" sz="750" spc="26" dirty="0">
                <a:solidFill>
                  <a:srgbClr val="FF0000"/>
                </a:solidFill>
                <a:latin typeface="+mn-lt"/>
                <a:cs typeface="Manulife JH Sans Optimized"/>
              </a:rPr>
              <a:t> </a:t>
            </a:r>
            <a:r>
              <a:rPr lang="en-US" sz="750" dirty="0">
                <a:solidFill>
                  <a:srgbClr val="FF0000"/>
                </a:solidFill>
                <a:latin typeface="+mn-lt"/>
                <a:cs typeface="Manulife JH Sans Optimized"/>
              </a:rPr>
              <a:t>principal</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value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of</a:t>
            </a:r>
            <a:r>
              <a:rPr lang="en-US" sz="750" spc="26" dirty="0">
                <a:solidFill>
                  <a:srgbClr val="FF0000"/>
                </a:solidFill>
                <a:latin typeface="+mn-lt"/>
                <a:cs typeface="Manulife JH Sans Optimized"/>
              </a:rPr>
              <a:t> </a:t>
            </a:r>
            <a:r>
              <a:rPr lang="en-US" sz="750" spc="-22" dirty="0">
                <a:solidFill>
                  <a:srgbClr val="FF0000"/>
                </a:solidFill>
                <a:latin typeface="+mn-lt"/>
                <a:cs typeface="Manulife JH Sans Optimized"/>
              </a:rPr>
              <a:t>an </a:t>
            </a:r>
            <a:r>
              <a:rPr lang="en-US" sz="750" dirty="0">
                <a:solidFill>
                  <a:srgbClr val="FF0000"/>
                </a:solidFill>
                <a:latin typeface="+mn-lt"/>
                <a:cs typeface="Manulife JH Sans Optimized"/>
              </a:rPr>
              <a:t>investment</a:t>
            </a:r>
            <a:r>
              <a:rPr lang="en-US" sz="750" spc="9" dirty="0">
                <a:solidFill>
                  <a:srgbClr val="FF0000"/>
                </a:solidFill>
                <a:latin typeface="+mn-lt"/>
                <a:cs typeface="Manulife JH Sans Optimized"/>
              </a:rPr>
              <a:t> </a:t>
            </a:r>
            <a:r>
              <a:rPr lang="en-US" sz="750" dirty="0">
                <a:solidFill>
                  <a:srgbClr val="FF0000"/>
                </a:solidFill>
                <a:latin typeface="+mn-lt"/>
                <a:cs typeface="Manulife JH Sans Optimized"/>
              </a:rPr>
              <a:t>may</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fluctuate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so</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that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distributed</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investments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may</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be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worth</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more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or</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less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than</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their</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original</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value.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Tax</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deferral</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may</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work</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best</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for</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long-term</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goals.</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The</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projected</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values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assume</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an</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initial</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lump</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sum</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of</a:t>
            </a:r>
            <a:r>
              <a:rPr lang="en-US" sz="750" spc="22" dirty="0">
                <a:solidFill>
                  <a:srgbClr val="FF0000"/>
                </a:solidFill>
                <a:latin typeface="+mn-lt"/>
                <a:cs typeface="Manulife JH Sans Optimized"/>
              </a:rPr>
              <a:t> </a:t>
            </a:r>
            <a:r>
              <a:rPr lang="en-US" sz="750" spc="-9" dirty="0">
                <a:solidFill>
                  <a:srgbClr val="FF0000"/>
                </a:solidFill>
                <a:latin typeface="+mn-lt"/>
                <a:cs typeface="Manulife JH Sans Optimized"/>
              </a:rPr>
              <a:t>$180,000 </a:t>
            </a:r>
            <a:r>
              <a:rPr lang="en-US" sz="750" dirty="0">
                <a:solidFill>
                  <a:srgbClr val="FF0000"/>
                </a:solidFill>
                <a:latin typeface="+mn-lt"/>
                <a:cs typeface="Manulife JH Sans Optimized"/>
              </a:rPr>
              <a:t>and</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monthly</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contribution</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of</a:t>
            </a:r>
            <a:r>
              <a:rPr lang="en-US" sz="750" spc="18" dirty="0">
                <a:solidFill>
                  <a:srgbClr val="FF0000"/>
                </a:solidFill>
                <a:latin typeface="+mn-lt"/>
                <a:cs typeface="Manulife JH Sans Optimized"/>
              </a:rPr>
              <a:t> </a:t>
            </a:r>
            <a:r>
              <a:rPr lang="en-US" sz="750" spc="-22" dirty="0">
                <a:solidFill>
                  <a:srgbClr val="FF0000"/>
                </a:solidFill>
                <a:latin typeface="+mn-lt"/>
                <a:cs typeface="Manulife JH Sans Optimized"/>
              </a:rPr>
              <a:t>$833.33</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are</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invested</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for</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18</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years</a:t>
            </a:r>
            <a:r>
              <a:rPr lang="en-US" sz="750" spc="22" dirty="0">
                <a:solidFill>
                  <a:srgbClr val="FF0000"/>
                </a:solidFill>
                <a:latin typeface="+mn-lt"/>
                <a:cs typeface="Manulife JH Sans Optimized"/>
              </a:rPr>
              <a:t> </a:t>
            </a:r>
            <a:r>
              <a:rPr lang="en-US" sz="750" dirty="0">
                <a:solidFill>
                  <a:srgbClr val="FF0000"/>
                </a:solidFill>
                <a:latin typeface="+mn-lt"/>
                <a:cs typeface="Manulife JH Sans Optimized"/>
              </a:rPr>
              <a:t>at</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hypothetical</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compound</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annual</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growth</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rate</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of</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6%,</a:t>
            </a:r>
            <a:r>
              <a:rPr lang="en-US" sz="750" spc="18" dirty="0">
                <a:solidFill>
                  <a:srgbClr val="FF0000"/>
                </a:solidFill>
                <a:latin typeface="+mn-lt"/>
                <a:cs typeface="Manulife JH Sans Optimized"/>
              </a:rPr>
              <a:t> </a:t>
            </a:r>
            <a:r>
              <a:rPr lang="en-US" sz="750" dirty="0">
                <a:solidFill>
                  <a:srgbClr val="FF0000"/>
                </a:solidFill>
                <a:latin typeface="+mn-lt"/>
                <a:cs typeface="Manulife JH Sans Optimized"/>
              </a:rPr>
              <a:t>accrued</a:t>
            </a:r>
            <a:r>
              <a:rPr lang="en-US" sz="750" spc="22" dirty="0">
                <a:solidFill>
                  <a:srgbClr val="FF0000"/>
                </a:solidFill>
                <a:latin typeface="+mn-lt"/>
                <a:cs typeface="Manulife JH Sans Optimized"/>
              </a:rPr>
              <a:t> </a:t>
            </a:r>
            <a:r>
              <a:rPr lang="en-US" sz="750" spc="-9" dirty="0">
                <a:solidFill>
                  <a:srgbClr val="FF0000"/>
                </a:solidFill>
                <a:latin typeface="+mn-lt"/>
                <a:cs typeface="Manulife JH Sans Optimized"/>
              </a:rPr>
              <a:t>monthly.</a:t>
            </a:r>
            <a:endParaRPr lang="en-US" sz="750" dirty="0">
              <a:solidFill>
                <a:srgbClr val="FF0000"/>
              </a:solidFill>
              <a:latin typeface="+mn-lt"/>
              <a:cs typeface="Manulife JH Sans Optimized"/>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a:p>
        </p:txBody>
      </p:sp>
    </p:spTree>
    <p:extLst>
      <p:ext uri="{BB962C8B-B14F-4D97-AF65-F5344CB8AC3E}">
        <p14:creationId xmlns:p14="http://schemas.microsoft.com/office/powerpoint/2010/main" val="152793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marR="0" indent="0">
              <a:lnSpc>
                <a:spcPts val="1400"/>
              </a:lnSpc>
              <a:spcBef>
                <a:spcPts val="0"/>
              </a:spcBef>
              <a:spcAft>
                <a:spcPts val="0"/>
              </a:spcAft>
              <a:buNone/>
            </a:pPr>
            <a:r>
              <a:rPr lang="en-CA" sz="1000" dirty="0">
                <a:latin typeface="+mn-lt"/>
                <a:ea typeface="Calibri" panose="020F0502020204030204" pitchFamily="34" charset="0"/>
                <a:cs typeface="Arial" panose="020B0604020202020204" pitchFamily="34" charset="0"/>
              </a:rPr>
              <a:t>In summary one of the</a:t>
            </a:r>
            <a:r>
              <a:rPr lang="en-CA" sz="1000" b="0" i="0" dirty="0">
                <a:solidFill>
                  <a:schemeClr val="tx1"/>
                </a:solidFill>
                <a:effectLst/>
                <a:latin typeface="+mn-lt"/>
                <a:ea typeface="Calibri" panose="020F0502020204030204" pitchFamily="34" charset="0"/>
                <a:cs typeface="Arial" panose="020B0604020202020204" pitchFamily="34" charset="0"/>
              </a:rPr>
              <a:t> best </a:t>
            </a:r>
            <a:r>
              <a:rPr lang="en-CA" sz="1000" dirty="0">
                <a:latin typeface="+mn-lt"/>
                <a:ea typeface="Calibri" panose="020F0502020204030204" pitchFamily="34" charset="0"/>
                <a:cs typeface="Arial" panose="020B0604020202020204" pitchFamily="34" charset="0"/>
              </a:rPr>
              <a:t>ways</a:t>
            </a:r>
            <a:r>
              <a:rPr lang="en-CA" sz="1000" b="0" i="0" dirty="0">
                <a:solidFill>
                  <a:schemeClr val="tx1"/>
                </a:solidFill>
                <a:effectLst/>
                <a:latin typeface="+mn-lt"/>
                <a:ea typeface="Calibri" panose="020F0502020204030204" pitchFamily="34" charset="0"/>
                <a:cs typeface="Arial" panose="020B0604020202020204" pitchFamily="34" charset="0"/>
              </a:rPr>
              <a:t> to provide for your child’s long-term financial security is by having your own finances in order. The healthier you are financially, the better your child’s prospects. </a:t>
            </a:r>
          </a:p>
          <a:p>
            <a:pPr marL="0" marR="0" indent="0">
              <a:lnSpc>
                <a:spcPts val="1400"/>
              </a:lnSpc>
              <a:spcBef>
                <a:spcPts val="0"/>
              </a:spcBef>
              <a:spcAft>
                <a:spcPts val="0"/>
              </a:spcAft>
              <a:buNone/>
            </a:pPr>
            <a:endParaRPr lang="en-CA" sz="1000" b="0" i="0" dirty="0">
              <a:solidFill>
                <a:schemeClr val="tx1"/>
              </a:solidFill>
              <a:effectLst/>
              <a:latin typeface="+mn-lt"/>
              <a:ea typeface="Tahoma" panose="020B0604030504040204" pitchFamily="34" charset="0"/>
              <a:cs typeface="Arial" panose="020B0604020202020204" pitchFamily="34" charset="0"/>
            </a:endParaRPr>
          </a:p>
          <a:p>
            <a:pPr marL="0" marR="0" indent="0">
              <a:lnSpc>
                <a:spcPts val="1400"/>
              </a:lnSpc>
              <a:spcBef>
                <a:spcPts val="0"/>
              </a:spcBef>
              <a:spcAft>
                <a:spcPts val="0"/>
              </a:spcAft>
              <a:buNone/>
            </a:pPr>
            <a:r>
              <a:rPr lang="en-CA" sz="1000" b="0" i="0" dirty="0">
                <a:solidFill>
                  <a:schemeClr val="tx1"/>
                </a:solidFill>
                <a:effectLst/>
                <a:latin typeface="+mn-lt"/>
                <a:ea typeface="Calibri" panose="020F0502020204030204" pitchFamily="34" charset="0"/>
                <a:cs typeface="Arial" panose="020B0604020202020204" pitchFamily="34" charset="0"/>
              </a:rPr>
              <a:t>Your formula for long-term financial success:</a:t>
            </a:r>
          </a:p>
          <a:p>
            <a:pPr marL="0" marR="0">
              <a:lnSpc>
                <a:spcPts val="1400"/>
              </a:lnSpc>
              <a:spcBef>
                <a:spcPts val="0"/>
              </a:spcBef>
              <a:spcAft>
                <a:spcPts val="0"/>
              </a:spcAft>
            </a:pPr>
            <a:endParaRPr lang="en-CA" sz="1000" b="0" i="0" dirty="0">
              <a:solidFill>
                <a:schemeClr val="tx1"/>
              </a:solidFill>
              <a:effectLst/>
              <a:latin typeface="+mn-lt"/>
              <a:ea typeface="Tahoma" panose="020B0604030504040204" pitchFamily="34" charset="0"/>
              <a:cs typeface="Arial" panose="020B0604020202020204" pitchFamily="34" charset="0"/>
            </a:endParaRPr>
          </a:p>
          <a:p>
            <a:pPr marL="171450" marR="0" lvl="0" indent="-171450">
              <a:lnSpc>
                <a:spcPts val="1400"/>
              </a:lnSpc>
              <a:spcBef>
                <a:spcPts val="0"/>
              </a:spcBef>
              <a:spcAft>
                <a:spcPts val="0"/>
              </a:spcAft>
            </a:pPr>
            <a:r>
              <a:rPr lang="en-CA" sz="1000" b="0" i="0" dirty="0">
                <a:solidFill>
                  <a:schemeClr val="tx1"/>
                </a:solidFill>
                <a:effectLst/>
                <a:latin typeface="+mn-lt"/>
                <a:ea typeface="Calibri" panose="020F0502020204030204" pitchFamily="34" charset="0"/>
                <a:cs typeface="Arial" panose="020B0604020202020204" pitchFamily="34" charset="0"/>
              </a:rPr>
              <a:t>Know your short- and long-term goals and their cost.</a:t>
            </a:r>
            <a:endParaRPr lang="en-CA" sz="1000" b="0" i="0" dirty="0">
              <a:solidFill>
                <a:schemeClr val="tx1"/>
              </a:solidFill>
              <a:effectLst/>
              <a:latin typeface="+mn-lt"/>
              <a:ea typeface="Tahoma" panose="020B0604030504040204" pitchFamily="34" charset="0"/>
              <a:cs typeface="Arial" panose="020B0604020202020204" pitchFamily="34" charset="0"/>
            </a:endParaRPr>
          </a:p>
          <a:p>
            <a:pPr marL="171450" marR="0" lvl="0" indent="-171450">
              <a:lnSpc>
                <a:spcPts val="1400"/>
              </a:lnSpc>
              <a:spcBef>
                <a:spcPts val="0"/>
              </a:spcBef>
              <a:spcAft>
                <a:spcPts val="0"/>
              </a:spcAft>
            </a:pPr>
            <a:endParaRPr lang="en-CA" sz="1000" b="0" i="0" dirty="0">
              <a:solidFill>
                <a:schemeClr val="tx1"/>
              </a:solidFill>
              <a:effectLst/>
              <a:latin typeface="+mn-lt"/>
              <a:ea typeface="Calibri" panose="020F0502020204030204" pitchFamily="34" charset="0"/>
              <a:cs typeface="Arial" panose="020B0604020202020204" pitchFamily="34" charset="0"/>
            </a:endParaRPr>
          </a:p>
          <a:p>
            <a:pPr marL="171450" marR="0" lvl="0" indent="-171450">
              <a:lnSpc>
                <a:spcPts val="1400"/>
              </a:lnSpc>
              <a:spcBef>
                <a:spcPts val="0"/>
              </a:spcBef>
              <a:spcAft>
                <a:spcPts val="0"/>
              </a:spcAft>
            </a:pPr>
            <a:r>
              <a:rPr lang="en-CA" sz="1000" dirty="0">
                <a:latin typeface="+mn-lt"/>
                <a:ea typeface="Calibri" panose="020F0502020204030204" pitchFamily="34" charset="0"/>
                <a:cs typeface="Arial" panose="020B0604020202020204" pitchFamily="34" charset="0"/>
              </a:rPr>
              <a:t>Try to s</a:t>
            </a:r>
            <a:r>
              <a:rPr lang="en-CA" sz="1000" b="0" i="0" dirty="0">
                <a:solidFill>
                  <a:schemeClr val="tx1"/>
                </a:solidFill>
                <a:effectLst/>
                <a:latin typeface="+mn-lt"/>
                <a:ea typeface="Calibri" panose="020F0502020204030204" pitchFamily="34" charset="0"/>
                <a:cs typeface="Arial" panose="020B0604020202020204" pitchFamily="34" charset="0"/>
              </a:rPr>
              <a:t>tart saving early – and often.</a:t>
            </a:r>
            <a:endParaRPr lang="en-CA" sz="1000" b="0" i="0" dirty="0">
              <a:solidFill>
                <a:schemeClr val="tx1"/>
              </a:solidFill>
              <a:effectLst/>
              <a:latin typeface="+mn-lt"/>
              <a:ea typeface="Tahoma" panose="020B0604030504040204" pitchFamily="34" charset="0"/>
              <a:cs typeface="Arial" panose="020B0604020202020204" pitchFamily="34" charset="0"/>
            </a:endParaRPr>
          </a:p>
          <a:p>
            <a:pPr marL="171450" marR="0" lvl="0" indent="-171450">
              <a:lnSpc>
                <a:spcPts val="1400"/>
              </a:lnSpc>
              <a:spcBef>
                <a:spcPts val="0"/>
              </a:spcBef>
              <a:spcAft>
                <a:spcPts val="0"/>
              </a:spcAft>
            </a:pPr>
            <a:endParaRPr lang="en-CA" sz="1000" b="0" i="0" dirty="0">
              <a:solidFill>
                <a:schemeClr val="tx1"/>
              </a:solidFill>
              <a:effectLst/>
              <a:latin typeface="+mn-lt"/>
              <a:ea typeface="Calibri" panose="020F0502020204030204" pitchFamily="34" charset="0"/>
              <a:cs typeface="Arial" panose="020B0604020202020204" pitchFamily="34" charset="0"/>
            </a:endParaRPr>
          </a:p>
          <a:p>
            <a:pPr marL="171450" marR="0" lvl="0" indent="-171450">
              <a:lnSpc>
                <a:spcPts val="1400"/>
              </a:lnSpc>
              <a:spcBef>
                <a:spcPts val="0"/>
              </a:spcBef>
              <a:spcAft>
                <a:spcPts val="0"/>
              </a:spcAft>
            </a:pPr>
            <a:r>
              <a:rPr lang="en-CA" sz="1000" dirty="0">
                <a:latin typeface="+mn-lt"/>
                <a:ea typeface="Calibri" panose="020F0502020204030204" pitchFamily="34" charset="0"/>
                <a:cs typeface="Arial" panose="020B0604020202020204" pitchFamily="34" charset="0"/>
              </a:rPr>
              <a:t>Consider giving your</a:t>
            </a:r>
            <a:r>
              <a:rPr lang="en-CA" sz="1000" b="0" i="0" dirty="0">
                <a:solidFill>
                  <a:schemeClr val="tx1"/>
                </a:solidFill>
                <a:effectLst/>
                <a:latin typeface="+mn-lt"/>
                <a:ea typeface="Calibri" panose="020F0502020204030204" pitchFamily="34" charset="0"/>
                <a:cs typeface="Arial" panose="020B0604020202020204" pitchFamily="34" charset="0"/>
              </a:rPr>
              <a:t> child a brighter tomorrow with a 529 plan.</a:t>
            </a:r>
            <a:endParaRPr lang="en-CA" sz="1000" b="0" i="0" dirty="0">
              <a:solidFill>
                <a:schemeClr val="tx1"/>
              </a:solidFill>
              <a:effectLst/>
              <a:latin typeface="+mn-lt"/>
              <a:ea typeface="Tahoma" panose="020B0604030504040204" pitchFamily="34" charset="0"/>
              <a:cs typeface="Arial" panose="020B0604020202020204" pitchFamily="34" charset="0"/>
            </a:endParaRPr>
          </a:p>
          <a:p>
            <a:pPr marL="171450" marR="0" lvl="0" indent="-171450">
              <a:lnSpc>
                <a:spcPts val="1400"/>
              </a:lnSpc>
              <a:spcBef>
                <a:spcPts val="0"/>
              </a:spcBef>
              <a:spcAft>
                <a:spcPts val="0"/>
              </a:spcAft>
            </a:pPr>
            <a:endParaRPr lang="en-CA" sz="1000" b="0" i="0" dirty="0">
              <a:solidFill>
                <a:schemeClr val="tx1"/>
              </a:solidFill>
              <a:effectLst/>
              <a:latin typeface="+mn-lt"/>
              <a:ea typeface="Calibri" panose="020F0502020204030204" pitchFamily="34" charset="0"/>
              <a:cs typeface="Arial" panose="020B0604020202020204" pitchFamily="34" charset="0"/>
            </a:endParaRPr>
          </a:p>
          <a:p>
            <a:pPr marL="171450" marR="0" lvl="0" indent="-171450">
              <a:lnSpc>
                <a:spcPts val="1400"/>
              </a:lnSpc>
              <a:spcBef>
                <a:spcPts val="0"/>
              </a:spcBef>
              <a:spcAft>
                <a:spcPts val="0"/>
              </a:spcAft>
            </a:pPr>
            <a:r>
              <a:rPr lang="en-CA" sz="1000" dirty="0">
                <a:latin typeface="+mn-lt"/>
                <a:ea typeface="Calibri" panose="020F0502020204030204" pitchFamily="34" charset="0"/>
                <a:cs typeface="Arial" panose="020B0604020202020204" pitchFamily="34" charset="0"/>
              </a:rPr>
              <a:t>And, p</a:t>
            </a:r>
            <a:r>
              <a:rPr lang="en-CA" sz="1000" b="0" i="0" dirty="0">
                <a:solidFill>
                  <a:schemeClr val="tx1"/>
                </a:solidFill>
                <a:effectLst/>
                <a:latin typeface="+mn-lt"/>
                <a:ea typeface="Calibri" panose="020F0502020204030204" pitchFamily="34" charset="0"/>
                <a:cs typeface="Arial" panose="020B0604020202020204" pitchFamily="34" charset="0"/>
              </a:rPr>
              <a:t>lan for the unexpected: review your will and estate plan at least annually to ensure they are up to date and that you have proper insurance coverage for your family.</a:t>
            </a:r>
            <a:endParaRPr lang="en-CA" sz="1000" b="0" i="0" dirty="0">
              <a:solidFill>
                <a:schemeClr val="tx1"/>
              </a:solidFill>
              <a:effectLst/>
              <a:latin typeface="+mn-lt"/>
              <a:ea typeface="Tahoma" panose="020B0604030504040204" pitchFamily="34" charset="0"/>
              <a:cs typeface="Arial" panose="020B0604020202020204" pitchFamily="34" charset="0"/>
            </a:endParaRPr>
          </a:p>
          <a:p>
            <a:pPr marL="0" indent="0">
              <a:lnSpc>
                <a:spcPts val="1400"/>
              </a:lnSpc>
              <a:spcBef>
                <a:spcPts val="0"/>
              </a:spcBef>
              <a:spcAft>
                <a:spcPts val="0"/>
              </a:spcAft>
              <a:buNone/>
            </a:pPr>
            <a:endParaRPr lang="en-CA" sz="1000" b="0" i="0" dirty="0">
              <a:solidFill>
                <a:schemeClr val="tx1"/>
              </a:solidFill>
              <a:effectLst/>
              <a:latin typeface="+mn-lt"/>
              <a:ea typeface="Calibri" panose="020F0502020204030204" pitchFamily="34" charset="0"/>
              <a:cs typeface="Arial" panose="020B0604020202020204" pitchFamily="34" charset="0"/>
            </a:endParaRPr>
          </a:p>
          <a:p>
            <a:pPr marL="0" indent="0">
              <a:lnSpc>
                <a:spcPts val="1400"/>
              </a:lnSpc>
              <a:spcBef>
                <a:spcPts val="0"/>
              </a:spcBef>
              <a:spcAft>
                <a:spcPts val="0"/>
              </a:spcAft>
              <a:buNone/>
            </a:pPr>
            <a:r>
              <a:rPr lang="en-CA" sz="1000" b="0" i="0" dirty="0">
                <a:solidFill>
                  <a:schemeClr val="tx1"/>
                </a:solidFill>
                <a:effectLst/>
                <a:latin typeface="+mn-lt"/>
                <a:ea typeface="Calibri" panose="020F0502020204030204" pitchFamily="34" charset="0"/>
                <a:cs typeface="Arial" panose="020B0604020202020204" pitchFamily="34" charset="0"/>
              </a:rPr>
              <a:t>Your financial professional can provide the support you need to build a financial plan, review your savings, investment strategy and insurance strategy, and consider your family’s long-term future.</a:t>
            </a:r>
            <a:r>
              <a:rPr lang="en-CA" sz="1000" b="0" i="0" dirty="0">
                <a:solidFill>
                  <a:schemeClr val="tx1"/>
                </a:solidFill>
                <a:effectLst/>
                <a:latin typeface="+mn-lt"/>
                <a:cs typeface="Arial" panose="020B0604020202020204" pitchFamily="34" charset="0"/>
              </a:rPr>
              <a:t> </a:t>
            </a:r>
            <a:endParaRPr lang="en-CA" sz="1000" b="0" i="0" dirty="0">
              <a:solidFill>
                <a:schemeClr val="tx1"/>
              </a:solidFill>
              <a:effectLst/>
              <a:latin typeface="+mn-lt"/>
              <a:ea typeface="Tahoma" panose="020B060403050404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7</a:t>
            </a:fld>
            <a:endParaRPr lang="en-CA"/>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36733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
                <a:schemeClr val="tx1"/>
              </a:buClr>
              <a:buSzTx/>
              <a:buFont typeface="Arial" panose="020B0604020202020204" pitchFamily="34" charset="0"/>
              <a:buNone/>
              <a:tabLst/>
              <a:defRPr/>
            </a:pPr>
            <a:r>
              <a:rPr lang="en-CA" sz="1000" dirty="0">
                <a:solidFill>
                  <a:srgbClr val="000000"/>
                </a:solidFill>
                <a:effectLst/>
                <a:latin typeface="+mn-lt"/>
              </a:rPr>
              <a:t>To help you on your journey as a new parent, this primer on 529 plans (which you can find right here on our website) walks you through the ins and outs of saving for college and how to do so as effectively as possible. It offers the kind of information parents need to make informed decisions about their financial future. Read through it and talk to your financial professional about putting your plans for your family into action. </a:t>
            </a:r>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a:p>
        </p:txBody>
      </p:sp>
    </p:spTree>
    <p:extLst>
      <p:ext uri="{BB962C8B-B14F-4D97-AF65-F5344CB8AC3E}">
        <p14:creationId xmlns:p14="http://schemas.microsoft.com/office/powerpoint/2010/main" val="287572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Bef>
                <a:spcPts val="0"/>
              </a:spcBef>
              <a:buNone/>
            </a:pPr>
            <a:r>
              <a:rPr lang="en-CA" sz="1000" dirty="0"/>
              <a:t>Today we discussed our New Parent case study. </a:t>
            </a:r>
          </a:p>
          <a:p>
            <a:pPr marL="0" indent="0">
              <a:lnSpc>
                <a:spcPts val="1400"/>
              </a:lnSpc>
              <a:spcBef>
                <a:spcPts val="0"/>
              </a:spcBef>
              <a:buNone/>
            </a:pPr>
            <a:endParaRPr lang="en-CA" sz="1000" dirty="0"/>
          </a:p>
          <a:p>
            <a:pPr marL="0" indent="0">
              <a:lnSpc>
                <a:spcPts val="1400"/>
              </a:lnSpc>
              <a:spcBef>
                <a:spcPts val="0"/>
              </a:spcBef>
              <a:buNone/>
            </a:pPr>
            <a:r>
              <a:rPr lang="en-CA" sz="1000" dirty="0"/>
              <a:t>However, we have additional case studies available to you on the following topics:</a:t>
            </a:r>
          </a:p>
          <a:p>
            <a:pPr marL="171450" indent="-171450">
              <a:lnSpc>
                <a:spcPts val="1400"/>
              </a:lnSpc>
              <a:spcBef>
                <a:spcPts val="0"/>
              </a:spcBef>
            </a:pPr>
            <a:r>
              <a:rPr lang="en-CA" sz="1000" dirty="0"/>
              <a:t>First</a:t>
            </a:r>
            <a:r>
              <a:rPr lang="en-CA" sz="1000" dirty="0">
                <a:solidFill>
                  <a:srgbClr val="FF0000"/>
                </a:solidFill>
              </a:rPr>
              <a:t>-</a:t>
            </a:r>
            <a:r>
              <a:rPr lang="en-CA" sz="1000" dirty="0"/>
              <a:t>time home buyers</a:t>
            </a:r>
          </a:p>
          <a:p>
            <a:pPr marL="171450" indent="-171450">
              <a:lnSpc>
                <a:spcPts val="1400"/>
              </a:lnSpc>
              <a:spcBef>
                <a:spcPts val="0"/>
              </a:spcBef>
            </a:pPr>
            <a:r>
              <a:rPr lang="en-CA" sz="1000" dirty="0">
                <a:solidFill>
                  <a:srgbClr val="FF0000"/>
                </a:solidFill>
              </a:rPr>
              <a:t>F</a:t>
            </a:r>
            <a:r>
              <a:rPr lang="en-CA" sz="1000" dirty="0"/>
              <a:t>inancial planning for business owners</a:t>
            </a:r>
          </a:p>
          <a:p>
            <a:pPr marL="171450" indent="-171450">
              <a:lnSpc>
                <a:spcPts val="1400"/>
              </a:lnSpc>
              <a:spcBef>
                <a:spcPts val="0"/>
              </a:spcBef>
            </a:pPr>
            <a:r>
              <a:rPr lang="en-CA" sz="1000" dirty="0"/>
              <a:t>Financial planning for the newly divorced </a:t>
            </a:r>
          </a:p>
          <a:p>
            <a:pPr marL="171450" indent="-171450">
              <a:lnSpc>
                <a:spcPts val="1400"/>
              </a:lnSpc>
              <a:spcBef>
                <a:spcPts val="0"/>
              </a:spcBef>
            </a:pPr>
            <a:r>
              <a:rPr lang="en-CA" sz="1000" dirty="0"/>
              <a:t>Financial planning for the newly widowed</a:t>
            </a:r>
          </a:p>
          <a:p>
            <a:pPr marL="171450" indent="-171450">
              <a:lnSpc>
                <a:spcPts val="1400"/>
              </a:lnSpc>
              <a:spcBef>
                <a:spcPts val="0"/>
              </a:spcBef>
            </a:pPr>
            <a:r>
              <a:rPr lang="en-CA" sz="1000" dirty="0"/>
              <a:t>Nearing retirement</a:t>
            </a:r>
          </a:p>
          <a:p>
            <a:pPr marL="171450" indent="-171450">
              <a:lnSpc>
                <a:spcPts val="1400"/>
              </a:lnSpc>
              <a:spcBef>
                <a:spcPts val="0"/>
              </a:spcBef>
            </a:pPr>
            <a:r>
              <a:rPr lang="en-CA" sz="1000" dirty="0"/>
              <a:t>Caring for aging parents</a:t>
            </a:r>
          </a:p>
          <a:p>
            <a:pPr marL="171450" indent="-171450">
              <a:lnSpc>
                <a:spcPts val="1400"/>
              </a:lnSpc>
              <a:spcBef>
                <a:spcPts val="0"/>
              </a:spcBef>
            </a:pPr>
            <a:r>
              <a:rPr lang="en-CA" sz="1000" dirty="0"/>
              <a:t>Estate planning</a:t>
            </a:r>
          </a:p>
          <a:p>
            <a:pPr marL="171450" indent="-171450">
              <a:lnSpc>
                <a:spcPts val="1400"/>
              </a:lnSpc>
              <a:spcBef>
                <a:spcPts val="0"/>
              </a:spcBef>
            </a:pPr>
            <a:r>
              <a:rPr lang="en-CA" sz="1000" dirty="0"/>
              <a:t>Looking to leave a legacy or strategic philanthropy </a:t>
            </a:r>
          </a:p>
          <a:p>
            <a:pPr marL="0" indent="0">
              <a:lnSpc>
                <a:spcPts val="1400"/>
              </a:lnSpc>
              <a:spcBef>
                <a:spcPts val="0"/>
              </a:spcBef>
              <a:buNone/>
            </a:pPr>
            <a:endParaRPr lang="en-CA" sz="1000" dirty="0"/>
          </a:p>
          <a:p>
            <a:pPr marL="0" indent="0">
              <a:lnSpc>
                <a:spcPts val="1400"/>
              </a:lnSpc>
              <a:spcBef>
                <a:spcPts val="0"/>
              </a:spcBef>
              <a:buNone/>
            </a:pPr>
            <a:r>
              <a:rPr lang="en-CA" sz="1000" dirty="0"/>
              <a:t>All of these can be accessed on our website.</a:t>
            </a:r>
          </a:p>
          <a:p>
            <a:pPr marL="0" indent="0">
              <a:lnSpc>
                <a:spcPts val="1400"/>
              </a:lnSpc>
              <a:spcBef>
                <a:spcPts val="0"/>
              </a:spcBef>
              <a:buNone/>
            </a:pPr>
            <a:endParaRPr lang="en-CA"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893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US" noProof="0"/>
              <a:t>Title of </a:t>
            </a:r>
            <a:br>
              <a:rPr lang="en-US" noProof="0"/>
            </a:br>
            <a:r>
              <a:rPr lang="en-US"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US"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a:prstGeom prst="rect">
            <a:avLst/>
          </a:prstGeom>
        </p:spPr>
        <p:txBody>
          <a:bodyPr anchor="t"/>
          <a:lstStyle>
            <a:lvl1pPr algn="l">
              <a:defRPr sz="1400">
                <a:solidFill>
                  <a:schemeClr val="tx1"/>
                </a:solidFill>
                <a:latin typeface="+mn-lt"/>
              </a:defRPr>
            </a:lvl1pPr>
          </a:lstStyle>
          <a:p>
            <a:fld id="{71C39488-B1BC-46D7-8D41-1FA686957325}" type="datetime4">
              <a:rPr lang="en-CA" noProof="0" smtClean="0"/>
              <a:t>February 12, 2025</a:t>
            </a:fld>
            <a:endParaRPr lang="en-US" noProof="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US" noProof="0"/>
              <a:t>Chapter slide</a:t>
            </a:r>
          </a:p>
        </p:txBody>
      </p:sp>
      <p:sp>
        <p:nvSpPr>
          <p:cNvPr id="10" name="Slide Number Placeholder 5">
            <a:extLst>
              <a:ext uri="{FF2B5EF4-FFF2-40B4-BE49-F238E27FC236}">
                <a16:creationId xmlns:a16="http://schemas.microsoft.com/office/drawing/2014/main" id="{C2CDAA82-08BB-BC96-3EA2-483919317DC7}"/>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US" noProof="0"/>
              <a:t>Slide title</a:t>
            </a:r>
          </a:p>
        </p:txBody>
      </p:sp>
      <p:sp>
        <p:nvSpPr>
          <p:cNvPr id="6" name="Slide Number Placeholder 5">
            <a:extLst>
              <a:ext uri="{FF2B5EF4-FFF2-40B4-BE49-F238E27FC236}">
                <a16:creationId xmlns:a16="http://schemas.microsoft.com/office/drawing/2014/main" id="{CBF4E2B9-58AE-38D0-9251-0410A052A891}"/>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US" noProof="0"/>
              <a:t>Slide title</a:t>
            </a:r>
          </a:p>
        </p:txBody>
      </p:sp>
      <p:sp>
        <p:nvSpPr>
          <p:cNvPr id="7" name="Text Placeholder 8">
            <a:extLst>
              <a:ext uri="{FF2B5EF4-FFF2-40B4-BE49-F238E27FC236}">
                <a16:creationId xmlns:a16="http://schemas.microsoft.com/office/drawing/2014/main" id="{ACFDCA39-9DBB-D5AD-AFF6-C1AD1D5CDCE1}"/>
              </a:ext>
            </a:extLst>
          </p:cNvPr>
          <p:cNvSpPr>
            <a:spLocks noGrp="1"/>
          </p:cNvSpPr>
          <p:nvPr>
            <p:ph type="body" sz="quarter" idx="15" hasCustomPrompt="1"/>
          </p:nvPr>
        </p:nvSpPr>
        <p:spPr>
          <a:xfrm>
            <a:off x="3215110" y="6162301"/>
            <a:ext cx="5137868"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8" name="Slide Number Placeholder 5">
            <a:extLst>
              <a:ext uri="{FF2B5EF4-FFF2-40B4-BE49-F238E27FC236}">
                <a16:creationId xmlns:a16="http://schemas.microsoft.com/office/drawing/2014/main" id="{563DA554-38DB-3B4F-99C2-49BE905D758C}"/>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US" noProof="0"/>
              <a:t>Slide title</a:t>
            </a:r>
          </a:p>
        </p:txBody>
      </p:sp>
      <p:sp>
        <p:nvSpPr>
          <p:cNvPr id="3" name="Content Placeholder 2"/>
          <p:cNvSpPr>
            <a:spLocks noGrp="1"/>
          </p:cNvSpPr>
          <p:nvPr>
            <p:ph sz="half" idx="1" hasCustomPrompt="1"/>
          </p:nvPr>
        </p:nvSpPr>
        <p:spPr>
          <a:xfrm>
            <a:off x="398464" y="1434588"/>
            <a:ext cx="4049680" cy="459200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4708048" y="1434191"/>
            <a:ext cx="4046656" cy="4596370"/>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5">
            <a:extLst>
              <a:ext uri="{FF2B5EF4-FFF2-40B4-BE49-F238E27FC236}">
                <a16:creationId xmlns:a16="http://schemas.microsoft.com/office/drawing/2014/main" id="{874A3149-AA19-1344-F46D-2811AB1FCE2C}"/>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US" noProof="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4" name="Content Placeholder 3"/>
          <p:cNvSpPr>
            <a:spLocks noGrp="1"/>
          </p:cNvSpPr>
          <p:nvPr>
            <p:ph sz="half" idx="2" hasCustomPrompt="1"/>
          </p:nvPr>
        </p:nvSpPr>
        <p:spPr>
          <a:xfrm>
            <a:off x="398463" y="2126106"/>
            <a:ext cx="4050792" cy="3917743"/>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6" name="Content Placeholder 5"/>
          <p:cNvSpPr>
            <a:spLocks noGrp="1"/>
          </p:cNvSpPr>
          <p:nvPr>
            <p:ph sz="quarter" idx="4" hasCustomPrompt="1"/>
          </p:nvPr>
        </p:nvSpPr>
        <p:spPr>
          <a:xfrm>
            <a:off x="4695952" y="2126106"/>
            <a:ext cx="4049587" cy="3917743"/>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Slide Number Placeholder 5">
            <a:extLst>
              <a:ext uri="{FF2B5EF4-FFF2-40B4-BE49-F238E27FC236}">
                <a16:creationId xmlns:a16="http://schemas.microsoft.com/office/drawing/2014/main" id="{15F24867-AB7C-F3B3-7AC4-8A527A3DBCEA}"/>
              </a:ext>
            </a:extLst>
          </p:cNvPr>
          <p:cNvSpPr>
            <a:spLocks noGrp="1"/>
          </p:cNvSpPr>
          <p:nvPr>
            <p:ph type="sldNum" sz="quarter" idx="16"/>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FDBF6CD1-C574-F061-AD9B-2959F1906CF2}"/>
              </a:ext>
            </a:extLst>
          </p:cNvPr>
          <p:cNvSpPr>
            <a:spLocks noGrp="1"/>
          </p:cNvSpPr>
          <p:nvPr>
            <p:ph type="body" sz="quarter" idx="23" hasCustomPrompt="1"/>
          </p:nvPr>
        </p:nvSpPr>
        <p:spPr>
          <a:xfrm>
            <a:off x="3272588" y="6162301"/>
            <a:ext cx="5080389"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6" name="Slide Number Placeholder 5">
            <a:extLst>
              <a:ext uri="{FF2B5EF4-FFF2-40B4-BE49-F238E27FC236}">
                <a16:creationId xmlns:a16="http://schemas.microsoft.com/office/drawing/2014/main" id="{C0544BC2-5C59-2051-0FC5-8E903FE963D0}"/>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9" name="Graphic 12">
            <a:extLst>
              <a:ext uri="{FF2B5EF4-FFF2-40B4-BE49-F238E27FC236}">
                <a16:creationId xmlns:a16="http://schemas.microsoft.com/office/drawing/2014/main" id="{D3EF12FE-C745-CDAD-4329-9ED1179F73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398462" y="6248676"/>
            <a:ext cx="1662140" cy="249996"/>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5C3DB14D-04A2-BB11-5C5A-08243E6F7C73}"/>
              </a:ext>
            </a:extLst>
          </p:cNvPr>
          <p:cNvSpPr>
            <a:spLocks noGrp="1"/>
          </p:cNvSpPr>
          <p:nvPr>
            <p:ph type="body" sz="quarter" idx="23" hasCustomPrompt="1"/>
          </p:nvPr>
        </p:nvSpPr>
        <p:spPr>
          <a:xfrm>
            <a:off x="3272588" y="6162301"/>
            <a:ext cx="5080389"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6" name="Slide Number Placeholder 5">
            <a:extLst>
              <a:ext uri="{FF2B5EF4-FFF2-40B4-BE49-F238E27FC236}">
                <a16:creationId xmlns:a16="http://schemas.microsoft.com/office/drawing/2014/main" id="{8563DAC6-22AA-1A21-8801-3D5200B4E21C}"/>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9" name="Graphic 12">
            <a:extLst>
              <a:ext uri="{FF2B5EF4-FFF2-40B4-BE49-F238E27FC236}">
                <a16:creationId xmlns:a16="http://schemas.microsoft.com/office/drawing/2014/main" id="{7A1839F3-3026-853C-A0E4-908CDE3947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398462" y="6248676"/>
            <a:ext cx="1662140" cy="249996"/>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1EEA5B5C-2B02-607A-82E7-3168C94C55CB}"/>
              </a:ext>
            </a:extLst>
          </p:cNvPr>
          <p:cNvSpPr>
            <a:spLocks noGrp="1"/>
          </p:cNvSpPr>
          <p:nvPr>
            <p:ph type="body" sz="quarter" idx="23" hasCustomPrompt="1"/>
          </p:nvPr>
        </p:nvSpPr>
        <p:spPr>
          <a:xfrm>
            <a:off x="3272588" y="6162301"/>
            <a:ext cx="5080389"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6" name="Slide Number Placeholder 5">
            <a:extLst>
              <a:ext uri="{FF2B5EF4-FFF2-40B4-BE49-F238E27FC236}">
                <a16:creationId xmlns:a16="http://schemas.microsoft.com/office/drawing/2014/main" id="{8BD28783-C3D8-FF89-0231-C6B05221249E}"/>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9" name="Graphic 12">
            <a:extLst>
              <a:ext uri="{FF2B5EF4-FFF2-40B4-BE49-F238E27FC236}">
                <a16:creationId xmlns:a16="http://schemas.microsoft.com/office/drawing/2014/main" id="{92FAF2F4-CECE-393A-A0A6-EA6496C159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398462" y="6248676"/>
            <a:ext cx="1662140" cy="249996"/>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8"/>
            <a:ext cx="1904958"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8"/>
            <a:ext cx="3166996"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E4172DC4-98E7-9412-D602-0FFC081183E9}"/>
              </a:ext>
            </a:extLst>
          </p:cNvPr>
          <p:cNvSpPr>
            <a:spLocks noGrp="1"/>
          </p:cNvSpPr>
          <p:nvPr>
            <p:ph type="body" sz="quarter" idx="23" hasCustomPrompt="1"/>
          </p:nvPr>
        </p:nvSpPr>
        <p:spPr>
          <a:xfrm>
            <a:off x="3272588" y="6162301"/>
            <a:ext cx="5080389"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4" name="Slide Number Placeholder 5">
            <a:extLst>
              <a:ext uri="{FF2B5EF4-FFF2-40B4-BE49-F238E27FC236}">
                <a16:creationId xmlns:a16="http://schemas.microsoft.com/office/drawing/2014/main" id="{7AA51797-DF0F-EFD3-1106-4975B85C23B9}"/>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D904D52-1306-2553-3F0E-29C9C3D8A5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398462" y="6248676"/>
            <a:ext cx="1662140" cy="249996"/>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6D479C8-8FF9-E39E-80FB-01F87D76C56E}"/>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5">
            <a:extLst>
              <a:ext uri="{FF2B5EF4-FFF2-40B4-BE49-F238E27FC236}">
                <a16:creationId xmlns:a16="http://schemas.microsoft.com/office/drawing/2014/main" id="{135E1DF0-45E5-5F0A-F972-0B4FC3D904D8}"/>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Graphic 2">
            <a:extLst>
              <a:ext uri="{FF2B5EF4-FFF2-40B4-BE49-F238E27FC236}">
                <a16:creationId xmlns:a16="http://schemas.microsoft.com/office/drawing/2014/main" id="{C2F7B8CD-EE79-810E-C0F3-3D5260E648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2465604" y="3104939"/>
            <a:ext cx="4212793" cy="648122"/>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US" noProof="0"/>
              <a:t>Title of </a:t>
            </a:r>
            <a:br>
              <a:rPr lang="en-US" noProof="0"/>
            </a:br>
            <a:r>
              <a:rPr lang="en-US" noProof="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US" noProof="0"/>
              <a:t>Presenter Full Name</a:t>
            </a:r>
          </a:p>
        </p:txBody>
      </p:sp>
      <p:sp>
        <p:nvSpPr>
          <p:cNvPr id="13" name="Date Placeholder 12"/>
          <p:cNvSpPr>
            <a:spLocks noGrp="1"/>
          </p:cNvSpPr>
          <p:nvPr>
            <p:ph type="dt" sz="half" idx="10"/>
          </p:nvPr>
        </p:nvSpPr>
        <p:spPr bwMode="black">
          <a:xfrm>
            <a:off x="398463" y="5459994"/>
            <a:ext cx="6053611" cy="267194"/>
          </a:xfrm>
          <a:prstGeom prst="rect">
            <a:avLst/>
          </a:prstGeom>
        </p:spPr>
        <p:txBody>
          <a:bodyPr anchor="t"/>
          <a:lstStyle>
            <a:lvl1pPr algn="l">
              <a:defRPr sz="1400">
                <a:solidFill>
                  <a:schemeClr val="tx1"/>
                </a:solidFill>
              </a:defRPr>
            </a:lvl1pPr>
          </a:lstStyle>
          <a:p>
            <a:fld id="{737B9959-DDCA-4F72-B528-D12FA002CFF6}" type="datetime4">
              <a:rPr lang="en-CA" noProof="0" smtClean="0"/>
              <a:t>February 12, 2025</a:t>
            </a:fld>
            <a:endParaRPr lang="en-US" noProof="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noProof="0"/>
              <a:t>Subtitle of presentation goes here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3215110" y="6162301"/>
            <a:ext cx="5137868"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4" name="Slide Number Placeholder 5">
            <a:extLst>
              <a:ext uri="{FF2B5EF4-FFF2-40B4-BE49-F238E27FC236}">
                <a16:creationId xmlns:a16="http://schemas.microsoft.com/office/drawing/2014/main" id="{95289243-784A-232E-0514-BA8615464EF9}"/>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US"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
        <p:nvSpPr>
          <p:cNvPr id="8" name="Slide Number Placeholder 5">
            <a:extLst>
              <a:ext uri="{FF2B5EF4-FFF2-40B4-BE49-F238E27FC236}">
                <a16:creationId xmlns:a16="http://schemas.microsoft.com/office/drawing/2014/main" id="{965701DB-A872-2ED7-54AA-0E245FE2CDFE}"/>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4" y="1454966"/>
            <a:ext cx="8356240" cy="4555357"/>
          </a:xfrm>
        </p:spPr>
        <p:txBody>
          <a:bodyPr/>
          <a:lstStyle>
            <a:lvl1pPr>
              <a:defRPr sz="1400"/>
            </a:lvl1pPr>
          </a:lstStyle>
          <a:p>
            <a:pPr lvl="0"/>
            <a:r>
              <a:rPr lang="en-US" noProof="0"/>
              <a:t>Click icon to add table or chart</a:t>
            </a:r>
          </a:p>
        </p:txBody>
      </p:sp>
      <p:sp>
        <p:nvSpPr>
          <p:cNvPr id="4" name="Text Placeholder 8">
            <a:extLst>
              <a:ext uri="{FF2B5EF4-FFF2-40B4-BE49-F238E27FC236}">
                <a16:creationId xmlns:a16="http://schemas.microsoft.com/office/drawing/2014/main" id="{28C77358-442D-9DDA-9DE3-B02E7D3C937D}"/>
              </a:ext>
            </a:extLst>
          </p:cNvPr>
          <p:cNvSpPr>
            <a:spLocks noGrp="1"/>
          </p:cNvSpPr>
          <p:nvPr>
            <p:ph type="body" sz="quarter" idx="15" hasCustomPrompt="1"/>
          </p:nvPr>
        </p:nvSpPr>
        <p:spPr>
          <a:xfrm>
            <a:off x="3215110" y="6162301"/>
            <a:ext cx="5137868"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6" name="Slide Number Placeholder 5">
            <a:extLst>
              <a:ext uri="{FF2B5EF4-FFF2-40B4-BE49-F238E27FC236}">
                <a16:creationId xmlns:a16="http://schemas.microsoft.com/office/drawing/2014/main" id="{B533F8CA-2D01-7493-709E-CAB462836FE5}"/>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829560"/>
            <a:ext cx="8347076" cy="4189472"/>
          </a:xfrm>
        </p:spPr>
        <p:txBody>
          <a:bodyPr/>
          <a:lstStyle>
            <a:lvl1pPr>
              <a:defRPr sz="1400"/>
            </a:lvl1pPr>
          </a:lstStyle>
          <a:p>
            <a:pPr lvl="0"/>
            <a:r>
              <a:rPr lang="en-US"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US" noProof="0"/>
              <a:t>Subtitle</a:t>
            </a:r>
          </a:p>
        </p:txBody>
      </p:sp>
      <p:sp>
        <p:nvSpPr>
          <p:cNvPr id="4" name="Text Placeholder 8">
            <a:extLst>
              <a:ext uri="{FF2B5EF4-FFF2-40B4-BE49-F238E27FC236}">
                <a16:creationId xmlns:a16="http://schemas.microsoft.com/office/drawing/2014/main" id="{10C3A7BE-45EC-E3B9-C366-0AC55E80C22F}"/>
              </a:ext>
            </a:extLst>
          </p:cNvPr>
          <p:cNvSpPr>
            <a:spLocks noGrp="1"/>
          </p:cNvSpPr>
          <p:nvPr>
            <p:ph type="body" sz="quarter" idx="15" hasCustomPrompt="1"/>
          </p:nvPr>
        </p:nvSpPr>
        <p:spPr>
          <a:xfrm>
            <a:off x="3215110" y="6162301"/>
            <a:ext cx="5137868" cy="349160"/>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
        <p:nvSpPr>
          <p:cNvPr id="6" name="Slide Number Placeholder 5">
            <a:extLst>
              <a:ext uri="{FF2B5EF4-FFF2-40B4-BE49-F238E27FC236}">
                <a16:creationId xmlns:a16="http://schemas.microsoft.com/office/drawing/2014/main" id="{FDEC1366-2164-055D-1CDC-25986DFCADA8}"/>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pic>
        <p:nvPicPr>
          <p:cNvPr id="6" name="Graphic 12">
            <a:extLst>
              <a:ext uri="{FF2B5EF4-FFF2-40B4-BE49-F238E27FC236}">
                <a16:creationId xmlns:a16="http://schemas.microsoft.com/office/drawing/2014/main" id="{1B1EFFC9-CD1A-53DD-40F6-7D46BACA642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398462" y="6248676"/>
            <a:ext cx="1662140" cy="249996"/>
          </a:xfrm>
          <a:prstGeom prst="rect">
            <a:avLst/>
          </a:prstGeom>
        </p:spPr>
      </p:pic>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US" noProof="0"/>
              <a:t>Chapter slide</a:t>
            </a:r>
          </a:p>
        </p:txBody>
      </p:sp>
      <p:sp>
        <p:nvSpPr>
          <p:cNvPr id="9" name="Slide Number Placeholder 5">
            <a:extLst>
              <a:ext uri="{FF2B5EF4-FFF2-40B4-BE49-F238E27FC236}">
                <a16:creationId xmlns:a16="http://schemas.microsoft.com/office/drawing/2014/main" id="{D2ACDBBB-B3D5-5F76-9C32-7F90E10FFD1D}"/>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bg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US" noProof="0"/>
              <a:t>Chapter slide</a:t>
            </a:r>
          </a:p>
        </p:txBody>
      </p:sp>
      <p:pic>
        <p:nvPicPr>
          <p:cNvPr id="4" name="Graphic 12">
            <a:extLst>
              <a:ext uri="{FF2B5EF4-FFF2-40B4-BE49-F238E27FC236}">
                <a16:creationId xmlns:a16="http://schemas.microsoft.com/office/drawing/2014/main" id="{1FA4AB36-ED34-93D7-7793-7952543CC8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398462" y="6248676"/>
            <a:ext cx="1662140" cy="249996"/>
          </a:xfrm>
          <a:prstGeom prst="rect">
            <a:avLst/>
          </a:prstGeom>
        </p:spPr>
      </p:pic>
      <p:sp>
        <p:nvSpPr>
          <p:cNvPr id="5" name="Slide Number Placeholder 5">
            <a:extLst>
              <a:ext uri="{FF2B5EF4-FFF2-40B4-BE49-F238E27FC236}">
                <a16:creationId xmlns:a16="http://schemas.microsoft.com/office/drawing/2014/main" id="{A7798F0C-8304-6DA7-5CF6-27393CFA0EAC}"/>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bg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8" name="Slide Number Placeholder 5">
            <a:extLst>
              <a:ext uri="{FF2B5EF4-FFF2-40B4-BE49-F238E27FC236}">
                <a16:creationId xmlns:a16="http://schemas.microsoft.com/office/drawing/2014/main" id="{D9B97A4E-733F-6CB4-F98B-B70D1855B1EB}"/>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9" name="Rectangle 8">
            <a:extLst>
              <a:ext uri="{FF2B5EF4-FFF2-40B4-BE49-F238E27FC236}">
                <a16:creationId xmlns:a16="http://schemas.microsoft.com/office/drawing/2014/main" id="{37B1A484-E6B8-2480-E040-3C9818E0DE36}"/>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6748BA7-AF16-66FF-D9B2-F4C44039DF4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D3F48DE9-041E-FE7F-4AED-8A0CB32A78B7}"/>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2D46B329-78F9-0757-F152-F2E81B8BFED9}"/>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bwMode="black">
          <a:xfrm>
            <a:off x="398462" y="6246987"/>
            <a:ext cx="1662140" cy="253375"/>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652" r:id="rId13"/>
    <p:sldLayoutId id="2147483653" r:id="rId14"/>
    <p:sldLayoutId id="2147483705" r:id="rId15"/>
    <p:sldLayoutId id="2147483704" r:id="rId16"/>
    <p:sldLayoutId id="2147483692" r:id="rId17"/>
    <p:sldLayoutId id="214748370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notesSlide" Target="../notesSlides/notesSlide10.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sv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rent holding their newborn baby.">
            <a:extLst>
              <a:ext uri="{FF2B5EF4-FFF2-40B4-BE49-F238E27FC236}">
                <a16:creationId xmlns:a16="http://schemas.microsoft.com/office/drawing/2014/main" id="{84575CA8-A74F-5FC5-7A7C-9398ECF83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EEEC76F3-8C4C-5C03-D00F-3F406AD66584}"/>
              </a:ext>
              <a:ext uri="{C183D7F6-B498-43B3-948B-1728B52AA6E4}">
                <adec:decorative xmlns:adec="http://schemas.microsoft.com/office/drawing/2017/decorative" val="1"/>
              </a:ext>
            </a:extLst>
          </p:cNvPr>
          <p:cNvSpPr/>
          <p:nvPr/>
        </p:nvSpPr>
        <p:spPr>
          <a:xfrm>
            <a:off x="2743200" y="0"/>
            <a:ext cx="6400800" cy="6858000"/>
          </a:xfrm>
          <a:prstGeom prst="rect">
            <a:avLst/>
          </a:prstGeom>
          <a:gradFill flip="none" rotWithShape="1">
            <a:gsLst>
              <a:gs pos="0">
                <a:schemeClr val="bg1">
                  <a:alpha val="0"/>
                  <a:lumMod val="0"/>
                </a:schemeClr>
              </a:gs>
              <a:gs pos="53000">
                <a:schemeClr val="tx1">
                  <a:alpha val="26621"/>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2" name="Title 1">
            <a:extLst>
              <a:ext uri="{FF2B5EF4-FFF2-40B4-BE49-F238E27FC236}">
                <a16:creationId xmlns:a16="http://schemas.microsoft.com/office/drawing/2014/main" id="{A1CFB30E-96B7-2966-1283-F7BCD3B06274}"/>
              </a:ext>
            </a:extLst>
          </p:cNvPr>
          <p:cNvSpPr>
            <a:spLocks noGrp="1"/>
          </p:cNvSpPr>
          <p:nvPr>
            <p:ph type="title"/>
          </p:nvPr>
        </p:nvSpPr>
        <p:spPr>
          <a:xfrm>
            <a:off x="5875867" y="533400"/>
            <a:ext cx="2869670" cy="2224218"/>
          </a:xfrm>
        </p:spPr>
        <p:txBody>
          <a:bodyPr anchor="t" anchorCtr="0">
            <a:noAutofit/>
          </a:bodyPr>
          <a:lstStyle/>
          <a:p>
            <a:pPr>
              <a:lnSpc>
                <a:spcPts val="6800"/>
              </a:lnSpc>
            </a:pPr>
            <a:r>
              <a:rPr lang="en-US">
                <a:solidFill>
                  <a:schemeClr val="bg1"/>
                </a:solidFill>
              </a:rPr>
              <a:t>New parent</a:t>
            </a:r>
            <a:endParaRPr lang="en-US" dirty="0">
              <a:solidFill>
                <a:schemeClr val="bg1"/>
              </a:solidFill>
            </a:endParaRPr>
          </a:p>
        </p:txBody>
      </p:sp>
      <p:pic>
        <p:nvPicPr>
          <p:cNvPr id="11" name="Graphic 12" descr="Manulife John Hancock Investments logo">
            <a:extLst>
              <a:ext uri="{FF2B5EF4-FFF2-40B4-BE49-F238E27FC236}">
                <a16:creationId xmlns:a16="http://schemas.microsoft.com/office/drawing/2014/main" id="{DF267F0B-BA22-AD33-3585-56F2B56405A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bwMode="black">
          <a:xfrm>
            <a:off x="398462" y="6248676"/>
            <a:ext cx="1662140" cy="249996"/>
          </a:xfrm>
          <a:prstGeom prst="rect">
            <a:avLst/>
          </a:prstGeom>
        </p:spPr>
      </p:pic>
      <p:sp>
        <p:nvSpPr>
          <p:cNvPr id="10" name="Slide Number Placeholder 5">
            <a:extLst>
              <a:ext uri="{FF2B5EF4-FFF2-40B4-BE49-F238E27FC236}">
                <a16:creationId xmlns:a16="http://schemas.microsoft.com/office/drawing/2014/main" id="{146C58D2-DC25-DC2D-9BB2-FC534A2C0C5F}"/>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a:prstGeom prst="rect">
            <a:avLst/>
          </a:prstGeom>
        </p:spPr>
        <p:txBody>
          <a:bodyPr vert="horz" lIns="0" tIns="0" rIns="0" bIns="0" rtlCol="0" anchor="b">
            <a:noAutofit/>
          </a:bodyPr>
          <a:lstStyle>
            <a:lvl1pPr algn="r">
              <a:defRPr sz="800">
                <a:solidFill>
                  <a:schemeClr val="bg1"/>
                </a:solidFill>
              </a:defRPr>
            </a:lvl1pPr>
          </a:lstStyle>
          <a:p>
            <a:fld id="{BB333B34-C87C-402E-ABB0-13B7C9DEBBC4}" type="slidenum">
              <a:rPr lang="en-CA" smtClean="0"/>
              <a:pPr/>
              <a:t>1</a:t>
            </a:fld>
            <a:endParaRPr lang="en-CA" dirty="0"/>
          </a:p>
        </p:txBody>
      </p:sp>
    </p:spTree>
    <p:custDataLst>
      <p:tags r:id="rId1"/>
    </p:custDataLst>
    <p:extLst>
      <p:ext uri="{BB962C8B-B14F-4D97-AF65-F5344CB8AC3E}">
        <p14:creationId xmlns:p14="http://schemas.microsoft.com/office/powerpoint/2010/main" val="309983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398463" y="472438"/>
            <a:ext cx="8347076" cy="792167"/>
          </a:xfrm>
        </p:spPr>
        <p:txBody>
          <a:bodyPr/>
          <a:lstStyle/>
          <a:p>
            <a:r>
              <a:rPr lang="en-CA" dirty="0"/>
              <a:t>Worksheets and checklists</a:t>
            </a:r>
          </a:p>
        </p:txBody>
      </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US"/>
              <a:pPr/>
              <a:t>10</a:t>
            </a:fld>
            <a:endParaRPr lang="en-US"/>
          </a:p>
        </p:txBody>
      </p:sp>
      <p:grpSp>
        <p:nvGrpSpPr>
          <p:cNvPr id="3" name="Group 2"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91794C19-B8CE-ED70-9902-DD9F29887CF3}"/>
              </a:ext>
            </a:extLst>
          </p:cNvPr>
          <p:cNvGrpSpPr>
            <a:grpSpLocks noChangeAspect="1"/>
          </p:cNvGrpSpPr>
          <p:nvPr/>
        </p:nvGrpSpPr>
        <p:grpSpPr>
          <a:xfrm>
            <a:off x="992895" y="1264281"/>
            <a:ext cx="7001551" cy="4397974"/>
            <a:chOff x="398917" y="1264605"/>
            <a:chExt cx="7657458" cy="4809978"/>
          </a:xfrm>
        </p:grpSpPr>
        <p:grpSp>
          <p:nvGrpSpPr>
            <p:cNvPr id="13" name="Group 12">
              <a:extLst>
                <a:ext uri="{FF2B5EF4-FFF2-40B4-BE49-F238E27FC236}">
                  <a16:creationId xmlns:a16="http://schemas.microsoft.com/office/drawing/2014/main" id="{9B4B311A-039E-988F-FAB5-1ED477627349}"/>
                </a:ext>
              </a:extLst>
            </p:cNvPr>
            <p:cNvGrpSpPr/>
            <p:nvPr/>
          </p:nvGrpSpPr>
          <p:grpSpPr>
            <a:xfrm>
              <a:off x="405208" y="3649186"/>
              <a:ext cx="7651167" cy="2425397"/>
              <a:chOff x="-761135" y="3487680"/>
              <a:chExt cx="7651167" cy="2425397"/>
            </a:xfrm>
          </p:grpSpPr>
          <p:pic>
            <p:nvPicPr>
              <p:cNvPr id="25" name="Picture 24">
                <a:extLst>
                  <a:ext uri="{FF2B5EF4-FFF2-40B4-BE49-F238E27FC236}">
                    <a16:creationId xmlns:a16="http://schemas.microsoft.com/office/drawing/2014/main" id="{63A5A9F1-893E-B0F7-5029-0F7DA1FA96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26" name="Picture 25">
                <a:extLst>
                  <a:ext uri="{FF2B5EF4-FFF2-40B4-BE49-F238E27FC236}">
                    <a16:creationId xmlns:a16="http://schemas.microsoft.com/office/drawing/2014/main" id="{C2FE50FC-05BA-0E8C-1522-1C3FE61501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27" name="Picture 26">
                <a:extLst>
                  <a:ext uri="{FF2B5EF4-FFF2-40B4-BE49-F238E27FC236}">
                    <a16:creationId xmlns:a16="http://schemas.microsoft.com/office/drawing/2014/main" id="{C0BB738C-73A4-0CDC-7A54-D69C50148BA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28" name="Picture 27">
                <a:extLst>
                  <a:ext uri="{FF2B5EF4-FFF2-40B4-BE49-F238E27FC236}">
                    <a16:creationId xmlns:a16="http://schemas.microsoft.com/office/drawing/2014/main" id="{FC599125-B0D4-4C86-BE5F-60ED5E917F9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9" name="Picture 28">
                <a:extLst>
                  <a:ext uri="{FF2B5EF4-FFF2-40B4-BE49-F238E27FC236}">
                    <a16:creationId xmlns:a16="http://schemas.microsoft.com/office/drawing/2014/main" id="{598705EB-8C3F-AAC7-6F77-77B86226433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6" name="Group 15">
              <a:extLst>
                <a:ext uri="{FF2B5EF4-FFF2-40B4-BE49-F238E27FC236}">
                  <a16:creationId xmlns:a16="http://schemas.microsoft.com/office/drawing/2014/main" id="{1AA4E644-6AAB-C704-278A-C85C26916E32}"/>
                </a:ext>
              </a:extLst>
            </p:cNvPr>
            <p:cNvGrpSpPr/>
            <p:nvPr/>
          </p:nvGrpSpPr>
          <p:grpSpPr>
            <a:xfrm>
              <a:off x="398917" y="1264605"/>
              <a:ext cx="7655188" cy="2397043"/>
              <a:chOff x="755948" y="1264605"/>
              <a:chExt cx="7655188" cy="2397043"/>
            </a:xfrm>
          </p:grpSpPr>
          <p:pic>
            <p:nvPicPr>
              <p:cNvPr id="20" name="Picture 19">
                <a:extLst>
                  <a:ext uri="{FF2B5EF4-FFF2-40B4-BE49-F238E27FC236}">
                    <a16:creationId xmlns:a16="http://schemas.microsoft.com/office/drawing/2014/main" id="{A7E765CC-31F1-94B6-DED7-ED2888B3CF1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21" name="Picture 20">
                <a:extLst>
                  <a:ext uri="{FF2B5EF4-FFF2-40B4-BE49-F238E27FC236}">
                    <a16:creationId xmlns:a16="http://schemas.microsoft.com/office/drawing/2014/main" id="{FF61161A-4E86-4AC1-71F3-5EFCFCBF18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323170" y="1546021"/>
                <a:ext cx="1564868" cy="2025123"/>
              </a:xfrm>
              <a:prstGeom prst="rect">
                <a:avLst/>
              </a:prstGeom>
              <a:ln w="6350">
                <a:solidFill>
                  <a:schemeClr val="bg1">
                    <a:lumMod val="65000"/>
                  </a:schemeClr>
                </a:solidFill>
              </a:ln>
              <a:effectLst/>
            </p:spPr>
          </p:pic>
          <p:pic>
            <p:nvPicPr>
              <p:cNvPr id="22" name="Picture 21">
                <a:extLst>
                  <a:ext uri="{FF2B5EF4-FFF2-40B4-BE49-F238E27FC236}">
                    <a16:creationId xmlns:a16="http://schemas.microsoft.com/office/drawing/2014/main" id="{A96119E4-123F-7CE3-517C-0B61869819E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23" name="Picture 22">
                <a:extLst>
                  <a:ext uri="{FF2B5EF4-FFF2-40B4-BE49-F238E27FC236}">
                    <a16:creationId xmlns:a16="http://schemas.microsoft.com/office/drawing/2014/main" id="{99EBA604-F509-C9B8-504F-A8FF1B21086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24" name="Picture 23">
                <a:extLst>
                  <a:ext uri="{FF2B5EF4-FFF2-40B4-BE49-F238E27FC236}">
                    <a16:creationId xmlns:a16="http://schemas.microsoft.com/office/drawing/2014/main" id="{D5885B14-157A-64DE-C42E-06A75573E62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Tree>
    <p:custDataLst>
      <p:tags r:id="rId1"/>
    </p:custDataLst>
    <p:extLst>
      <p:ext uri="{BB962C8B-B14F-4D97-AF65-F5344CB8AC3E}">
        <p14:creationId xmlns:p14="http://schemas.microsoft.com/office/powerpoint/2010/main" val="72997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CA" smtClean="0"/>
              <a:pPr/>
              <a:t>11</a:t>
            </a:fld>
            <a:endParaRPr lang="en-CA" dirty="0"/>
          </a:p>
        </p:txBody>
      </p:sp>
      <p:sp>
        <p:nvSpPr>
          <p:cNvPr id="8" name="Title 4">
            <a:extLst>
              <a:ext uri="{FF2B5EF4-FFF2-40B4-BE49-F238E27FC236}">
                <a16:creationId xmlns:a16="http://schemas.microsoft.com/office/drawing/2014/main" id="{BA14FC23-3E45-4E13-7786-1E51392E606B}"/>
              </a:ext>
            </a:extLst>
          </p:cNvPr>
          <p:cNvSpPr>
            <a:spLocks noGrp="1"/>
          </p:cNvSpPr>
          <p:nvPr>
            <p:ph type="title"/>
          </p:nvPr>
        </p:nvSpPr>
        <p:spPr>
          <a:xfrm>
            <a:off x="400571" y="780239"/>
            <a:ext cx="8356356" cy="4771958"/>
          </a:xfrm>
        </p:spPr>
        <p:txBody>
          <a:bodyPr>
            <a:normAutofit/>
          </a:bodyPr>
          <a:lstStyle/>
          <a:p>
            <a:pPr algn="ctr"/>
            <a:r>
              <a:rPr lang="en-US" sz="5400" dirty="0"/>
              <a:t>Thank you</a:t>
            </a:r>
          </a:p>
        </p:txBody>
      </p:sp>
    </p:spTree>
    <p:custDataLst>
      <p:tags r:id="rId1"/>
    </p:custDataLst>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35846" y="997397"/>
            <a:ext cx="8472120" cy="3554819"/>
          </a:xfrm>
          <a:prstGeom prst="rect">
            <a:avLst/>
          </a:prstGeom>
          <a:noFill/>
          <a:ln w="9525">
            <a:noFill/>
            <a:miter lim="800000"/>
            <a:headEnd/>
            <a:tailEnd/>
          </a:ln>
        </p:spPr>
        <p:txBody>
          <a:bodyPr wrap="square">
            <a:spAutoFit/>
          </a:bodyPr>
          <a:lstStyle/>
          <a:p>
            <a:pPr>
              <a:spcAft>
                <a:spcPts val="600"/>
              </a:spcAft>
            </a:pPr>
            <a:r>
              <a:rPr lang="en-US" altLang="en-US" sz="10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a:p>
            <a:pPr>
              <a:spcAft>
                <a:spcPts val="600"/>
              </a:spcAft>
            </a:pPr>
            <a:r>
              <a:rPr lang="en-US" sz="1000" dirty="0">
                <a:solidFill>
                  <a:srgbClr val="000000"/>
                </a:solidFill>
              </a:rPr>
              <a:t>Consult your financial, tax, or other professional to learn more about how state-based benefits (including any limitations) would apply to your specific circumstances.</a:t>
            </a:r>
          </a:p>
          <a:p>
            <a:pPr>
              <a:spcAft>
                <a:spcPts val="600"/>
              </a:spcAft>
            </a:pPr>
            <a:r>
              <a:rPr lang="en-US" sz="1000" dirty="0">
                <a:solidFill>
                  <a:srgbClr val="000000"/>
                </a:solidFill>
              </a:rPr>
              <a:t>If your state or your designated beneficiary’s state offers a 529 plan, you may want to consider what, if any, potential state income-tax or other state benefits it offers, such as financial aid, scholarship funds, and protection from creditors, before investing. State tax or other benefits should be one of many factors to be considered prior to making an investment decision. Please consult with your financial, tax, or other financial professional about how these state benefits, if any, may apply to your specific circumstances. You may also contact your state 529 plan or any other 529 education savings plan to learn more about their features. </a:t>
            </a:r>
          </a:p>
          <a:p>
            <a:pPr>
              <a:spcAft>
                <a:spcPts val="600"/>
              </a:spcAft>
            </a:pPr>
            <a:r>
              <a:rPr lang="en-US" sz="1000" b="1" dirty="0">
                <a:solidFill>
                  <a:srgbClr val="000000"/>
                </a:solidFill>
              </a:rPr>
              <a:t>Please contact your financial professional or call 866-222-7498 to obtain a Plan Disclosure Document or prospectus for any of the underlying funds. The Plan Disclosure Document contains complete details on investment objectives, risks, fees, charges, and expenses, as well as more information about municipal fund securities and the underlying investment companies that should be considered before investing. Please read the Plan Disclosure Document carefully prior to investing. </a:t>
            </a:r>
          </a:p>
          <a:p>
            <a:pPr>
              <a:spcAft>
                <a:spcPts val="600"/>
              </a:spcAft>
            </a:pPr>
            <a:r>
              <a:rPr lang="en-US" sz="1000" spc="-10" dirty="0">
                <a:solidFill>
                  <a:srgbClr val="000000"/>
                </a:solidFill>
              </a:rPr>
              <a:t>John Hancock Freedom 529 is an education savings plan offered by the Education Trust of Alaska, managed by T. Rowe Price, and distributed by </a:t>
            </a:r>
            <a:r>
              <a:rPr lang="en-US" sz="1000" b="1" spc="-10" dirty="0">
                <a:solidFill>
                  <a:srgbClr val="000000"/>
                </a:solidFill>
              </a:rPr>
              <a:t>John Hancock Distributors LLC </a:t>
            </a:r>
            <a:r>
              <a:rPr lang="en-US" sz="1000" spc="-10" dirty="0">
                <a:solidFill>
                  <a:srgbClr val="000000"/>
                </a:solidFill>
              </a:rPr>
              <a:t>through other broker-dealers and investment advisory firms that have agreements with John Hancock Distributors LLC. John Hancock Distributors LLC is a member of FINRA and is listed with the Municipal Securities Rulemaking Board (MSRB). © 2024 John Hancock. All rights reserved. Information included in this material is believed to be accurate as of the printing date.</a:t>
            </a:r>
          </a:p>
          <a:p>
            <a:pPr>
              <a:spcAft>
                <a:spcPts val="600"/>
              </a:spcAft>
            </a:pPr>
            <a:r>
              <a:rPr lang="en-US" sz="1000" spc="-10" dirty="0">
                <a:solidFill>
                  <a:srgbClr val="000000"/>
                </a:solidFill>
              </a:rPr>
              <a:t>For more information, contact Manulife John Hancock Investments at 800-225-6020 or visit </a:t>
            </a:r>
            <a:r>
              <a:rPr lang="en-US" sz="1000" spc="-10" dirty="0" err="1">
                <a:solidFill>
                  <a:srgbClr val="000000"/>
                </a:solidFill>
              </a:rPr>
              <a:t>jhinvestments.com</a:t>
            </a:r>
            <a:r>
              <a:rPr lang="en-US" sz="1000" spc="-10" dirty="0">
                <a:solidFill>
                  <a:srgbClr val="000000"/>
                </a:solidFill>
              </a:rPr>
              <a:t>.</a:t>
            </a:r>
          </a:p>
        </p:txBody>
      </p:sp>
      <p:pic>
        <p:nvPicPr>
          <p:cNvPr id="12" name="Graphic 12" descr="Manulife John Hancock Investments logo">
            <a:extLst>
              <a:ext uri="{FF2B5EF4-FFF2-40B4-BE49-F238E27FC236}">
                <a16:creationId xmlns:a16="http://schemas.microsoft.com/office/drawing/2014/main" id="{07F2E3BE-255F-37C4-67AB-8B9D7100A5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black">
          <a:xfrm>
            <a:off x="432375" y="4725413"/>
            <a:ext cx="1287387" cy="196248"/>
          </a:xfrm>
          <a:prstGeom prst="rect">
            <a:avLst/>
          </a:prstGeom>
        </p:spPr>
      </p:pic>
      <p:sp>
        <p:nvSpPr>
          <p:cNvPr id="8" name="Text Box 21">
            <a:extLst>
              <a:ext uri="{FF2B5EF4-FFF2-40B4-BE49-F238E27FC236}">
                <a16:creationId xmlns:a16="http://schemas.microsoft.com/office/drawing/2014/main" id="{79B5EC7F-C88D-51E7-F14E-055CF8391AE3}"/>
              </a:ext>
            </a:extLst>
          </p:cNvPr>
          <p:cNvSpPr txBox="1">
            <a:spLocks noChangeArrowheads="1"/>
          </p:cNvSpPr>
          <p:nvPr/>
        </p:nvSpPr>
        <p:spPr bwMode="auto">
          <a:xfrm>
            <a:off x="432375" y="5229056"/>
            <a:ext cx="8361078" cy="1110560"/>
          </a:xfrm>
          <a:prstGeom prst="rect">
            <a:avLst/>
          </a:prstGeom>
          <a:noFill/>
          <a:ln w="9525">
            <a:noFill/>
            <a:miter lim="800000"/>
            <a:headEnd/>
            <a:tailEnd/>
          </a:ln>
        </p:spPr>
        <p:txBody>
          <a:bodyPr wrap="square" lIns="0" tIns="0" rIns="0" bIns="0" anchor="b">
            <a:spAutoFit/>
          </a:bodyPr>
          <a:lstStyle/>
          <a:p>
            <a:r>
              <a:rPr lang="en-CA" sz="800" dirty="0">
                <a:solidFill>
                  <a:srgbClr val="000000"/>
                </a:solidFill>
                <a:effectLst/>
                <a:latin typeface="Helvetica" pitchFamily="2" charset="0"/>
              </a:rPr>
              <a:t>John Hancock Freedom 529 </a:t>
            </a:r>
          </a:p>
          <a:p>
            <a:r>
              <a:rPr lang="en-CA" sz="800" dirty="0">
                <a:solidFill>
                  <a:srgbClr val="000000"/>
                </a:solidFill>
                <a:effectLst/>
                <a:latin typeface="Helvetica" pitchFamily="2" charset="0"/>
              </a:rPr>
              <a:t>P.O. Box 17603 ■ Baltimore, MD 21297-1603 ■ 866-222-7498 ■ </a:t>
            </a:r>
            <a:r>
              <a:rPr lang="en-CA" sz="800" dirty="0" err="1">
                <a:solidFill>
                  <a:srgbClr val="000000"/>
                </a:solidFill>
                <a:effectLst/>
                <a:latin typeface="Helvetica" pitchFamily="2" charset="0"/>
              </a:rPr>
              <a:t>jhinvestments.com</a:t>
            </a:r>
            <a:r>
              <a:rPr lang="en-CA" sz="800" dirty="0">
                <a:solidFill>
                  <a:srgbClr val="000000"/>
                </a:solidFill>
                <a:effectLst/>
                <a:latin typeface="Helvetica" pitchFamily="2" charset="0"/>
              </a:rPr>
              <a:t>/529</a:t>
            </a:r>
          </a:p>
          <a:p>
            <a:endParaRPr lang="en-CA" sz="800" dirty="0">
              <a:solidFill>
                <a:srgbClr val="000000"/>
              </a:solidFill>
              <a:latin typeface="Helvetica" pitchFamily="2" charset="0"/>
              <a:ea typeface="Arial Unicode MS" pitchFamily="34" charset="-128"/>
            </a:endParaRPr>
          </a:p>
          <a:p>
            <a:r>
              <a:rPr lang="en-US" sz="800" dirty="0">
                <a:solidFill>
                  <a:prstClr val="black"/>
                </a:solidFill>
                <a:ea typeface="Arial Unicode MS" pitchFamily="34" charset="-128"/>
              </a:rPr>
              <a:t>John Hancock Investment Management Distributors LLC, Member FINRA, SIPC, 200 Berkeley Street, Boston, MA 02116, 800-225-6020, </a:t>
            </a:r>
            <a:r>
              <a:rPr lang="en-US" sz="800" dirty="0" err="1">
                <a:solidFill>
                  <a:prstClr val="black"/>
                </a:solidFill>
                <a:ea typeface="Arial Unicode MS" pitchFamily="34" charset="-128"/>
              </a:rPr>
              <a:t>jhinvestments.com</a:t>
            </a:r>
            <a:endParaRPr lang="en-US" sz="800" dirty="0">
              <a:solidFill>
                <a:prstClr val="black"/>
              </a:solidFill>
              <a:ea typeface="Arial Unicode MS" pitchFamily="34" charset="-128"/>
            </a:endParaRPr>
          </a:p>
          <a:p>
            <a:pPr defTabSz="685983" eaLnBrk="0" fontAlgn="base" hangingPunct="0">
              <a:spcBef>
                <a:spcPts val="450"/>
              </a:spcBef>
              <a:defRPr/>
            </a:pPr>
            <a:r>
              <a:rPr lang="en-US" sz="800" dirty="0">
                <a:solidFill>
                  <a:prstClr val="black"/>
                </a:solidFill>
                <a:ea typeface="Arial Unicode MS" pitchFamily="34" charset="-128"/>
              </a:rPr>
              <a:t>Manulife, Manulife Investments, Stylized M Design, and Manulife Investments &amp; Stylized M Design are trademarks of The Manufacturers Life Insurance Company, and John Hancock and the Stylized John Hancock Design are trademarks of John Hancock Life Insurance Company (U.S.A.). Each are used by it and by its affiliates under license.</a:t>
            </a:r>
            <a:br>
              <a:rPr lang="en-US" sz="800" dirty="0">
                <a:solidFill>
                  <a:prstClr val="black"/>
                </a:solidFill>
                <a:ea typeface="Arial Unicode MS" pitchFamily="34" charset="-128"/>
              </a:rPr>
            </a:br>
            <a:r>
              <a:rPr lang="en-US" sz="800" dirty="0">
                <a:solidFill>
                  <a:prstClr val="black"/>
                </a:solidFill>
                <a:ea typeface="Arial Unicode MS" pitchFamily="34" charset="-128"/>
              </a:rPr>
              <a:t>NOT FDIC INSURED. MAY LOSE VALUE. NO BANK GUARANTEE. NOT INSURED BY ANY GOVERNMENT AGENCY.</a:t>
            </a:r>
          </a:p>
          <a:p>
            <a:pPr defTabSz="685983" eaLnBrk="0" fontAlgn="base" hangingPunct="0">
              <a:spcBef>
                <a:spcPct val="50000"/>
              </a:spcBef>
              <a:spcAft>
                <a:spcPct val="0"/>
              </a:spcAft>
              <a:tabLst>
                <a:tab pos="8406863" algn="r"/>
              </a:tabLst>
              <a:defRPr/>
            </a:pPr>
            <a:r>
              <a:rPr lang="en-CA" sz="800" dirty="0">
                <a:solidFill>
                  <a:srgbClr val="000000"/>
                </a:solidFill>
                <a:effectLst/>
                <a:latin typeface="Helvetica" pitchFamily="2" charset="0"/>
              </a:rPr>
              <a:t>MF4184234</a:t>
            </a:r>
            <a:r>
              <a:rPr lang="en-US" sz="800" dirty="0">
                <a:solidFill>
                  <a:prstClr val="black"/>
                </a:solidFill>
                <a:ea typeface="Arial Unicode MS" pitchFamily="34" charset="-128"/>
              </a:rPr>
              <a:t>	WWWPPT 02/25</a:t>
            </a:r>
          </a:p>
        </p:txBody>
      </p:sp>
      <p:sp>
        <p:nvSpPr>
          <p:cNvPr id="2" name="Slide Number Placeholder 1">
            <a:extLst>
              <a:ext uri="{FF2B5EF4-FFF2-40B4-BE49-F238E27FC236}">
                <a16:creationId xmlns:a16="http://schemas.microsoft.com/office/drawing/2014/main" id="{80CC7D3F-1DDD-B48B-F86A-A1B3F6D9AD13}"/>
              </a:ext>
            </a:extLst>
          </p:cNvPr>
          <p:cNvSpPr>
            <a:spLocks noGrp="1"/>
          </p:cNvSpPr>
          <p:nvPr>
            <p:ph type="sldNum" sz="quarter" idx="4"/>
          </p:nvPr>
        </p:nvSpPr>
        <p:spPr>
          <a:xfrm>
            <a:off x="8533067" y="6342843"/>
            <a:ext cx="212470" cy="175694"/>
          </a:xfrm>
        </p:spPr>
        <p:txBody>
          <a:bodyPr/>
          <a:lstStyle/>
          <a:p>
            <a:fld id="{BB333B34-C87C-402E-ABB0-13B7C9DEBBC4}" type="slidenum">
              <a:rPr lang="en-US"/>
              <a:pPr/>
              <a:t>12</a:t>
            </a:fld>
            <a:endParaRPr lang="en-US"/>
          </a:p>
        </p:txBody>
      </p:sp>
    </p:spTree>
    <p:custDataLst>
      <p:tags r:id="rId1"/>
    </p:custDataLst>
    <p:extLst>
      <p:ext uri="{BB962C8B-B14F-4D97-AF65-F5344CB8AC3E}">
        <p14:creationId xmlns:p14="http://schemas.microsoft.com/office/powerpoint/2010/main" val="387410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A30D-0613-56C0-696D-10B19328059A}"/>
              </a:ext>
            </a:extLst>
          </p:cNvPr>
          <p:cNvSpPr>
            <a:spLocks noGrp="1"/>
          </p:cNvSpPr>
          <p:nvPr>
            <p:ph type="title" idx="4294967295"/>
          </p:nvPr>
        </p:nvSpPr>
        <p:spPr>
          <a:xfrm>
            <a:off x="685800" y="473075"/>
            <a:ext cx="8458200" cy="792163"/>
          </a:xfrm>
        </p:spPr>
        <p:txBody>
          <a:bodyPr/>
          <a:lstStyle/>
          <a:p>
            <a:r>
              <a:rPr lang="en-US" dirty="0">
                <a:noFill/>
              </a:rPr>
              <a:t>Back Cover</a:t>
            </a: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398463" y="472438"/>
            <a:ext cx="8347076" cy="792167"/>
          </a:xfrm>
        </p:spPr>
        <p:txBody>
          <a:bodyPr/>
          <a:lstStyle/>
          <a:p>
            <a:r>
              <a:rPr lang="en-US" altLang="en-US" dirty="0">
                <a:sym typeface="Calibri Bold" pitchFamily="2" charset="0"/>
              </a:rPr>
              <a:t>Case study: </a:t>
            </a:r>
            <a:r>
              <a:rPr lang="en-CA" dirty="0"/>
              <a:t>New parent</a:t>
            </a:r>
            <a:endParaRPr lang="en-US" altLang="en-US" dirty="0">
              <a:sym typeface="Calibri Bold" pitchFamily="2" charset="0"/>
            </a:endParaRPr>
          </a:p>
        </p:txBody>
      </p:sp>
      <p:sp>
        <p:nvSpPr>
          <p:cNvPr id="5" name="TextBox 4">
            <a:extLst>
              <a:ext uri="{FF2B5EF4-FFF2-40B4-BE49-F238E27FC236}">
                <a16:creationId xmlns:a16="http://schemas.microsoft.com/office/drawing/2014/main" id="{CDCDF8CC-348A-4F49-B086-EB18C3D3B857}"/>
              </a:ext>
            </a:extLst>
          </p:cNvPr>
          <p:cNvSpPr txBox="1"/>
          <p:nvPr/>
        </p:nvSpPr>
        <p:spPr>
          <a:xfrm>
            <a:off x="398463" y="959955"/>
            <a:ext cx="8387663" cy="307777"/>
          </a:xfrm>
          <a:prstGeom prst="rect">
            <a:avLst/>
          </a:prstGeom>
          <a:noFill/>
        </p:spPr>
        <p:txBody>
          <a:bodyPr wrap="square" lIns="0" tIns="0" rIns="0" bIns="0" rtlCol="0">
            <a:spAutoFit/>
          </a:bodyPr>
          <a:lstStyle/>
          <a:p>
            <a:pPr>
              <a:spcBef>
                <a:spcPts val="450"/>
              </a:spcBef>
            </a:pPr>
            <a:r>
              <a:rPr lang="en-US" altLang="en-US" sz="2000" i="1" dirty="0">
                <a:sym typeface="Calibri Bold" pitchFamily="2" charset="0"/>
              </a:rPr>
              <a:t>Jessica Garcia, age 35</a:t>
            </a:r>
          </a:p>
        </p:txBody>
      </p:sp>
      <p:sp>
        <p:nvSpPr>
          <p:cNvPr id="20" name="Content Placeholder 6">
            <a:extLst>
              <a:ext uri="{FF2B5EF4-FFF2-40B4-BE49-F238E27FC236}">
                <a16:creationId xmlns:a16="http://schemas.microsoft.com/office/drawing/2014/main" id="{570F261F-AC1D-4BCD-0ABA-E37E25BD909A}"/>
              </a:ext>
            </a:extLst>
          </p:cNvPr>
          <p:cNvSpPr>
            <a:spLocks noGrp="1"/>
          </p:cNvSpPr>
          <p:nvPr>
            <p:ph idx="1"/>
          </p:nvPr>
        </p:nvSpPr>
        <p:spPr>
          <a:xfrm>
            <a:off x="398463" y="1828800"/>
            <a:ext cx="4952470" cy="4191000"/>
          </a:xfrm>
        </p:spPr>
        <p:txBody>
          <a:bodyPr/>
          <a:lstStyle/>
          <a:p>
            <a:pPr lvl="0"/>
            <a:r>
              <a:rPr lang="en-CA" sz="2000" dirty="0"/>
              <a:t>New mom, practicing lawyer.</a:t>
            </a:r>
          </a:p>
          <a:p>
            <a:pPr lvl="0"/>
            <a:r>
              <a:rPr lang="en-CA" sz="2000" dirty="0"/>
              <a:t>Has disposable income, a comfortable home, and the family she always wanted.</a:t>
            </a:r>
          </a:p>
          <a:p>
            <a:pPr lvl="0"/>
            <a:r>
              <a:rPr lang="en-CA" sz="2000" dirty="0"/>
              <a:t>Looking to map out this next chapter of her life and create a nest egg for her child, just as her and her husband’s parents did for them.</a:t>
            </a:r>
          </a:p>
        </p:txBody>
      </p:sp>
      <p:pic>
        <p:nvPicPr>
          <p:cNvPr id="15" name="Picture 14" descr="A parent kissing their newborn baby. ">
            <a:extLst>
              <a:ext uri="{FF2B5EF4-FFF2-40B4-BE49-F238E27FC236}">
                <a16:creationId xmlns:a16="http://schemas.microsoft.com/office/drawing/2014/main" id="{95A2F94A-EEF8-9386-3DA8-DBBE126175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48152" y="1622912"/>
            <a:ext cx="3595848" cy="4345567"/>
          </a:xfrm>
          <a:prstGeom prst="rect">
            <a:avLst/>
          </a:prstGeom>
        </p:spPr>
      </p:pic>
      <p:sp>
        <p:nvSpPr>
          <p:cNvPr id="10" name="TextBox 9">
            <a:extLst>
              <a:ext uri="{FF2B5EF4-FFF2-40B4-BE49-F238E27FC236}">
                <a16:creationId xmlns:a16="http://schemas.microsoft.com/office/drawing/2014/main" id="{B0167FFF-172A-4DD7-B8FA-45BA45CD7120}"/>
              </a:ext>
            </a:extLst>
          </p:cNvPr>
          <p:cNvSpPr txBox="1"/>
          <p:nvPr/>
        </p:nvSpPr>
        <p:spPr>
          <a:xfrm>
            <a:off x="381872" y="5231204"/>
            <a:ext cx="8363666" cy="737275"/>
          </a:xfrm>
          <a:prstGeom prst="rect">
            <a:avLst/>
          </a:prstGeom>
          <a:solidFill>
            <a:schemeClr val="accent1"/>
          </a:solidFill>
        </p:spPr>
        <p:txBody>
          <a:bodyPr wrap="square" anchor="ctr">
            <a:noAutofit/>
          </a:bodyPr>
          <a:lstStyle/>
          <a:p>
            <a:r>
              <a:rPr lang="en-CA" sz="1900" i="1">
                <a:solidFill>
                  <a:schemeClr val="bg1"/>
                </a:solidFill>
                <a:latin typeface="Arial" panose="020B0604020202020204" pitchFamily="34" charset="0"/>
                <a:cs typeface="Arial" panose="020B0604020202020204" pitchFamily="34" charset="0"/>
              </a:rPr>
              <a:t>How can she plan her finances to set up her family for success? </a:t>
            </a:r>
          </a:p>
        </p:txBody>
      </p:sp>
      <p:sp>
        <p:nvSpPr>
          <p:cNvPr id="19" name="Text Placeholder 18">
            <a:extLst>
              <a:ext uri="{FF2B5EF4-FFF2-40B4-BE49-F238E27FC236}">
                <a16:creationId xmlns:a16="http://schemas.microsoft.com/office/drawing/2014/main" id="{CA4CBFC8-2123-D7BE-2218-21E44691C32C}"/>
              </a:ext>
            </a:extLst>
          </p:cNvPr>
          <p:cNvSpPr>
            <a:spLocks noGrp="1"/>
          </p:cNvSpPr>
          <p:nvPr>
            <p:ph type="body" sz="quarter" idx="15"/>
          </p:nvPr>
        </p:nvSpPr>
        <p:spPr>
          <a:xfrm>
            <a:off x="2990707" y="6162301"/>
            <a:ext cx="5362271" cy="349160"/>
          </a:xfrm>
        </p:spPr>
        <p:txBody>
          <a:bodyPr/>
          <a:lstStyle/>
          <a:p>
            <a:r>
              <a:rPr lang="en-US" sz="800" dirty="0">
                <a:effectLst/>
              </a:rPr>
              <a:t>This case study is hypothetical and does not represent any specific investment or imply any guaranteed rate of return. </a:t>
            </a:r>
          </a:p>
        </p:txBody>
      </p:sp>
      <p:sp>
        <p:nvSpPr>
          <p:cNvPr id="3" name="Slide Number Placeholder 2">
            <a:extLst>
              <a:ext uri="{FF2B5EF4-FFF2-40B4-BE49-F238E27FC236}">
                <a16:creationId xmlns:a16="http://schemas.microsoft.com/office/drawing/2014/main" id="{468E3BDE-7980-44BC-B2ED-82A9858D9612}"/>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US" smtClean="0"/>
              <a:pPr/>
              <a:t>2</a:t>
            </a:fld>
            <a:endParaRPr lang="en-US" dirty="0"/>
          </a:p>
        </p:txBody>
      </p:sp>
    </p:spTree>
    <p:custDataLst>
      <p:tags r:id="rId1"/>
    </p:custDataLst>
    <p:extLst>
      <p:ext uri="{BB962C8B-B14F-4D97-AF65-F5344CB8AC3E}">
        <p14:creationId xmlns:p14="http://schemas.microsoft.com/office/powerpoint/2010/main" val="217929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00572" y="463844"/>
            <a:ext cx="2467680" cy="3401475"/>
          </a:xfrm>
        </p:spPr>
        <p:txBody>
          <a:bodyPr/>
          <a:lstStyle/>
          <a:p>
            <a:r>
              <a:rPr lang="en-CA"/>
              <a:t>Plan for the unexpected</a:t>
            </a:r>
            <a:br>
              <a:rPr lang="en-CA"/>
            </a:br>
            <a:br>
              <a:rPr lang="en-CA"/>
            </a:br>
            <a:br>
              <a:rPr lang="en-CA"/>
            </a:br>
            <a:br>
              <a:rPr lang="en-US" altLang="en-US">
                <a:sym typeface="Calibri Bold" pitchFamily="2" charset="0"/>
              </a:rPr>
            </a:br>
            <a:endParaRPr lang="en-US" altLang="en-US" dirty="0">
              <a:sym typeface="Calibri Bold" pitchFamily="2" charset="0"/>
            </a:endParaRPr>
          </a:p>
        </p:txBody>
      </p:sp>
      <p:pic>
        <p:nvPicPr>
          <p:cNvPr id="8" name="Graphic 7">
            <a:extLst>
              <a:ext uri="{FF2B5EF4-FFF2-40B4-BE49-F238E27FC236}">
                <a16:creationId xmlns:a16="http://schemas.microsoft.com/office/drawing/2014/main" id="{34DC7216-6FAF-8281-6203-9FCE5969A7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98463" y="2162762"/>
            <a:ext cx="1435070" cy="1266238"/>
          </a:xfrm>
          <a:prstGeom prst="rect">
            <a:avLst/>
          </a:prstGeom>
        </p:spPr>
      </p:pic>
      <p:sp>
        <p:nvSpPr>
          <p:cNvPr id="11" name="Content Placeholder 3">
            <a:extLst>
              <a:ext uri="{FF2B5EF4-FFF2-40B4-BE49-F238E27FC236}">
                <a16:creationId xmlns:a16="http://schemas.microsoft.com/office/drawing/2014/main" id="{6EB3B462-0D5B-20DC-78DB-E9D4E3CA5E5E}"/>
              </a:ext>
            </a:extLst>
          </p:cNvPr>
          <p:cNvSpPr>
            <a:spLocks noGrp="1"/>
          </p:cNvSpPr>
          <p:nvPr>
            <p:ph idx="1"/>
          </p:nvPr>
        </p:nvSpPr>
        <p:spPr>
          <a:xfrm>
            <a:off x="3420428" y="463843"/>
            <a:ext cx="5082076" cy="3870413"/>
          </a:xfrm>
        </p:spPr>
        <p:txBody>
          <a:bodyPr/>
          <a:lstStyle/>
          <a:p>
            <a:pPr marL="0" marR="0" indent="0">
              <a:lnSpc>
                <a:spcPct val="115000"/>
              </a:lnSpc>
              <a:spcBef>
                <a:spcPts val="0"/>
              </a:spcBef>
              <a:spcAft>
                <a:spcPts val="900"/>
              </a:spcAft>
              <a:buNone/>
            </a:pPr>
            <a:r>
              <a:rPr lang="en-CA" dirty="0">
                <a:cs typeface="Times New Roman" panose="02020603050405020304" pitchFamily="18" charset="0"/>
              </a:rPr>
              <a:t>Parents without a will should make drafting one a priority to minimize the impact of the unexpected and to help ensure your family is taken care of.</a:t>
            </a:r>
          </a:p>
          <a:p>
            <a:pPr marL="0" indent="0">
              <a:spcBef>
                <a:spcPts val="600"/>
              </a:spcBef>
              <a:buNone/>
            </a:pPr>
            <a:r>
              <a:rPr lang="en-US" b="1" dirty="0">
                <a:latin typeface="Arial" panose="020B0604020202020204" pitchFamily="34" charset="0"/>
                <a:cs typeface="Arial" panose="020B0604020202020204" pitchFamily="34" charset="0"/>
              </a:rPr>
              <a:t>Key steps:</a:t>
            </a:r>
          </a:p>
          <a:p>
            <a:pPr>
              <a:spcBef>
                <a:spcPts val="600"/>
              </a:spcBef>
            </a:pPr>
            <a:r>
              <a:rPr lang="en-US" dirty="0">
                <a:cs typeface="Times New Roman" panose="02020603050405020304" pitchFamily="18" charset="0"/>
              </a:rPr>
              <a:t>Choose a legal guardian for your child.</a:t>
            </a:r>
          </a:p>
          <a:p>
            <a:pPr>
              <a:spcBef>
                <a:spcPts val="600"/>
              </a:spcBef>
            </a:pPr>
            <a:r>
              <a:rPr lang="en-US" dirty="0">
                <a:cs typeface="Times New Roman" panose="02020603050405020304" pitchFamily="18" charset="0"/>
              </a:rPr>
              <a:t>Trust in trusts.</a:t>
            </a:r>
          </a:p>
          <a:p>
            <a:pPr>
              <a:spcBef>
                <a:spcPts val="600"/>
              </a:spcBef>
            </a:pPr>
            <a:r>
              <a:rPr lang="en-US" dirty="0">
                <a:cs typeface="Times New Roman" panose="02020603050405020304" pitchFamily="18" charset="0"/>
              </a:rPr>
              <a:t>Prepare for challenges.</a:t>
            </a:r>
          </a:p>
          <a:p>
            <a:pPr>
              <a:spcBef>
                <a:spcPts val="600"/>
              </a:spcBef>
            </a:pPr>
            <a:r>
              <a:rPr lang="en-US" dirty="0">
                <a:cs typeface="Times New Roman" panose="02020603050405020304" pitchFamily="18" charset="0"/>
              </a:rPr>
              <a:t>Review beneficiary designations.</a:t>
            </a:r>
          </a:p>
          <a:p>
            <a:pPr>
              <a:spcBef>
                <a:spcPts val="600"/>
              </a:spcBef>
            </a:pPr>
            <a:r>
              <a:rPr lang="en-US" dirty="0">
                <a:cs typeface="Times New Roman" panose="02020603050405020304" pitchFamily="18" charset="0"/>
              </a:rPr>
              <a:t>Know your childcare options and costs. </a:t>
            </a:r>
          </a:p>
        </p:txBody>
      </p:sp>
      <p:sp>
        <p:nvSpPr>
          <p:cNvPr id="3" name="Slide Number Placeholder 2">
            <a:extLst>
              <a:ext uri="{FF2B5EF4-FFF2-40B4-BE49-F238E27FC236}">
                <a16:creationId xmlns:a16="http://schemas.microsoft.com/office/drawing/2014/main" id="{468E3BDE-7980-44BC-B2ED-82A9858D9612}"/>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US" smtClean="0"/>
              <a:pPr/>
              <a:t>3</a:t>
            </a:fld>
            <a:endParaRPr lang="en-US"/>
          </a:p>
        </p:txBody>
      </p:sp>
    </p:spTree>
    <p:custDataLst>
      <p:tags r:id="rId1"/>
    </p:custDataLst>
    <p:extLst>
      <p:ext uri="{BB962C8B-B14F-4D97-AF65-F5344CB8AC3E}">
        <p14:creationId xmlns:p14="http://schemas.microsoft.com/office/powerpoint/2010/main" val="65533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03047D-25FE-496E-21ED-3987B11E7618}"/>
              </a:ext>
            </a:extLst>
          </p:cNvPr>
          <p:cNvSpPr>
            <a:spLocks noGrp="1"/>
          </p:cNvSpPr>
          <p:nvPr>
            <p:ph type="title"/>
          </p:nvPr>
        </p:nvSpPr>
        <p:spPr>
          <a:xfrm>
            <a:off x="400572" y="463844"/>
            <a:ext cx="2467680" cy="3401475"/>
          </a:xfrm>
        </p:spPr>
        <p:txBody>
          <a:bodyPr/>
          <a:lstStyle/>
          <a:p>
            <a:r>
              <a:rPr lang="en-US"/>
              <a:t>Give your child the gift of choice</a:t>
            </a:r>
            <a:br>
              <a:rPr lang="en-US"/>
            </a:br>
            <a:endParaRPr lang="en-US" dirty="0"/>
          </a:p>
        </p:txBody>
      </p:sp>
      <p:sp>
        <p:nvSpPr>
          <p:cNvPr id="13" name="Text Placeholder 6">
            <a:extLst>
              <a:ext uri="{FF2B5EF4-FFF2-40B4-BE49-F238E27FC236}">
                <a16:creationId xmlns:a16="http://schemas.microsoft.com/office/drawing/2014/main" id="{E0ADE23B-3486-57E4-02D9-B3F6B2F1900B}"/>
              </a:ext>
            </a:extLst>
          </p:cNvPr>
          <p:cNvSpPr txBox="1">
            <a:spLocks/>
          </p:cNvSpPr>
          <p:nvPr/>
        </p:nvSpPr>
        <p:spPr>
          <a:xfrm>
            <a:off x="3270901" y="463844"/>
            <a:ext cx="5472208" cy="2288065"/>
          </a:xfrm>
          <a:prstGeom prst="rect">
            <a:avLst/>
          </a:prstGeom>
        </p:spPr>
        <p:txBody>
          <a:bodyPr vert="horz" lIns="0" tIns="0" rIns="0" bIns="0" rtlCol="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400" b="1" dirty="0"/>
              <a:t>What is a 529 plan?</a:t>
            </a:r>
            <a:r>
              <a:rPr lang="en-US" sz="2400" b="1" dirty="0">
                <a:solidFill>
                  <a:srgbClr val="000000"/>
                </a:solidFill>
              </a:rPr>
              <a:t> </a:t>
            </a:r>
            <a:endParaRPr lang="en-US" sz="2400" b="1" dirty="0">
              <a:solidFill>
                <a:srgbClr val="000000"/>
              </a:solidFill>
              <a:cs typeface="Arial" panose="020B0604020202020204" pitchFamily="34" charset="0"/>
            </a:endParaRPr>
          </a:p>
          <a:p>
            <a:pPr marL="0" indent="0">
              <a:buFont typeface="Arial" panose="020B0604020202020204" pitchFamily="34" charset="0"/>
              <a:buNone/>
            </a:pPr>
            <a:r>
              <a:rPr lang="en-US" sz="1800" dirty="0">
                <a:solidFill>
                  <a:srgbClr val="000000"/>
                </a:solidFill>
                <a:cs typeface="Arial" panose="020B0604020202020204" pitchFamily="34" charset="0"/>
              </a:rPr>
              <a:t>A 529 plan is an investment account that offers tax benefits when used to pay for qualified education expenses for a designated beneficiary. </a:t>
            </a:r>
            <a:endParaRPr lang="en-US" sz="1800" dirty="0">
              <a:solidFill>
                <a:prstClr val="black"/>
              </a:solidFill>
              <a:cs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D4D10386-50FD-4634-B287-18C8BB09AE38}"/>
              </a:ext>
              <a:ext uri="{C183D7F6-B498-43B3-948B-1728B52AA6E4}">
                <adec:decorative xmlns:adec="http://schemas.microsoft.com/office/drawing/2017/decorative" val="1"/>
              </a:ext>
            </a:extLst>
          </p:cNvPr>
          <p:cNvSpPr/>
          <p:nvPr/>
        </p:nvSpPr>
        <p:spPr>
          <a:xfrm>
            <a:off x="3045708" y="2071092"/>
            <a:ext cx="6098291" cy="3761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14" name="TextBox 13">
            <a:extLst>
              <a:ext uri="{FF2B5EF4-FFF2-40B4-BE49-F238E27FC236}">
                <a16:creationId xmlns:a16="http://schemas.microsoft.com/office/drawing/2014/main" id="{A1DC54A0-18B2-5A8F-8363-F4ABE90AF1A3}"/>
              </a:ext>
            </a:extLst>
          </p:cNvPr>
          <p:cNvSpPr txBox="1"/>
          <p:nvPr/>
        </p:nvSpPr>
        <p:spPr>
          <a:xfrm>
            <a:off x="3147573" y="2014634"/>
            <a:ext cx="5725660" cy="3970318"/>
          </a:xfrm>
          <a:prstGeom prst="rect">
            <a:avLst/>
          </a:prstGeom>
          <a:noFill/>
        </p:spPr>
        <p:txBody>
          <a:bodyPr wrap="square">
            <a:spAutoFit/>
          </a:bodyPr>
          <a:lstStyle/>
          <a:p>
            <a:endParaRPr lang="en-US" dirty="0">
              <a:solidFill>
                <a:schemeClr val="bg1"/>
              </a:solidFill>
            </a:endParaRPr>
          </a:p>
          <a:p>
            <a:pPr marL="285750" indent="-285750">
              <a:buFont typeface="Wingdings" panose="05000000000000000000" pitchFamily="2" charset="2"/>
              <a:buChar char="Ø"/>
            </a:pPr>
            <a:r>
              <a:rPr lang="en-US" dirty="0">
                <a:solidFill>
                  <a:schemeClr val="bg1"/>
                </a:solidFill>
              </a:rPr>
              <a:t>Each state has their own 529 plan and most plans allow investors from out of state.</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a:solidFill>
                  <a:schemeClr val="bg1"/>
                </a:solidFill>
              </a:rPr>
              <a:t>There can be benefits to choosing a plan from the state you live in.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a:solidFill>
                  <a:schemeClr val="bg1"/>
                </a:solidFill>
              </a:rPr>
              <a:t>Each plan has their own investment options. </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a:solidFill>
                  <a:schemeClr val="bg1"/>
                </a:solidFill>
              </a:rPr>
              <a:t>Contributions are made with after-tax dollars, BUT, they grow tax free, and withdrawals from the plan are not taxed as long as they are used for qualified education expenses.* </a:t>
            </a:r>
          </a:p>
          <a:p>
            <a:endParaRPr lang="en-US" dirty="0"/>
          </a:p>
        </p:txBody>
      </p:sp>
      <p:sp>
        <p:nvSpPr>
          <p:cNvPr id="12" name="Text Placeholder 11">
            <a:extLst>
              <a:ext uri="{FF2B5EF4-FFF2-40B4-BE49-F238E27FC236}">
                <a16:creationId xmlns:a16="http://schemas.microsoft.com/office/drawing/2014/main" id="{CBE22A9B-F5A2-9512-C979-1F5D6AE0DF80}"/>
              </a:ext>
            </a:extLst>
          </p:cNvPr>
          <p:cNvSpPr>
            <a:spLocks noGrp="1"/>
          </p:cNvSpPr>
          <p:nvPr>
            <p:ph type="body" sz="quarter" idx="23"/>
          </p:nvPr>
        </p:nvSpPr>
        <p:spPr>
          <a:xfrm>
            <a:off x="3272588" y="6162301"/>
            <a:ext cx="5018889" cy="349160"/>
          </a:xfrm>
        </p:spPr>
        <p:txBody>
          <a:bodyPr/>
          <a:lstStyle/>
          <a:p>
            <a:r>
              <a:rPr lang="en-US" sz="800" dirty="0">
                <a:solidFill>
                  <a:srgbClr val="000000"/>
                </a:solidFill>
              </a:rPr>
              <a:t>*State laws and treatment may vary. You pay no federal income taxes on your earnings when you withdraw the money to pay for qualified education expenses. Earnings on nonqualified distributions will be subjected to a 10% federal penalty tax. Consult your financial, tax, or other professional to learn more about how state-based benefits (including any limitations) would apply to your specific circumstances and for more information.</a:t>
            </a:r>
            <a:endParaRPr lang="en-US" dirty="0"/>
          </a:p>
        </p:txBody>
      </p:sp>
      <p:sp>
        <p:nvSpPr>
          <p:cNvPr id="4" name="Slide Number Placeholder 3">
            <a:extLst>
              <a:ext uri="{FF2B5EF4-FFF2-40B4-BE49-F238E27FC236}">
                <a16:creationId xmlns:a16="http://schemas.microsoft.com/office/drawing/2014/main" id="{C6183CB6-58B6-60E2-0DA4-5BF74084AA28}"/>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CA" smtClean="0"/>
              <a:pPr/>
              <a:t>4</a:t>
            </a:fld>
            <a:endParaRPr lang="en-CA"/>
          </a:p>
        </p:txBody>
      </p:sp>
    </p:spTree>
    <p:custDataLst>
      <p:tags r:id="rId1"/>
    </p:custDataLst>
    <p:extLst>
      <p:ext uri="{BB962C8B-B14F-4D97-AF65-F5344CB8AC3E}">
        <p14:creationId xmlns:p14="http://schemas.microsoft.com/office/powerpoint/2010/main" val="314593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087E-C8FE-4DB7-A31C-F171F4CAFCC2}"/>
              </a:ext>
            </a:extLst>
          </p:cNvPr>
          <p:cNvSpPr>
            <a:spLocks noGrp="1"/>
          </p:cNvSpPr>
          <p:nvPr>
            <p:ph type="title"/>
          </p:nvPr>
        </p:nvSpPr>
        <p:spPr>
          <a:xfrm>
            <a:off x="398463" y="472438"/>
            <a:ext cx="8347076" cy="792167"/>
          </a:xfrm>
        </p:spPr>
        <p:txBody>
          <a:bodyPr/>
          <a:lstStyle/>
          <a:p>
            <a:r>
              <a:rPr lang="en-US" dirty="0"/>
              <a:t>Build your investing power</a:t>
            </a:r>
          </a:p>
        </p:txBody>
      </p:sp>
      <p:sp>
        <p:nvSpPr>
          <p:cNvPr id="28" name="Rectangle 27">
            <a:extLst>
              <a:ext uri="{FF2B5EF4-FFF2-40B4-BE49-F238E27FC236}">
                <a16:creationId xmlns:a16="http://schemas.microsoft.com/office/drawing/2014/main" id="{9378446D-288C-43E1-94F7-F8F17966BF4A}"/>
              </a:ext>
              <a:ext uri="{C183D7F6-B498-43B3-948B-1728B52AA6E4}">
                <adec:decorative xmlns:adec="http://schemas.microsoft.com/office/drawing/2017/decorative" val="1"/>
              </a:ext>
            </a:extLst>
          </p:cNvPr>
          <p:cNvSpPr/>
          <p:nvPr/>
        </p:nvSpPr>
        <p:spPr>
          <a:xfrm>
            <a:off x="0" y="2417930"/>
            <a:ext cx="9144000" cy="2315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5" name="Rectangle 4">
            <a:extLst>
              <a:ext uri="{FF2B5EF4-FFF2-40B4-BE49-F238E27FC236}">
                <a16:creationId xmlns:a16="http://schemas.microsoft.com/office/drawing/2014/main" id="{7CF1B23B-22CE-40C8-B2DA-C8D21A25BCC8}"/>
              </a:ext>
              <a:ext uri="{C183D7F6-B498-43B3-948B-1728B52AA6E4}">
                <adec:decorative xmlns:adec="http://schemas.microsoft.com/office/drawing/2017/decorative" val="1"/>
              </a:ext>
            </a:extLst>
          </p:cNvPr>
          <p:cNvSpPr/>
          <p:nvPr/>
        </p:nvSpPr>
        <p:spPr>
          <a:xfrm>
            <a:off x="1009588" y="1264605"/>
            <a:ext cx="2220685" cy="4622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6" name="Rectangle 5">
            <a:extLst>
              <a:ext uri="{FF2B5EF4-FFF2-40B4-BE49-F238E27FC236}">
                <a16:creationId xmlns:a16="http://schemas.microsoft.com/office/drawing/2014/main" id="{31D37C60-CD3C-40C6-90DB-4BBE8D0A240A}"/>
              </a:ext>
              <a:ext uri="{C183D7F6-B498-43B3-948B-1728B52AA6E4}">
                <adec:decorative xmlns:adec="http://schemas.microsoft.com/office/drawing/2017/decorative" val="1"/>
              </a:ext>
            </a:extLst>
          </p:cNvPr>
          <p:cNvSpPr/>
          <p:nvPr/>
        </p:nvSpPr>
        <p:spPr>
          <a:xfrm>
            <a:off x="3501918" y="1264604"/>
            <a:ext cx="2220685" cy="4622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7" name="Rectangle 6">
            <a:extLst>
              <a:ext uri="{FF2B5EF4-FFF2-40B4-BE49-F238E27FC236}">
                <a16:creationId xmlns:a16="http://schemas.microsoft.com/office/drawing/2014/main" id="{0D3AE165-0344-4427-A0CB-6312EA3F95D9}"/>
              </a:ext>
              <a:ext uri="{C183D7F6-B498-43B3-948B-1728B52AA6E4}">
                <adec:decorative xmlns:adec="http://schemas.microsoft.com/office/drawing/2017/decorative" val="1"/>
              </a:ext>
            </a:extLst>
          </p:cNvPr>
          <p:cNvSpPr/>
          <p:nvPr/>
        </p:nvSpPr>
        <p:spPr>
          <a:xfrm>
            <a:off x="5994249" y="1264605"/>
            <a:ext cx="2220685" cy="4622389"/>
          </a:xfrm>
          <a:prstGeom prst="rect">
            <a:avLst/>
          </a:prstGeom>
          <a:solidFill>
            <a:srgbClr val="ED63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9" name="TextBox 8">
            <a:extLst>
              <a:ext uri="{FF2B5EF4-FFF2-40B4-BE49-F238E27FC236}">
                <a16:creationId xmlns:a16="http://schemas.microsoft.com/office/drawing/2014/main" id="{3AA36AA1-8EE6-489C-AFEF-2E5AD90C047C}"/>
              </a:ext>
            </a:extLst>
          </p:cNvPr>
          <p:cNvSpPr txBox="1"/>
          <p:nvPr/>
        </p:nvSpPr>
        <p:spPr>
          <a:xfrm>
            <a:off x="1214006" y="3309966"/>
            <a:ext cx="1872504" cy="1495794"/>
          </a:xfrm>
          <a:prstGeom prst="rect">
            <a:avLst/>
          </a:prstGeom>
          <a:noFill/>
        </p:spPr>
        <p:txBody>
          <a:bodyPr wrap="square">
            <a:spAutoFit/>
          </a:bodyPr>
          <a:lstStyle/>
          <a:p>
            <a:pPr marR="0" lvl="0" algn="l" defTabSz="914400" rtl="0" eaLnBrk="1" fontAlgn="auto" latinLnBrk="0" hangingPunct="1">
              <a:lnSpc>
                <a:spcPct val="95000"/>
              </a:lnSpc>
              <a:spcBef>
                <a:spcPts val="600"/>
              </a:spcBef>
              <a:spcAft>
                <a:spcPts val="0"/>
              </a:spcAft>
              <a:buClr>
                <a:prstClr val="black"/>
              </a:buClr>
              <a:buSzPct val="115000"/>
              <a:tabLst/>
              <a:defRPr/>
            </a:pPr>
            <a:r>
              <a:rPr kumimoji="0" lang="en-US" sz="2400" b="1" i="0" u="none" strike="noStrike" kern="1200" cap="none" spc="0" normalizeH="0" baseline="0" noProof="0" dirty="0">
                <a:ln>
                  <a:noFill/>
                </a:ln>
                <a:solidFill>
                  <a:schemeClr val="bg1"/>
                </a:solidFill>
                <a:effectLst/>
                <a:uLnTx/>
                <a:uFillTx/>
                <a:latin typeface="Arial" panose="020B0604020202020204"/>
                <a:ea typeface="+mn-ea"/>
                <a:cs typeface="+mn-cs"/>
              </a:rPr>
              <a:t>Start now </a:t>
            </a:r>
            <a:r>
              <a:rPr kumimoji="0" lang="en-US" sz="2400" b="0" i="0" u="none" strike="noStrike" kern="1200" cap="none" spc="0" normalizeH="0" baseline="0" noProof="0" dirty="0">
                <a:ln>
                  <a:noFill/>
                </a:ln>
                <a:solidFill>
                  <a:schemeClr val="bg1"/>
                </a:solidFill>
                <a:effectLst/>
                <a:uLnTx/>
                <a:uFillTx/>
                <a:latin typeface="Arial" panose="020B0604020202020204"/>
                <a:ea typeface="+mn-ea"/>
                <a:cs typeface="+mn-cs"/>
              </a:rPr>
              <a:t>– there’s no time like the present.</a:t>
            </a:r>
          </a:p>
        </p:txBody>
      </p:sp>
      <p:sp>
        <p:nvSpPr>
          <p:cNvPr id="11" name="TextBox 10">
            <a:extLst>
              <a:ext uri="{FF2B5EF4-FFF2-40B4-BE49-F238E27FC236}">
                <a16:creationId xmlns:a16="http://schemas.microsoft.com/office/drawing/2014/main" id="{5869ADAA-F97F-4142-A389-66118F0FC29F}"/>
              </a:ext>
            </a:extLst>
          </p:cNvPr>
          <p:cNvSpPr txBox="1"/>
          <p:nvPr/>
        </p:nvSpPr>
        <p:spPr>
          <a:xfrm>
            <a:off x="3691167" y="3309966"/>
            <a:ext cx="1838776" cy="1495794"/>
          </a:xfrm>
          <a:prstGeom prst="rect">
            <a:avLst/>
          </a:prstGeom>
          <a:noFill/>
        </p:spPr>
        <p:txBody>
          <a:bodyPr wrap="square">
            <a:spAutoFit/>
          </a:bodyPr>
          <a:lstStyle/>
          <a:p>
            <a:pPr marR="0" lvl="0" algn="l" defTabSz="914400" rtl="0" eaLnBrk="1" fontAlgn="auto" latinLnBrk="0" hangingPunct="1">
              <a:lnSpc>
                <a:spcPct val="95000"/>
              </a:lnSpc>
              <a:spcBef>
                <a:spcPts val="600"/>
              </a:spcBef>
              <a:spcAft>
                <a:spcPts val="0"/>
              </a:spcAft>
              <a:buClr>
                <a:prstClr val="black"/>
              </a:buClr>
              <a:buSzPct val="115000"/>
              <a:tabLst/>
              <a:defRPr/>
            </a:pPr>
            <a:r>
              <a:rPr kumimoji="0" lang="en-US" sz="2400" b="1" i="0" u="none" strike="noStrike" kern="1200" cap="none" spc="0" normalizeH="0" baseline="0" noProof="0">
                <a:ln>
                  <a:noFill/>
                </a:ln>
                <a:solidFill>
                  <a:schemeClr val="bg1"/>
                </a:solidFill>
                <a:effectLst/>
                <a:uLnTx/>
                <a:uFillTx/>
                <a:latin typeface="Arial" panose="020B0604020202020204"/>
                <a:ea typeface="+mn-ea"/>
                <a:cs typeface="+mn-cs"/>
              </a:rPr>
              <a:t>Adapt</a:t>
            </a:r>
            <a:r>
              <a:rPr kumimoji="0" lang="en-US" sz="2400" b="0" i="0" u="none" strike="noStrike" kern="1200" cap="none" spc="0" normalizeH="0" baseline="0" noProof="0">
                <a:ln>
                  <a:noFill/>
                </a:ln>
                <a:solidFill>
                  <a:schemeClr val="bg1"/>
                </a:solidFill>
                <a:effectLst/>
                <a:uLnTx/>
                <a:uFillTx/>
                <a:latin typeface="Arial" panose="020B0604020202020204"/>
                <a:ea typeface="+mn-ea"/>
                <a:cs typeface="+mn-cs"/>
              </a:rPr>
              <a:t> the plan to your changing needs.</a:t>
            </a:r>
          </a:p>
        </p:txBody>
      </p:sp>
      <p:sp>
        <p:nvSpPr>
          <p:cNvPr id="13" name="TextBox 12">
            <a:extLst>
              <a:ext uri="{FF2B5EF4-FFF2-40B4-BE49-F238E27FC236}">
                <a16:creationId xmlns:a16="http://schemas.microsoft.com/office/drawing/2014/main" id="{62974E1A-90E2-4EE7-AA1D-9A1996245B88}"/>
              </a:ext>
            </a:extLst>
          </p:cNvPr>
          <p:cNvSpPr txBox="1"/>
          <p:nvPr/>
        </p:nvSpPr>
        <p:spPr>
          <a:xfrm>
            <a:off x="6159637" y="3309966"/>
            <a:ext cx="1800685" cy="1200329"/>
          </a:xfrm>
          <a:prstGeom prst="rect">
            <a:avLst/>
          </a:prstGeom>
          <a:noFill/>
        </p:spPr>
        <p:txBody>
          <a:bodyPr wrap="square">
            <a:spAutoFit/>
          </a:bodyPr>
          <a:lstStyle/>
          <a:p>
            <a:r>
              <a:rPr lang="en-US" sz="2400" b="1">
                <a:solidFill>
                  <a:schemeClr val="bg1"/>
                </a:solidFill>
              </a:rPr>
              <a:t>Build</a:t>
            </a:r>
            <a:r>
              <a:rPr lang="en-US" sz="2400">
                <a:solidFill>
                  <a:schemeClr val="bg1"/>
                </a:solidFill>
              </a:rPr>
              <a:t> in additional flexibility</a:t>
            </a:r>
            <a:r>
              <a:rPr lang="en-US">
                <a:solidFill>
                  <a:schemeClr val="bg1"/>
                </a:solidFill>
              </a:rPr>
              <a:t>.</a:t>
            </a:r>
          </a:p>
        </p:txBody>
      </p:sp>
      <p:grpSp>
        <p:nvGrpSpPr>
          <p:cNvPr id="25" name="Group 24">
            <a:extLst>
              <a:ext uri="{FF2B5EF4-FFF2-40B4-BE49-F238E27FC236}">
                <a16:creationId xmlns:a16="http://schemas.microsoft.com/office/drawing/2014/main" id="{B8407058-04B8-4DD6-942C-5396C69AA73A}"/>
              </a:ext>
              <a:ext uri="{C183D7F6-B498-43B3-948B-1728B52AA6E4}">
                <adec:decorative xmlns:adec="http://schemas.microsoft.com/office/drawing/2017/decorative" val="1"/>
              </a:ext>
            </a:extLst>
          </p:cNvPr>
          <p:cNvGrpSpPr/>
          <p:nvPr/>
        </p:nvGrpSpPr>
        <p:grpSpPr>
          <a:xfrm>
            <a:off x="1412187" y="1545890"/>
            <a:ext cx="1415487" cy="1425495"/>
            <a:chOff x="1412187" y="1545890"/>
            <a:chExt cx="1415487" cy="1425495"/>
          </a:xfrm>
        </p:grpSpPr>
        <p:sp>
          <p:nvSpPr>
            <p:cNvPr id="14" name="Oval 13">
              <a:extLst>
                <a:ext uri="{FF2B5EF4-FFF2-40B4-BE49-F238E27FC236}">
                  <a16:creationId xmlns:a16="http://schemas.microsoft.com/office/drawing/2014/main" id="{30FE4C8C-9D1D-4EA0-8698-56F34CC48017}"/>
                </a:ext>
              </a:extLst>
            </p:cNvPr>
            <p:cNvSpPr/>
            <p:nvPr/>
          </p:nvSpPr>
          <p:spPr>
            <a:xfrm>
              <a:off x="1412187" y="1545890"/>
              <a:ext cx="1415487" cy="1425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18" name="Graphic 17" descr="Seed Packet with solid fill">
              <a:extLst>
                <a:ext uri="{FF2B5EF4-FFF2-40B4-BE49-F238E27FC236}">
                  <a16:creationId xmlns:a16="http://schemas.microsoft.com/office/drawing/2014/main" id="{1A848B20-10C4-4637-BBE1-6C2211C67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2730" y="1738209"/>
              <a:ext cx="977628" cy="977628"/>
            </a:xfrm>
            <a:prstGeom prst="rect">
              <a:avLst/>
            </a:prstGeom>
          </p:spPr>
        </p:pic>
      </p:grpSp>
      <p:grpSp>
        <p:nvGrpSpPr>
          <p:cNvPr id="26" name="Group 25">
            <a:extLst>
              <a:ext uri="{FF2B5EF4-FFF2-40B4-BE49-F238E27FC236}">
                <a16:creationId xmlns:a16="http://schemas.microsoft.com/office/drawing/2014/main" id="{A878F36E-FA95-4BA0-8D2A-B7A802A388EE}"/>
              </a:ext>
              <a:ext uri="{C183D7F6-B498-43B3-948B-1728B52AA6E4}">
                <adec:decorative xmlns:adec="http://schemas.microsoft.com/office/drawing/2017/decorative" val="1"/>
              </a:ext>
            </a:extLst>
          </p:cNvPr>
          <p:cNvGrpSpPr/>
          <p:nvPr/>
        </p:nvGrpSpPr>
        <p:grpSpPr>
          <a:xfrm>
            <a:off x="3904516" y="1545890"/>
            <a:ext cx="1415487" cy="1425495"/>
            <a:chOff x="3904516" y="1575893"/>
            <a:chExt cx="1415487" cy="1425495"/>
          </a:xfrm>
        </p:grpSpPr>
        <p:sp>
          <p:nvSpPr>
            <p:cNvPr id="15" name="Oval 14">
              <a:extLst>
                <a:ext uri="{FF2B5EF4-FFF2-40B4-BE49-F238E27FC236}">
                  <a16:creationId xmlns:a16="http://schemas.microsoft.com/office/drawing/2014/main" id="{1BD61FDB-E788-4E5B-B0E9-8280BFAE6341}"/>
                </a:ext>
              </a:extLst>
            </p:cNvPr>
            <p:cNvSpPr/>
            <p:nvPr/>
          </p:nvSpPr>
          <p:spPr>
            <a:xfrm>
              <a:off x="3904516" y="1575893"/>
              <a:ext cx="1415487" cy="1425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24" name="Graphic 23" descr="Architecture with solid fill">
              <a:extLst>
                <a:ext uri="{FF2B5EF4-FFF2-40B4-BE49-F238E27FC236}">
                  <a16:creationId xmlns:a16="http://schemas.microsoft.com/office/drawing/2014/main" id="{DAF07D9D-BA2C-4CF9-A422-67E1CDF2E3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6257" y="1732987"/>
              <a:ext cx="1108596" cy="1108596"/>
            </a:xfrm>
            <a:prstGeom prst="rect">
              <a:avLst/>
            </a:prstGeom>
          </p:spPr>
        </p:pic>
      </p:grpSp>
      <p:grpSp>
        <p:nvGrpSpPr>
          <p:cNvPr id="27" name="Group 26">
            <a:extLst>
              <a:ext uri="{FF2B5EF4-FFF2-40B4-BE49-F238E27FC236}">
                <a16:creationId xmlns:a16="http://schemas.microsoft.com/office/drawing/2014/main" id="{011B5EE3-B7B4-482B-A1EF-E60AE9593DCC}"/>
              </a:ext>
              <a:ext uri="{C183D7F6-B498-43B3-948B-1728B52AA6E4}">
                <adec:decorative xmlns:adec="http://schemas.microsoft.com/office/drawing/2017/decorative" val="1"/>
              </a:ext>
            </a:extLst>
          </p:cNvPr>
          <p:cNvGrpSpPr/>
          <p:nvPr/>
        </p:nvGrpSpPr>
        <p:grpSpPr>
          <a:xfrm>
            <a:off x="6396847" y="1545890"/>
            <a:ext cx="1415487" cy="1425495"/>
            <a:chOff x="6396847" y="1575893"/>
            <a:chExt cx="1415487" cy="1425495"/>
          </a:xfrm>
        </p:grpSpPr>
        <p:sp>
          <p:nvSpPr>
            <p:cNvPr id="16" name="Oval 15">
              <a:extLst>
                <a:ext uri="{FF2B5EF4-FFF2-40B4-BE49-F238E27FC236}">
                  <a16:creationId xmlns:a16="http://schemas.microsoft.com/office/drawing/2014/main" id="{AF26F505-6EC3-4F2B-824F-F11CBF41AFA3}"/>
                </a:ext>
              </a:extLst>
            </p:cNvPr>
            <p:cNvSpPr/>
            <p:nvPr/>
          </p:nvSpPr>
          <p:spPr>
            <a:xfrm>
              <a:off x="6396847" y="1575893"/>
              <a:ext cx="1415487" cy="1425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22" name="Graphic 21" descr="Lightbulb and gear with solid fill">
              <a:extLst>
                <a:ext uri="{FF2B5EF4-FFF2-40B4-BE49-F238E27FC236}">
                  <a16:creationId xmlns:a16="http://schemas.microsoft.com/office/drawing/2014/main" id="{8F226AFD-782C-48FD-96B2-FEF8C47017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4947" y="1738209"/>
              <a:ext cx="1108596" cy="1108596"/>
            </a:xfrm>
            <a:prstGeom prst="rect">
              <a:avLst/>
            </a:prstGeom>
          </p:spPr>
        </p:pic>
      </p:grpSp>
      <p:sp>
        <p:nvSpPr>
          <p:cNvPr id="3" name="Slide Number Placeholder 2">
            <a:extLst>
              <a:ext uri="{FF2B5EF4-FFF2-40B4-BE49-F238E27FC236}">
                <a16:creationId xmlns:a16="http://schemas.microsoft.com/office/drawing/2014/main" id="{6152B29D-0B72-4566-8342-3EA1D7849DBE}"/>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US" smtClean="0"/>
              <a:pPr/>
              <a:t>5</a:t>
            </a:fld>
            <a:endParaRPr lang="en-US"/>
          </a:p>
        </p:txBody>
      </p:sp>
    </p:spTree>
    <p:custDataLst>
      <p:tags r:id="rId1"/>
    </p:custDataLst>
    <p:extLst>
      <p:ext uri="{BB962C8B-B14F-4D97-AF65-F5344CB8AC3E}">
        <p14:creationId xmlns:p14="http://schemas.microsoft.com/office/powerpoint/2010/main" val="7441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970CCE55-F766-38D5-6094-73C0C9DE6124}"/>
              </a:ext>
            </a:extLst>
          </p:cNvPr>
          <p:cNvSpPr txBox="1">
            <a:spLocks noGrp="1"/>
          </p:cNvSpPr>
          <p:nvPr>
            <p:ph type="title"/>
          </p:nvPr>
        </p:nvSpPr>
        <p:spPr>
          <a:xfrm>
            <a:off x="398463" y="321821"/>
            <a:ext cx="8347075" cy="362181"/>
          </a:xfrm>
        </p:spPr>
        <p:txBody>
          <a:bodyPr vert="horz" wrap="square" lIns="0" tIns="11206" rIns="0" bIns="0" rtlCol="0" anchor="t">
            <a:spAutoFit/>
          </a:bodyPr>
          <a:lstStyle/>
          <a:p>
            <a:r>
              <a:rPr lang="en-US" dirty="0"/>
              <a:t>Get a boost</a:t>
            </a:r>
          </a:p>
        </p:txBody>
      </p:sp>
      <p:sp>
        <p:nvSpPr>
          <p:cNvPr id="11" name="Content Placeholder 2">
            <a:extLst>
              <a:ext uri="{FF2B5EF4-FFF2-40B4-BE49-F238E27FC236}">
                <a16:creationId xmlns:a16="http://schemas.microsoft.com/office/drawing/2014/main" id="{85C229A5-AEBB-813D-1E14-CA480571CCF7}"/>
              </a:ext>
            </a:extLst>
          </p:cNvPr>
          <p:cNvSpPr>
            <a:spLocks noGrp="1"/>
          </p:cNvSpPr>
          <p:nvPr>
            <p:ph idx="1"/>
          </p:nvPr>
        </p:nvSpPr>
        <p:spPr>
          <a:xfrm>
            <a:off x="430822" y="710928"/>
            <a:ext cx="8347076" cy="1508105"/>
          </a:xfrm>
        </p:spPr>
        <p:txBody>
          <a:bodyPr>
            <a:spAutoFit/>
          </a:bodyPr>
          <a:lstStyle/>
          <a:p>
            <a:pPr marL="0" indent="0">
              <a:lnSpc>
                <a:spcPct val="100000"/>
              </a:lnSpc>
              <a:spcBef>
                <a:spcPts val="600"/>
              </a:spcBef>
              <a:spcAft>
                <a:spcPts val="600"/>
              </a:spcAft>
              <a:buNone/>
            </a:pPr>
            <a:r>
              <a:rPr lang="en-US" sz="1300" dirty="0"/>
              <a:t>With 529 plans, anyone can invest on your child’s behalf. They are a great option for grandparents wanting to help out their grandchildren.</a:t>
            </a:r>
          </a:p>
          <a:p>
            <a:pPr marL="0" indent="0">
              <a:lnSpc>
                <a:spcPct val="100000"/>
              </a:lnSpc>
              <a:spcBef>
                <a:spcPts val="0"/>
              </a:spcBef>
              <a:spcAft>
                <a:spcPts val="600"/>
              </a:spcAft>
              <a:buNone/>
            </a:pPr>
            <a:r>
              <a:rPr lang="en-US" sz="1300" dirty="0"/>
              <a:t>Gifting and estate planning benefits:</a:t>
            </a:r>
          </a:p>
          <a:p>
            <a:pPr>
              <a:lnSpc>
                <a:spcPct val="100000"/>
              </a:lnSpc>
              <a:spcBef>
                <a:spcPts val="0"/>
              </a:spcBef>
              <a:spcAft>
                <a:spcPts val="600"/>
              </a:spcAft>
            </a:pPr>
            <a:r>
              <a:rPr lang="en-US" sz="1300" dirty="0"/>
              <a:t>Make a substantial contribution without triggering federal gift taxes.*</a:t>
            </a:r>
          </a:p>
          <a:p>
            <a:pPr>
              <a:lnSpc>
                <a:spcPct val="100000"/>
              </a:lnSpc>
              <a:spcBef>
                <a:spcPts val="0"/>
              </a:spcBef>
              <a:spcAft>
                <a:spcPts val="600"/>
              </a:spcAft>
            </a:pPr>
            <a:r>
              <a:rPr lang="en-US" sz="1300" dirty="0"/>
              <a:t>Give each account the potential to compound tax free.**</a:t>
            </a:r>
          </a:p>
          <a:p>
            <a:pPr>
              <a:lnSpc>
                <a:spcPct val="100000"/>
              </a:lnSpc>
              <a:spcBef>
                <a:spcPts val="0"/>
              </a:spcBef>
              <a:spcAft>
                <a:spcPts val="600"/>
              </a:spcAft>
            </a:pPr>
            <a:r>
              <a:rPr lang="en-US" sz="1300" dirty="0"/>
              <a:t>Note new and advantageous FAFSA rules.</a:t>
            </a:r>
          </a:p>
        </p:txBody>
      </p:sp>
      <p:grpSp>
        <p:nvGrpSpPr>
          <p:cNvPr id="15" name="Group 14">
            <a:extLst>
              <a:ext uri="{FF2B5EF4-FFF2-40B4-BE49-F238E27FC236}">
                <a16:creationId xmlns:a16="http://schemas.microsoft.com/office/drawing/2014/main" id="{EAB85182-4108-B088-F0F8-B76B31D8996D}"/>
              </a:ext>
              <a:ext uri="{C183D7F6-B498-43B3-948B-1728B52AA6E4}">
                <adec:decorative xmlns:adec="http://schemas.microsoft.com/office/drawing/2017/decorative" val="1"/>
              </a:ext>
            </a:extLst>
          </p:cNvPr>
          <p:cNvGrpSpPr/>
          <p:nvPr/>
        </p:nvGrpSpPr>
        <p:grpSpPr>
          <a:xfrm>
            <a:off x="329068" y="2255317"/>
            <a:ext cx="4004140" cy="314702"/>
            <a:chOff x="329068" y="2410387"/>
            <a:chExt cx="4004140" cy="314702"/>
          </a:xfrm>
        </p:grpSpPr>
        <p:sp>
          <p:nvSpPr>
            <p:cNvPr id="18" name="object 135" descr="Green line ">
              <a:extLst>
                <a:ext uri="{FF2B5EF4-FFF2-40B4-BE49-F238E27FC236}">
                  <a16:creationId xmlns:a16="http://schemas.microsoft.com/office/drawing/2014/main" id="{79B7D557-1ECB-1BF3-AFF9-04E25E1F0A01}"/>
                </a:ext>
              </a:extLst>
            </p:cNvPr>
            <p:cNvSpPr/>
            <p:nvPr/>
          </p:nvSpPr>
          <p:spPr>
            <a:xfrm>
              <a:off x="374672" y="2479669"/>
              <a:ext cx="59951" cy="59951"/>
            </a:xfrm>
            <a:custGeom>
              <a:avLst/>
              <a:gdLst/>
              <a:ahLst/>
              <a:cxnLst/>
              <a:rect l="l" t="t" r="r" b="b"/>
              <a:pathLst>
                <a:path w="67945" h="67944">
                  <a:moveTo>
                    <a:pt x="67665" y="0"/>
                  </a:moveTo>
                  <a:lnTo>
                    <a:pt x="0" y="0"/>
                  </a:lnTo>
                  <a:lnTo>
                    <a:pt x="0" y="67665"/>
                  </a:lnTo>
                  <a:lnTo>
                    <a:pt x="67665" y="67665"/>
                  </a:lnTo>
                  <a:lnTo>
                    <a:pt x="67665" y="0"/>
                  </a:lnTo>
                  <a:close/>
                </a:path>
              </a:pathLst>
            </a:custGeom>
            <a:solidFill>
              <a:srgbClr val="00AC5B"/>
            </a:solidFill>
          </p:spPr>
          <p:txBody>
            <a:bodyPr wrap="square" lIns="0" tIns="0" rIns="0" bIns="0" rtlCol="0"/>
            <a:lstStyle/>
            <a:p>
              <a:endParaRPr sz="1588"/>
            </a:p>
          </p:txBody>
        </p:sp>
        <p:sp>
          <p:nvSpPr>
            <p:cNvPr id="20" name="TextBox 19">
              <a:extLst>
                <a:ext uri="{FF2B5EF4-FFF2-40B4-BE49-F238E27FC236}">
                  <a16:creationId xmlns:a16="http://schemas.microsoft.com/office/drawing/2014/main" id="{EB301BFA-7A4A-8B92-3214-8A3E127A96BD}"/>
                </a:ext>
              </a:extLst>
            </p:cNvPr>
            <p:cNvSpPr txBox="1"/>
            <p:nvPr/>
          </p:nvSpPr>
          <p:spPr>
            <a:xfrm>
              <a:off x="329068" y="2410387"/>
              <a:ext cx="1517205" cy="199285"/>
            </a:xfrm>
            <a:prstGeom prst="rect">
              <a:avLst/>
            </a:prstGeom>
            <a:noFill/>
          </p:spPr>
          <p:txBody>
            <a:bodyPr wrap="square">
              <a:spAutoFit/>
            </a:bodyPr>
            <a:lstStyle/>
            <a:p>
              <a:pPr marL="85090" marR="0" lvl="0" indent="0" algn="l" defTabSz="914400" rtl="0" eaLnBrk="1" fontAlgn="auto" latinLnBrk="0" hangingPunct="1">
                <a:lnSpc>
                  <a:spcPts val="925"/>
                </a:lnSpc>
                <a:spcBef>
                  <a:spcPts val="45"/>
                </a:spcBef>
                <a:spcAft>
                  <a:spcPts val="0"/>
                </a:spcAft>
                <a:buClrTx/>
                <a:buSzTx/>
                <a:buFontTx/>
                <a:buNone/>
                <a:tabLst/>
                <a:defRPr/>
              </a:pP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Contributes $190,000 in year </a:t>
              </a:r>
              <a:r>
                <a:rPr kumimoji="0" lang="en-CA" sz="700" b="0" i="0" u="none" strike="noStrike" kern="1200" cap="none" spc="-50" normalizeH="0" baseline="0" noProof="0" dirty="0">
                  <a:ln>
                    <a:noFill/>
                  </a:ln>
                  <a:solidFill>
                    <a:srgbClr val="231F20"/>
                  </a:solidFill>
                  <a:effectLst/>
                  <a:uLnTx/>
                  <a:uFillTx/>
                  <a:latin typeface="Arial" panose="020B0604020202020204"/>
                  <a:ea typeface="+mn-ea"/>
                  <a:cs typeface="Manulife JH Sans Optimized"/>
                </a:rPr>
                <a:t>1</a:t>
              </a:r>
              <a:endParaRPr kumimoji="0" lang="en-CA" sz="700" b="0" i="0" u="none" strike="noStrike" kern="1200" cap="none" spc="0" normalizeH="0" baseline="0" noProof="0" dirty="0">
                <a:ln>
                  <a:noFill/>
                </a:ln>
                <a:solidFill>
                  <a:prstClr val="black"/>
                </a:solidFill>
                <a:effectLst/>
                <a:uLnTx/>
                <a:uFillTx/>
                <a:latin typeface="Arial" panose="020B0604020202020204"/>
                <a:ea typeface="+mn-ea"/>
                <a:cs typeface="Manulife JH Sans Optimized"/>
              </a:endParaRPr>
            </a:p>
          </p:txBody>
        </p:sp>
        <p:sp>
          <p:nvSpPr>
            <p:cNvPr id="22" name="object 136" descr="Blue line">
              <a:extLst>
                <a:ext uri="{FF2B5EF4-FFF2-40B4-BE49-F238E27FC236}">
                  <a16:creationId xmlns:a16="http://schemas.microsoft.com/office/drawing/2014/main" id="{A026D4F3-DF8C-0AB8-523F-324E548C3148}"/>
                </a:ext>
              </a:extLst>
            </p:cNvPr>
            <p:cNvSpPr/>
            <p:nvPr/>
          </p:nvSpPr>
          <p:spPr>
            <a:xfrm>
              <a:off x="2058612" y="2479669"/>
              <a:ext cx="59951" cy="59951"/>
            </a:xfrm>
            <a:custGeom>
              <a:avLst/>
              <a:gdLst/>
              <a:ahLst/>
              <a:cxnLst/>
              <a:rect l="l" t="t" r="r" b="b"/>
              <a:pathLst>
                <a:path w="67944" h="67944">
                  <a:moveTo>
                    <a:pt x="67665" y="0"/>
                  </a:moveTo>
                  <a:lnTo>
                    <a:pt x="0" y="0"/>
                  </a:lnTo>
                  <a:lnTo>
                    <a:pt x="0" y="67665"/>
                  </a:lnTo>
                  <a:lnTo>
                    <a:pt x="67665" y="67665"/>
                  </a:lnTo>
                  <a:lnTo>
                    <a:pt x="67665" y="0"/>
                  </a:lnTo>
                  <a:close/>
                </a:path>
              </a:pathLst>
            </a:custGeom>
            <a:solidFill>
              <a:srgbClr val="034EA2"/>
            </a:solidFill>
          </p:spPr>
          <p:txBody>
            <a:bodyPr wrap="square" lIns="0" tIns="0" rIns="0" bIns="0" rtlCol="0"/>
            <a:lstStyle/>
            <a:p>
              <a:endParaRPr sz="1588"/>
            </a:p>
          </p:txBody>
        </p:sp>
        <p:sp>
          <p:nvSpPr>
            <p:cNvPr id="23" name="TextBox 22">
              <a:extLst>
                <a:ext uri="{FF2B5EF4-FFF2-40B4-BE49-F238E27FC236}">
                  <a16:creationId xmlns:a16="http://schemas.microsoft.com/office/drawing/2014/main" id="{A523E158-802D-8F10-5130-02616499C6D9}"/>
                </a:ext>
              </a:extLst>
            </p:cNvPr>
            <p:cNvSpPr txBox="1"/>
            <p:nvPr/>
          </p:nvSpPr>
          <p:spPr>
            <a:xfrm>
              <a:off x="2093802" y="2410387"/>
              <a:ext cx="2239406" cy="314702"/>
            </a:xfrm>
            <a:prstGeom prst="rect">
              <a:avLst/>
            </a:prstGeom>
            <a:noFill/>
          </p:spPr>
          <p:txBody>
            <a:bodyPr wrap="square">
              <a:spAutoFit/>
            </a:bodyPr>
            <a:lstStyle/>
            <a:p>
              <a:pPr>
                <a:lnSpc>
                  <a:spcPts val="925"/>
                </a:lnSpc>
                <a:defRPr/>
              </a:pP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Contributes</a:t>
              </a:r>
              <a:r>
                <a:rPr kumimoji="0" lang="en-CA" sz="700" b="0" i="0" u="none" strike="noStrike" kern="1200" cap="none" spc="-35" normalizeH="0" baseline="0" noProof="0" dirty="0">
                  <a:ln>
                    <a:noFill/>
                  </a:ln>
                  <a:solidFill>
                    <a:srgbClr val="231F20"/>
                  </a:solidFill>
                  <a:effectLst/>
                  <a:uLnTx/>
                  <a:uFillTx/>
                  <a:latin typeface="Arial" panose="020B0604020202020204"/>
                  <a:ea typeface="+mn-ea"/>
                  <a:cs typeface="Manulife JH Sans Optimized"/>
                </a:rPr>
                <a:t> </a:t>
              </a: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$879.63</a:t>
              </a:r>
            </a:p>
            <a:p>
              <a:pPr>
                <a:lnSpc>
                  <a:spcPts val="925"/>
                </a:lnSpc>
                <a:defRPr/>
              </a:pPr>
              <a:r>
                <a:rPr kumimoji="0" lang="en-CA" sz="700" b="0" i="0" u="none" strike="noStrike" kern="1200" cap="none" spc="-35" normalizeH="0" baseline="0" noProof="0" dirty="0">
                  <a:ln>
                    <a:noFill/>
                  </a:ln>
                  <a:solidFill>
                    <a:srgbClr val="231F20"/>
                  </a:solidFill>
                  <a:effectLst/>
                  <a:uLnTx/>
                  <a:uFillTx/>
                  <a:latin typeface="Arial" panose="020B0604020202020204"/>
                  <a:ea typeface="+mn-ea"/>
                  <a:cs typeface="Manulife JH Sans Optimized"/>
                </a:rPr>
                <a:t> </a:t>
              </a: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per</a:t>
              </a:r>
              <a:r>
                <a:rPr kumimoji="0" lang="en-CA" sz="700" b="0" i="0" u="none" strike="noStrike" kern="1200" cap="none" spc="-35" normalizeH="0" baseline="0" noProof="0" dirty="0">
                  <a:ln>
                    <a:noFill/>
                  </a:ln>
                  <a:solidFill>
                    <a:srgbClr val="231F20"/>
                  </a:solidFill>
                  <a:effectLst/>
                  <a:uLnTx/>
                  <a:uFillTx/>
                  <a:latin typeface="Arial" panose="020B0604020202020204"/>
                  <a:ea typeface="+mn-ea"/>
                  <a:cs typeface="Manulife JH Sans Optimized"/>
                </a:rPr>
                <a:t> </a:t>
              </a: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month</a:t>
              </a:r>
              <a:r>
                <a:rPr kumimoji="0" lang="en-CA" sz="700" b="0" i="0" u="none" strike="noStrike" kern="1200" cap="none" spc="-35" normalizeH="0" baseline="0" noProof="0" dirty="0">
                  <a:ln>
                    <a:noFill/>
                  </a:ln>
                  <a:solidFill>
                    <a:srgbClr val="231F20"/>
                  </a:solidFill>
                  <a:effectLst/>
                  <a:uLnTx/>
                  <a:uFillTx/>
                  <a:latin typeface="Arial" panose="020B0604020202020204"/>
                  <a:ea typeface="+mn-ea"/>
                  <a:cs typeface="Manulife JH Sans Optimized"/>
                </a:rPr>
                <a:t> </a:t>
              </a: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for</a:t>
              </a:r>
              <a:r>
                <a:rPr kumimoji="0" lang="en-CA" sz="700" b="0" i="0" u="none" strike="noStrike" kern="1200" cap="none" spc="-35" normalizeH="0" baseline="0" noProof="0" dirty="0">
                  <a:ln>
                    <a:noFill/>
                  </a:ln>
                  <a:solidFill>
                    <a:srgbClr val="231F20"/>
                  </a:solidFill>
                  <a:effectLst/>
                  <a:uLnTx/>
                  <a:uFillTx/>
                  <a:latin typeface="Arial" panose="020B0604020202020204"/>
                  <a:ea typeface="+mn-ea"/>
                  <a:cs typeface="Manulife JH Sans Optimized"/>
                </a:rPr>
                <a:t> </a:t>
              </a:r>
              <a:r>
                <a:rPr kumimoji="0" lang="en-CA" sz="700" b="0" i="0" u="none" strike="noStrike" kern="1200" cap="none" spc="0" normalizeH="0" baseline="0" noProof="0" dirty="0">
                  <a:ln>
                    <a:noFill/>
                  </a:ln>
                  <a:solidFill>
                    <a:srgbClr val="231F20"/>
                  </a:solidFill>
                  <a:effectLst/>
                  <a:uLnTx/>
                  <a:uFillTx/>
                  <a:latin typeface="Arial" panose="020B0604020202020204"/>
                  <a:ea typeface="+mn-ea"/>
                  <a:cs typeface="Manulife JH Sans Optimized"/>
                </a:rPr>
                <a:t>18</a:t>
              </a:r>
              <a:r>
                <a:rPr kumimoji="0" lang="en-CA" sz="700" b="0" i="0" u="none" strike="noStrike" kern="1200" cap="none" spc="-35" normalizeH="0" baseline="0" noProof="0" dirty="0">
                  <a:ln>
                    <a:noFill/>
                  </a:ln>
                  <a:solidFill>
                    <a:srgbClr val="231F20"/>
                  </a:solidFill>
                  <a:effectLst/>
                  <a:uLnTx/>
                  <a:uFillTx/>
                  <a:latin typeface="Arial" panose="020B0604020202020204"/>
                  <a:ea typeface="+mn-ea"/>
                  <a:cs typeface="Manulife JH Sans Optimized"/>
                </a:rPr>
                <a:t> </a:t>
              </a:r>
              <a:r>
                <a:rPr kumimoji="0" lang="en-CA" sz="700" b="0" i="0" u="none" strike="noStrike" kern="1200" cap="none" spc="-10" normalizeH="0" baseline="0" noProof="0" dirty="0">
                  <a:ln>
                    <a:noFill/>
                  </a:ln>
                  <a:solidFill>
                    <a:srgbClr val="231F20"/>
                  </a:solidFill>
                  <a:effectLst/>
                  <a:uLnTx/>
                  <a:uFillTx/>
                  <a:latin typeface="Arial" panose="020B0604020202020204"/>
                  <a:ea typeface="+mn-ea"/>
                  <a:cs typeface="Manulife JH Sans Optimized"/>
                </a:rPr>
                <a:t>years</a:t>
              </a:r>
              <a:endParaRPr kumimoji="0" lang="en-CA" sz="700" b="0" i="0" u="none" strike="noStrike" kern="1200" cap="none" spc="0" normalizeH="0" baseline="0" noProof="0" dirty="0">
                <a:ln>
                  <a:noFill/>
                </a:ln>
                <a:solidFill>
                  <a:prstClr val="black"/>
                </a:solidFill>
                <a:effectLst/>
                <a:uLnTx/>
                <a:uFillTx/>
                <a:latin typeface="Arial" panose="020B0604020202020204"/>
                <a:ea typeface="+mn-ea"/>
                <a:cs typeface="Manulife JH Sans Optimized"/>
              </a:endParaRPr>
            </a:p>
          </p:txBody>
        </p:sp>
      </p:grpSp>
      <p:pic>
        <p:nvPicPr>
          <p:cNvPr id="24" name="Graphic 23" descr="The difference in 529 education savings plan account growth comparing two scenarios. Scenario 1 looks at an initial $190,000 contribution in year one at the start of the account, maximizing their joint contribution potential gift tax-free. Scenario 2 looks at a contribution of $879.63 per month over 18 years for a total of roughly $190,000. The account total for Scenario 1 grows $217,503 more than Scenario 2 over an 18-year time frame with a total of $557,986.">
            <a:extLst>
              <a:ext uri="{FF2B5EF4-FFF2-40B4-BE49-F238E27FC236}">
                <a16:creationId xmlns:a16="http://schemas.microsoft.com/office/drawing/2014/main" id="{A41FDD14-EC06-E535-158A-19E02446F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809" y="2482424"/>
            <a:ext cx="6043387" cy="2803783"/>
          </a:xfrm>
          <a:prstGeom prst="rect">
            <a:avLst/>
          </a:prstGeom>
        </p:spPr>
      </p:pic>
      <p:graphicFrame>
        <p:nvGraphicFramePr>
          <p:cNvPr id="25" name="object 143">
            <a:extLst>
              <a:ext uri="{FF2B5EF4-FFF2-40B4-BE49-F238E27FC236}">
                <a16:creationId xmlns:a16="http://schemas.microsoft.com/office/drawing/2014/main" id="{1F49CE7D-105A-1903-4DF0-0D81E21F1915}"/>
              </a:ext>
            </a:extLst>
          </p:cNvPr>
          <p:cNvGraphicFramePr>
            <a:graphicFrameLocks noGrp="1"/>
          </p:cNvGraphicFramePr>
          <p:nvPr>
            <p:extLst>
              <p:ext uri="{D42A27DB-BD31-4B8C-83A1-F6EECF244321}">
                <p14:modId xmlns:p14="http://schemas.microsoft.com/office/powerpoint/2010/main" val="3617345047"/>
              </p:ext>
            </p:extLst>
          </p:nvPr>
        </p:nvGraphicFramePr>
        <p:xfrm>
          <a:off x="6634808" y="2390481"/>
          <a:ext cx="2201028" cy="1653427"/>
        </p:xfrm>
        <a:graphic>
          <a:graphicData uri="http://schemas.openxmlformats.org/drawingml/2006/table">
            <a:tbl>
              <a:tblPr firstRow="1" bandRow="1">
                <a:tableStyleId>{2D5ABB26-0587-4C30-8999-92F81FD0307C}</a:tableStyleId>
              </a:tblPr>
              <a:tblGrid>
                <a:gridCol w="579155">
                  <a:extLst>
                    <a:ext uri="{9D8B030D-6E8A-4147-A177-3AD203B41FA5}">
                      <a16:colId xmlns:a16="http://schemas.microsoft.com/office/drawing/2014/main" val="20000"/>
                    </a:ext>
                  </a:extLst>
                </a:gridCol>
                <a:gridCol w="141272">
                  <a:extLst>
                    <a:ext uri="{9D8B030D-6E8A-4147-A177-3AD203B41FA5}">
                      <a16:colId xmlns:a16="http://schemas.microsoft.com/office/drawing/2014/main" val="20001"/>
                    </a:ext>
                  </a:extLst>
                </a:gridCol>
                <a:gridCol w="606673">
                  <a:extLst>
                    <a:ext uri="{9D8B030D-6E8A-4147-A177-3AD203B41FA5}">
                      <a16:colId xmlns:a16="http://schemas.microsoft.com/office/drawing/2014/main" val="20002"/>
                    </a:ext>
                  </a:extLst>
                </a:gridCol>
                <a:gridCol w="141884">
                  <a:extLst>
                    <a:ext uri="{9D8B030D-6E8A-4147-A177-3AD203B41FA5}">
                      <a16:colId xmlns:a16="http://schemas.microsoft.com/office/drawing/2014/main" val="20003"/>
                    </a:ext>
                  </a:extLst>
                </a:gridCol>
                <a:gridCol w="732044">
                  <a:extLst>
                    <a:ext uri="{9D8B030D-6E8A-4147-A177-3AD203B41FA5}">
                      <a16:colId xmlns:a16="http://schemas.microsoft.com/office/drawing/2014/main" val="20004"/>
                    </a:ext>
                  </a:extLst>
                </a:gridCol>
              </a:tblGrid>
              <a:tr h="255494">
                <a:tc>
                  <a:txBody>
                    <a:bodyPr/>
                    <a:lstStyle/>
                    <a:p>
                      <a:pPr marR="57785">
                        <a:lnSpc>
                          <a:spcPts val="900"/>
                        </a:lnSpc>
                        <a:spcBef>
                          <a:spcPts val="125"/>
                        </a:spcBef>
                      </a:pPr>
                      <a:r>
                        <a:rPr sz="700" b="1" spc="-10" dirty="0">
                          <a:solidFill>
                            <a:srgbClr val="231F20"/>
                          </a:solidFill>
                          <a:latin typeface="+mn-lt"/>
                          <a:cs typeface="Manulife JH Sans Optimized Demi"/>
                        </a:rPr>
                        <a:t>Total</a:t>
                      </a:r>
                      <a:r>
                        <a:rPr sz="700" b="1" spc="500" dirty="0">
                          <a:solidFill>
                            <a:srgbClr val="231F20"/>
                          </a:solidFill>
                          <a:latin typeface="+mn-lt"/>
                          <a:cs typeface="Manulife JH Sans Optimized Demi"/>
                        </a:rPr>
                        <a:t> </a:t>
                      </a:r>
                      <a:r>
                        <a:rPr sz="700" b="1" spc="-20" dirty="0">
                          <a:solidFill>
                            <a:srgbClr val="231F20"/>
                          </a:solidFill>
                          <a:latin typeface="+mn-lt"/>
                          <a:cs typeface="Manulife JH Sans Optimized Demi"/>
                        </a:rPr>
                        <a:t>contribution</a:t>
                      </a:r>
                      <a:endParaRPr sz="700" dirty="0">
                        <a:latin typeface="+mn-lt"/>
                        <a:cs typeface="Manulife JH Sans Optimized DemiBd"/>
                      </a:endParaRPr>
                    </a:p>
                  </a:txBody>
                  <a:tcPr marL="0" marR="0" marT="14007" marB="0">
                    <a:lnB w="6350">
                      <a:solidFill>
                        <a:srgbClr val="F1F2F2"/>
                      </a:solidFill>
                      <a:prstDash val="solid"/>
                    </a:lnB>
                  </a:tcPr>
                </a:tc>
                <a:tc>
                  <a:txBody>
                    <a:bodyPr/>
                    <a:lstStyle/>
                    <a:p>
                      <a:pPr>
                        <a:lnSpc>
                          <a:spcPct val="100000"/>
                        </a:lnSpc>
                      </a:pPr>
                      <a:endParaRPr sz="700" dirty="0">
                        <a:latin typeface="+mn-lt"/>
                        <a:cs typeface="Times New Roman"/>
                      </a:endParaRPr>
                    </a:p>
                  </a:txBody>
                  <a:tcPr marL="0" marR="0" marT="0" marB="0">
                    <a:lnB w="6350" cap="flat" cmpd="sng" algn="ctr">
                      <a:solidFill>
                        <a:srgbClr val="F1F2F2"/>
                      </a:solidFill>
                      <a:prstDash val="solid"/>
                      <a:round/>
                      <a:headEnd type="none" w="med" len="med"/>
                      <a:tailEnd type="none" w="med" len="med"/>
                    </a:lnB>
                  </a:tcPr>
                </a:tc>
                <a:tc>
                  <a:txBody>
                    <a:bodyPr/>
                    <a:lstStyle/>
                    <a:p>
                      <a:pPr marL="28575" marR="108585">
                        <a:lnSpc>
                          <a:spcPts val="900"/>
                        </a:lnSpc>
                        <a:spcBef>
                          <a:spcPts val="125"/>
                        </a:spcBef>
                      </a:pPr>
                      <a:r>
                        <a:rPr sz="700" b="1" spc="-20" dirty="0">
                          <a:solidFill>
                            <a:srgbClr val="231F20"/>
                          </a:solidFill>
                          <a:latin typeface="+mn-lt"/>
                          <a:cs typeface="Manulife JH Sans Optimized Demi"/>
                        </a:rPr>
                        <a:t>Investment</a:t>
                      </a:r>
                      <a:r>
                        <a:rPr sz="700" b="1" spc="500" dirty="0">
                          <a:solidFill>
                            <a:srgbClr val="231F20"/>
                          </a:solidFill>
                          <a:latin typeface="+mn-lt"/>
                          <a:cs typeface="Manulife JH Sans Optimized Demi"/>
                        </a:rPr>
                        <a:t> </a:t>
                      </a:r>
                      <a:r>
                        <a:rPr sz="700" b="1" spc="-10" dirty="0">
                          <a:solidFill>
                            <a:srgbClr val="231F20"/>
                          </a:solidFill>
                          <a:latin typeface="+mn-lt"/>
                          <a:cs typeface="Manulife JH Sans Optimized Demi"/>
                        </a:rPr>
                        <a:t>gains</a:t>
                      </a:r>
                      <a:endParaRPr sz="700" dirty="0">
                        <a:latin typeface="+mn-lt"/>
                        <a:cs typeface="Manulife JH Sans Optimized DemiBd"/>
                      </a:endParaRPr>
                    </a:p>
                  </a:txBody>
                  <a:tcPr marL="0" marR="0" marT="14007" marB="0">
                    <a:lnB w="6350">
                      <a:solidFill>
                        <a:srgbClr val="F1F2F2"/>
                      </a:solidFill>
                      <a:prstDash val="solid"/>
                    </a:lnB>
                  </a:tcPr>
                </a:tc>
                <a:tc>
                  <a:txBody>
                    <a:bodyPr/>
                    <a:lstStyle/>
                    <a:p>
                      <a:pPr>
                        <a:lnSpc>
                          <a:spcPct val="100000"/>
                        </a:lnSpc>
                      </a:pPr>
                      <a:endParaRPr sz="700" dirty="0">
                        <a:latin typeface="+mn-lt"/>
                        <a:cs typeface="Times New Roman"/>
                      </a:endParaRPr>
                    </a:p>
                  </a:txBody>
                  <a:tcPr marL="0" marR="0" marT="0" marB="0">
                    <a:lnB w="6350">
                      <a:solidFill>
                        <a:srgbClr val="F1F2F2"/>
                      </a:solidFill>
                      <a:prstDash val="solid"/>
                    </a:lnB>
                  </a:tcPr>
                </a:tc>
                <a:tc>
                  <a:txBody>
                    <a:bodyPr/>
                    <a:lstStyle/>
                    <a:p>
                      <a:pPr>
                        <a:lnSpc>
                          <a:spcPct val="100000"/>
                        </a:lnSpc>
                        <a:spcBef>
                          <a:spcPts val="20"/>
                        </a:spcBef>
                      </a:pPr>
                      <a:endParaRPr sz="700" dirty="0">
                        <a:latin typeface="+mn-lt"/>
                        <a:cs typeface="Times New Roman"/>
                      </a:endParaRPr>
                    </a:p>
                    <a:p>
                      <a:pPr marL="28575">
                        <a:lnSpc>
                          <a:spcPct val="100000"/>
                        </a:lnSpc>
                        <a:spcBef>
                          <a:spcPts val="5"/>
                        </a:spcBef>
                      </a:pPr>
                      <a:r>
                        <a:rPr sz="700" b="1" spc="-10" dirty="0">
                          <a:solidFill>
                            <a:srgbClr val="231F20"/>
                          </a:solidFill>
                          <a:latin typeface="+mn-lt"/>
                          <a:cs typeface="Manulife JH Sans Optimized Demi"/>
                        </a:rPr>
                        <a:t>Total</a:t>
                      </a:r>
                      <a:endParaRPr sz="700" dirty="0">
                        <a:latin typeface="+mn-lt"/>
                        <a:cs typeface="Manulife JH Sans Optimized DemiBd"/>
                      </a:endParaRPr>
                    </a:p>
                  </a:txBody>
                  <a:tcPr marL="0" marR="0" marT="2241" marB="0">
                    <a:lnB w="6350">
                      <a:solidFill>
                        <a:srgbClr val="F1F2F2"/>
                      </a:solidFill>
                      <a:prstDash val="solid"/>
                    </a:lnB>
                  </a:tcPr>
                </a:tc>
                <a:extLst>
                  <a:ext uri="{0D108BD9-81ED-4DB2-BD59-A6C34878D82A}">
                    <a16:rowId xmlns:a16="http://schemas.microsoft.com/office/drawing/2014/main" val="10000"/>
                  </a:ext>
                </a:extLst>
              </a:tr>
              <a:tr h="442632">
                <a:tc>
                  <a:txBody>
                    <a:bodyPr/>
                    <a:lstStyle/>
                    <a:p>
                      <a:pPr>
                        <a:lnSpc>
                          <a:spcPct val="100000"/>
                        </a:lnSpc>
                        <a:spcBef>
                          <a:spcPts val="20"/>
                        </a:spcBef>
                      </a:pPr>
                      <a:endParaRPr sz="900" dirty="0">
                        <a:latin typeface="+mn-lt"/>
                        <a:cs typeface="Times New Roman"/>
                      </a:endParaRPr>
                    </a:p>
                    <a:p>
                      <a:pPr>
                        <a:lnSpc>
                          <a:spcPct val="100000"/>
                        </a:lnSpc>
                      </a:pPr>
                      <a:r>
                        <a:rPr sz="900" b="1" spc="-10" dirty="0">
                          <a:solidFill>
                            <a:srgbClr val="231F20"/>
                          </a:solidFill>
                          <a:latin typeface="+mn-lt"/>
                          <a:cs typeface="Manulife JH Sans Optimized"/>
                        </a:rPr>
                        <a:t>$1</a:t>
                      </a:r>
                      <a:r>
                        <a:rPr lang="en-CA" sz="900" b="1" spc="-10" dirty="0">
                          <a:solidFill>
                            <a:srgbClr val="231F20"/>
                          </a:solidFill>
                          <a:latin typeface="+mn-lt"/>
                          <a:cs typeface="Manulife JH Sans Optimized"/>
                        </a:rPr>
                        <a:t>9</a:t>
                      </a:r>
                      <a:r>
                        <a:rPr sz="900" b="1" spc="-10" dirty="0">
                          <a:solidFill>
                            <a:srgbClr val="231F20"/>
                          </a:solidFill>
                          <a:latin typeface="+mn-lt"/>
                          <a:cs typeface="Manulife JH Sans Optimized"/>
                        </a:rPr>
                        <a:t>0,000</a:t>
                      </a:r>
                      <a:endParaRPr sz="900" dirty="0">
                        <a:latin typeface="+mn-lt"/>
                        <a:cs typeface="Manulife JH Sans Optimized"/>
                      </a:endParaRPr>
                    </a:p>
                  </a:txBody>
                  <a:tcPr marL="0" marR="0" marT="2241" marB="0">
                    <a:lnT w="6350">
                      <a:solidFill>
                        <a:srgbClr val="F1F2F2"/>
                      </a:solidFill>
                      <a:prstDash val="solid"/>
                    </a:lnT>
                    <a:lnB w="6350" cap="flat" cmpd="sng" algn="ctr">
                      <a:solidFill>
                        <a:schemeClr val="tx1"/>
                      </a:solidFill>
                      <a:prstDash val="solid"/>
                      <a:round/>
                      <a:headEnd type="none" w="med" len="med"/>
                      <a:tailEnd type="none" w="med" len="med"/>
                    </a:lnB>
                  </a:tcPr>
                </a:tc>
                <a:tc>
                  <a:txBody>
                    <a:bodyPr/>
                    <a:lstStyle/>
                    <a:p>
                      <a:pPr>
                        <a:lnSpc>
                          <a:spcPct val="100000"/>
                        </a:lnSpc>
                        <a:spcBef>
                          <a:spcPts val="25"/>
                        </a:spcBef>
                      </a:pPr>
                      <a:endParaRPr sz="900" dirty="0">
                        <a:latin typeface="+mn-lt"/>
                        <a:cs typeface="Times New Roman"/>
                      </a:endParaRPr>
                    </a:p>
                    <a:p>
                      <a:pPr marL="20955" algn="ctr">
                        <a:lnSpc>
                          <a:spcPct val="100000"/>
                        </a:lnSpc>
                      </a:pPr>
                      <a:r>
                        <a:rPr sz="800" b="1" dirty="0">
                          <a:solidFill>
                            <a:srgbClr val="231F20"/>
                          </a:solidFill>
                          <a:latin typeface="+mn-lt"/>
                          <a:cs typeface="Manulife JH Sans Optimized Demi"/>
                        </a:rPr>
                        <a:t>+</a:t>
                      </a:r>
                      <a:endParaRPr sz="800" dirty="0">
                        <a:latin typeface="+mn-lt"/>
                        <a:cs typeface="Manulife JH Sans Optimized DemiBd"/>
                      </a:endParaRPr>
                    </a:p>
                  </a:txBody>
                  <a:tcPr marL="0" marR="0" marT="2801" marB="0">
                    <a:lnT w="6350" cap="flat" cmpd="sng" algn="ctr">
                      <a:solidFill>
                        <a:srgbClr val="F1F2F2"/>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spcBef>
                          <a:spcPts val="20"/>
                        </a:spcBef>
                      </a:pPr>
                      <a:endParaRPr sz="900" dirty="0">
                        <a:latin typeface="+mn-lt"/>
                        <a:cs typeface="Times New Roman"/>
                      </a:endParaRPr>
                    </a:p>
                    <a:p>
                      <a:pPr marL="28575" marR="0" lvl="0" indent="0" algn="l" defTabSz="914400" rtl="0" eaLnBrk="1" fontAlgn="auto" latinLnBrk="0" hangingPunct="1">
                        <a:lnSpc>
                          <a:spcPct val="100000"/>
                        </a:lnSpc>
                        <a:spcBef>
                          <a:spcPts val="0"/>
                        </a:spcBef>
                        <a:spcAft>
                          <a:spcPts val="0"/>
                        </a:spcAft>
                        <a:buClrTx/>
                        <a:buSzTx/>
                        <a:buFontTx/>
                        <a:buNone/>
                        <a:tabLst/>
                        <a:defRPr/>
                      </a:pPr>
                      <a:r>
                        <a:rPr sz="900" b="1" spc="-10" dirty="0">
                          <a:solidFill>
                            <a:srgbClr val="231F20"/>
                          </a:solidFill>
                          <a:latin typeface="+mn-lt"/>
                          <a:cs typeface="Manulife JH Sans Optimized"/>
                        </a:rPr>
                        <a:t>$</a:t>
                      </a:r>
                      <a:r>
                        <a:rPr lang="en-CA" sz="900" b="1" spc="-10" dirty="0">
                          <a:solidFill>
                            <a:srgbClr val="231F20"/>
                          </a:solidFill>
                          <a:latin typeface="+mn-lt"/>
                          <a:cs typeface="Manulife JH Sans Optimized"/>
                        </a:rPr>
                        <a:t>367,986</a:t>
                      </a:r>
                    </a:p>
                  </a:txBody>
                  <a:tcPr marL="0" marR="0" marT="2241" marB="0">
                    <a:lnT w="6350">
                      <a:solidFill>
                        <a:srgbClr val="F1F2F2"/>
                      </a:solidFill>
                      <a:prstDash val="solid"/>
                    </a:lnT>
                    <a:lnB w="6350" cap="flat" cmpd="sng" algn="ctr">
                      <a:solidFill>
                        <a:schemeClr val="tx1"/>
                      </a:solidFill>
                      <a:prstDash val="solid"/>
                      <a:round/>
                      <a:headEnd type="none" w="med" len="med"/>
                      <a:tailEnd type="none" w="med" len="med"/>
                    </a:lnB>
                  </a:tcPr>
                </a:tc>
                <a:tc>
                  <a:txBody>
                    <a:bodyPr/>
                    <a:lstStyle/>
                    <a:p>
                      <a:pPr>
                        <a:lnSpc>
                          <a:spcPct val="100000"/>
                        </a:lnSpc>
                        <a:spcBef>
                          <a:spcPts val="25"/>
                        </a:spcBef>
                      </a:pPr>
                      <a:endParaRPr sz="900">
                        <a:latin typeface="+mn-lt"/>
                        <a:cs typeface="Times New Roman"/>
                      </a:endParaRPr>
                    </a:p>
                    <a:p>
                      <a:pPr marR="20955" algn="r">
                        <a:lnSpc>
                          <a:spcPct val="100000"/>
                        </a:lnSpc>
                      </a:pPr>
                      <a:r>
                        <a:rPr sz="800" b="1" dirty="0">
                          <a:solidFill>
                            <a:srgbClr val="231F20"/>
                          </a:solidFill>
                          <a:latin typeface="+mn-lt"/>
                          <a:cs typeface="Manulife JH Sans Optimized Demi"/>
                        </a:rPr>
                        <a:t>=</a:t>
                      </a:r>
                      <a:endParaRPr sz="800">
                        <a:latin typeface="+mn-lt"/>
                        <a:cs typeface="Manulife JH Sans Optimized DemiBd"/>
                      </a:endParaRPr>
                    </a:p>
                  </a:txBody>
                  <a:tcPr marL="0" marR="0" marT="2801" marB="0">
                    <a:lnT w="6350">
                      <a:solidFill>
                        <a:srgbClr val="F1F2F2"/>
                      </a:solidFill>
                      <a:prstDash val="solid"/>
                    </a:lnT>
                    <a:lnB w="6350" cap="flat" cmpd="sng" algn="ctr">
                      <a:solidFill>
                        <a:schemeClr val="tx1"/>
                      </a:solidFill>
                      <a:prstDash val="solid"/>
                      <a:round/>
                      <a:headEnd type="none" w="med" len="med"/>
                      <a:tailEnd type="none" w="med" len="med"/>
                    </a:lnB>
                  </a:tcPr>
                </a:tc>
                <a:tc>
                  <a:txBody>
                    <a:bodyPr/>
                    <a:lstStyle/>
                    <a:p>
                      <a:pPr>
                        <a:lnSpc>
                          <a:spcPct val="100000"/>
                        </a:lnSpc>
                        <a:spcBef>
                          <a:spcPts val="20"/>
                        </a:spcBef>
                      </a:pPr>
                      <a:endParaRPr sz="900" dirty="0">
                        <a:latin typeface="+mn-lt"/>
                        <a:cs typeface="Times New Roman"/>
                      </a:endParaRPr>
                    </a:p>
                    <a:p>
                      <a:pPr marL="55244" marR="0" lvl="0" indent="0" algn="l" defTabSz="914400" rtl="0" eaLnBrk="1" fontAlgn="auto" latinLnBrk="0" hangingPunct="1">
                        <a:lnSpc>
                          <a:spcPct val="100000"/>
                        </a:lnSpc>
                        <a:spcBef>
                          <a:spcPts val="0"/>
                        </a:spcBef>
                        <a:spcAft>
                          <a:spcPts val="0"/>
                        </a:spcAft>
                        <a:buClrTx/>
                        <a:buSzTx/>
                        <a:buFontTx/>
                        <a:buNone/>
                        <a:tabLst/>
                        <a:defRPr/>
                      </a:pPr>
                      <a:r>
                        <a:rPr sz="900" b="1" spc="-10" dirty="0">
                          <a:solidFill>
                            <a:srgbClr val="231F20"/>
                          </a:solidFill>
                          <a:latin typeface="+mn-lt"/>
                          <a:cs typeface="Manulife JH Sans Optimized"/>
                        </a:rPr>
                        <a:t>$</a:t>
                      </a:r>
                      <a:r>
                        <a:rPr lang="en-CA" sz="900" b="1" spc="-10" dirty="0">
                          <a:solidFill>
                            <a:srgbClr val="231F20"/>
                          </a:solidFill>
                          <a:latin typeface="+mn-lt"/>
                          <a:cs typeface="Manulife JH Sans Optimized"/>
                        </a:rPr>
                        <a:t>557,986</a:t>
                      </a:r>
                    </a:p>
                    <a:p>
                      <a:pPr marL="55244" marR="0" lvl="0" indent="0" algn="l" defTabSz="914400" rtl="0" eaLnBrk="1" fontAlgn="auto" latinLnBrk="0" hangingPunct="1">
                        <a:lnSpc>
                          <a:spcPct val="100000"/>
                        </a:lnSpc>
                        <a:spcBef>
                          <a:spcPts val="0"/>
                        </a:spcBef>
                        <a:spcAft>
                          <a:spcPts val="0"/>
                        </a:spcAft>
                        <a:buClrTx/>
                        <a:buSzTx/>
                        <a:buFontTx/>
                        <a:buNone/>
                        <a:tabLst/>
                        <a:defRPr/>
                      </a:pPr>
                      <a:endParaRPr sz="900" dirty="0">
                        <a:latin typeface="+mn-lt"/>
                        <a:cs typeface="Manulife JH Sans Optimized"/>
                      </a:endParaRPr>
                    </a:p>
                  </a:txBody>
                  <a:tcPr marL="0" marR="0" marT="2241" marB="0">
                    <a:lnT w="6350">
                      <a:solidFill>
                        <a:srgbClr val="F1F2F2"/>
                      </a:solidFill>
                      <a:prstDash val="soli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416">
                <a:tc gridSpan="5">
                  <a:txBody>
                    <a:bodyPr/>
                    <a:lstStyle/>
                    <a:p>
                      <a:pPr marL="114300" marR="95885" lvl="0" indent="0" algn="l" defTabSz="914400" rtl="0" eaLnBrk="1" fontAlgn="auto" latinLnBrk="0" hangingPunct="1">
                        <a:lnSpc>
                          <a:spcPct val="111100"/>
                        </a:lnSpc>
                        <a:spcBef>
                          <a:spcPts val="365"/>
                        </a:spcBef>
                        <a:spcAft>
                          <a:spcPts val="0"/>
                        </a:spcAft>
                        <a:buClrTx/>
                        <a:buSzTx/>
                        <a:buFontTx/>
                        <a:buNone/>
                        <a:tabLst/>
                        <a:defRPr/>
                      </a:pPr>
                      <a:r>
                        <a:rPr sz="800" dirty="0">
                          <a:solidFill>
                            <a:srgbClr val="231F20"/>
                          </a:solidFill>
                          <a:latin typeface="+mn-lt"/>
                          <a:cs typeface="Manulife JH Sans Optimized"/>
                        </a:rPr>
                        <a:t>By</a:t>
                      </a:r>
                      <a:r>
                        <a:rPr sz="800" spc="25" dirty="0">
                          <a:solidFill>
                            <a:srgbClr val="231F20"/>
                          </a:solidFill>
                          <a:latin typeface="+mn-lt"/>
                          <a:cs typeface="Manulife JH Sans Optimized"/>
                        </a:rPr>
                        <a:t> </a:t>
                      </a:r>
                      <a:r>
                        <a:rPr sz="800" dirty="0">
                          <a:solidFill>
                            <a:srgbClr val="231F20"/>
                          </a:solidFill>
                          <a:latin typeface="+mn-lt"/>
                          <a:cs typeface="Manulife JH Sans Optimized"/>
                        </a:rPr>
                        <a:t>putting</a:t>
                      </a:r>
                      <a:r>
                        <a:rPr sz="800" spc="25" dirty="0">
                          <a:solidFill>
                            <a:srgbClr val="231F20"/>
                          </a:solidFill>
                          <a:latin typeface="+mn-lt"/>
                          <a:cs typeface="Manulife JH Sans Optimized"/>
                        </a:rPr>
                        <a:t> </a:t>
                      </a:r>
                      <a:r>
                        <a:rPr sz="800" dirty="0">
                          <a:solidFill>
                            <a:srgbClr val="231F20"/>
                          </a:solidFill>
                          <a:latin typeface="+mn-lt"/>
                          <a:cs typeface="Manulife JH Sans Optimized"/>
                        </a:rPr>
                        <a:t>the</a:t>
                      </a:r>
                      <a:r>
                        <a:rPr sz="800" spc="25" dirty="0">
                          <a:solidFill>
                            <a:srgbClr val="231F20"/>
                          </a:solidFill>
                          <a:latin typeface="+mn-lt"/>
                          <a:cs typeface="Manulife JH Sans Optimized"/>
                        </a:rPr>
                        <a:t> </a:t>
                      </a:r>
                      <a:r>
                        <a:rPr sz="800" dirty="0">
                          <a:solidFill>
                            <a:srgbClr val="231F20"/>
                          </a:solidFill>
                          <a:latin typeface="+mn-lt"/>
                          <a:cs typeface="Manulife JH Sans Optimized"/>
                        </a:rPr>
                        <a:t>money</a:t>
                      </a:r>
                      <a:r>
                        <a:rPr sz="800" spc="25" dirty="0">
                          <a:solidFill>
                            <a:srgbClr val="231F20"/>
                          </a:solidFill>
                          <a:latin typeface="+mn-lt"/>
                          <a:cs typeface="Manulife JH Sans Optimized"/>
                        </a:rPr>
                        <a:t> </a:t>
                      </a:r>
                      <a:r>
                        <a:rPr sz="800" dirty="0">
                          <a:solidFill>
                            <a:srgbClr val="231F20"/>
                          </a:solidFill>
                          <a:latin typeface="+mn-lt"/>
                          <a:cs typeface="Manulife JH Sans Optimized"/>
                        </a:rPr>
                        <a:t>to</a:t>
                      </a:r>
                      <a:r>
                        <a:rPr sz="800" spc="25" dirty="0">
                          <a:solidFill>
                            <a:srgbClr val="231F20"/>
                          </a:solidFill>
                          <a:latin typeface="+mn-lt"/>
                          <a:cs typeface="Manulife JH Sans Optimized"/>
                        </a:rPr>
                        <a:t> </a:t>
                      </a:r>
                      <a:r>
                        <a:rPr sz="800" dirty="0">
                          <a:solidFill>
                            <a:srgbClr val="231F20"/>
                          </a:solidFill>
                          <a:latin typeface="+mn-lt"/>
                          <a:cs typeface="Manulife JH Sans Optimized"/>
                        </a:rPr>
                        <a:t>work</a:t>
                      </a:r>
                      <a:r>
                        <a:rPr sz="800" spc="25" dirty="0">
                          <a:solidFill>
                            <a:srgbClr val="231F20"/>
                          </a:solidFill>
                          <a:latin typeface="+mn-lt"/>
                          <a:cs typeface="Manulife JH Sans Optimized"/>
                        </a:rPr>
                        <a:t> </a:t>
                      </a:r>
                      <a:r>
                        <a:rPr sz="800" dirty="0">
                          <a:solidFill>
                            <a:srgbClr val="231F20"/>
                          </a:solidFill>
                          <a:latin typeface="+mn-lt"/>
                          <a:cs typeface="Manulife JH Sans Optimized"/>
                        </a:rPr>
                        <a:t>early</a:t>
                      </a:r>
                      <a:r>
                        <a:rPr sz="800" spc="30" dirty="0">
                          <a:solidFill>
                            <a:srgbClr val="231F20"/>
                          </a:solidFill>
                          <a:latin typeface="+mn-lt"/>
                          <a:cs typeface="Manulife JH Sans Optimized"/>
                        </a:rPr>
                        <a:t> </a:t>
                      </a:r>
                      <a:r>
                        <a:rPr sz="800" spc="-10" dirty="0">
                          <a:solidFill>
                            <a:srgbClr val="231F20"/>
                          </a:solidFill>
                          <a:latin typeface="+mn-lt"/>
                          <a:cs typeface="Manulife JH Sans Optimized"/>
                        </a:rPr>
                        <a:t>through</a:t>
                      </a:r>
                      <a:r>
                        <a:rPr sz="800" spc="500" dirty="0">
                          <a:solidFill>
                            <a:srgbClr val="231F20"/>
                          </a:solidFill>
                          <a:latin typeface="+mn-lt"/>
                          <a:cs typeface="Manulife JH Sans Optimized"/>
                        </a:rPr>
                        <a:t> </a:t>
                      </a:r>
                      <a:r>
                        <a:rPr sz="800" dirty="0">
                          <a:solidFill>
                            <a:srgbClr val="231F20"/>
                          </a:solidFill>
                          <a:latin typeface="+mn-lt"/>
                          <a:cs typeface="Manulife JH Sans Optimized"/>
                        </a:rPr>
                        <a:t>the</a:t>
                      </a:r>
                      <a:r>
                        <a:rPr sz="800" spc="15" dirty="0">
                          <a:solidFill>
                            <a:srgbClr val="231F20"/>
                          </a:solidFill>
                          <a:latin typeface="+mn-lt"/>
                          <a:cs typeface="Manulife JH Sans Optimized"/>
                        </a:rPr>
                        <a:t> </a:t>
                      </a:r>
                      <a:r>
                        <a:rPr sz="800" dirty="0">
                          <a:solidFill>
                            <a:srgbClr val="231F20"/>
                          </a:solidFill>
                          <a:latin typeface="+mn-lt"/>
                          <a:cs typeface="Manulife JH Sans Optimized"/>
                        </a:rPr>
                        <a:t>help</a:t>
                      </a:r>
                      <a:r>
                        <a:rPr sz="800" spc="30" dirty="0">
                          <a:solidFill>
                            <a:srgbClr val="231F20"/>
                          </a:solidFill>
                          <a:latin typeface="+mn-lt"/>
                          <a:cs typeface="Manulife JH Sans Optimized"/>
                        </a:rPr>
                        <a:t> </a:t>
                      </a:r>
                      <a:r>
                        <a:rPr sz="800" dirty="0">
                          <a:solidFill>
                            <a:srgbClr val="231F20"/>
                          </a:solidFill>
                          <a:latin typeface="+mn-lt"/>
                          <a:cs typeface="Manulife JH Sans Optimized"/>
                        </a:rPr>
                        <a:t>of</a:t>
                      </a:r>
                      <a:r>
                        <a:rPr sz="800" spc="25" dirty="0">
                          <a:solidFill>
                            <a:srgbClr val="231F20"/>
                          </a:solidFill>
                          <a:latin typeface="+mn-lt"/>
                          <a:cs typeface="Manulife JH Sans Optimized"/>
                        </a:rPr>
                        <a:t> </a:t>
                      </a:r>
                      <a:r>
                        <a:rPr sz="800" dirty="0">
                          <a:solidFill>
                            <a:srgbClr val="231F20"/>
                          </a:solidFill>
                          <a:latin typeface="+mn-lt"/>
                          <a:cs typeface="Manulife JH Sans Optimized"/>
                        </a:rPr>
                        <a:t>529</a:t>
                      </a:r>
                      <a:r>
                        <a:rPr sz="800" spc="30" dirty="0">
                          <a:solidFill>
                            <a:srgbClr val="231F20"/>
                          </a:solidFill>
                          <a:latin typeface="+mn-lt"/>
                          <a:cs typeface="Manulife JH Sans Optimized"/>
                        </a:rPr>
                        <a:t> </a:t>
                      </a:r>
                      <a:r>
                        <a:rPr sz="800" dirty="0">
                          <a:solidFill>
                            <a:srgbClr val="231F20"/>
                          </a:solidFill>
                          <a:latin typeface="+mn-lt"/>
                          <a:cs typeface="Manulife JH Sans Optimized"/>
                        </a:rPr>
                        <a:t>gifting,</a:t>
                      </a:r>
                      <a:r>
                        <a:rPr sz="800" spc="25" dirty="0">
                          <a:solidFill>
                            <a:srgbClr val="231F20"/>
                          </a:solidFill>
                          <a:latin typeface="+mn-lt"/>
                          <a:cs typeface="Manulife JH Sans Optimized"/>
                        </a:rPr>
                        <a:t> </a:t>
                      </a:r>
                      <a:r>
                        <a:rPr sz="800" dirty="0">
                          <a:solidFill>
                            <a:srgbClr val="231F20"/>
                          </a:solidFill>
                          <a:latin typeface="+mn-lt"/>
                          <a:cs typeface="Manulife JH Sans Optimized"/>
                        </a:rPr>
                        <a:t>Sam</a:t>
                      </a:r>
                      <a:r>
                        <a:rPr sz="800" spc="30" dirty="0">
                          <a:solidFill>
                            <a:srgbClr val="231F20"/>
                          </a:solidFill>
                          <a:latin typeface="+mn-lt"/>
                          <a:cs typeface="Manulife JH Sans Optimized"/>
                        </a:rPr>
                        <a:t> </a:t>
                      </a:r>
                      <a:r>
                        <a:rPr sz="800" dirty="0">
                          <a:solidFill>
                            <a:srgbClr val="231F20"/>
                          </a:solidFill>
                          <a:latin typeface="+mn-lt"/>
                          <a:cs typeface="Manulife JH Sans Optimized"/>
                        </a:rPr>
                        <a:t>and</a:t>
                      </a:r>
                      <a:r>
                        <a:rPr sz="800" spc="30" dirty="0">
                          <a:solidFill>
                            <a:srgbClr val="231F20"/>
                          </a:solidFill>
                          <a:latin typeface="+mn-lt"/>
                          <a:cs typeface="Manulife JH Sans Optimized"/>
                        </a:rPr>
                        <a:t> </a:t>
                      </a:r>
                      <a:r>
                        <a:rPr sz="800" spc="-10" dirty="0">
                          <a:solidFill>
                            <a:srgbClr val="231F20"/>
                          </a:solidFill>
                          <a:latin typeface="+mn-lt"/>
                          <a:cs typeface="Manulife JH Sans Optimized"/>
                        </a:rPr>
                        <a:t>Suzie’s</a:t>
                      </a:r>
                      <a:r>
                        <a:rPr sz="800" spc="500" dirty="0">
                          <a:solidFill>
                            <a:srgbClr val="231F20"/>
                          </a:solidFill>
                          <a:latin typeface="+mn-lt"/>
                          <a:cs typeface="Manulife JH Sans Optimized"/>
                        </a:rPr>
                        <a:t> </a:t>
                      </a:r>
                      <a:r>
                        <a:rPr sz="800" dirty="0">
                          <a:solidFill>
                            <a:srgbClr val="231F20"/>
                          </a:solidFill>
                          <a:latin typeface="+mn-lt"/>
                          <a:cs typeface="Manulife JH Sans Optimized"/>
                        </a:rPr>
                        <a:t>account</a:t>
                      </a:r>
                      <a:r>
                        <a:rPr sz="800" spc="35" dirty="0">
                          <a:solidFill>
                            <a:srgbClr val="231F20"/>
                          </a:solidFill>
                          <a:latin typeface="+mn-lt"/>
                          <a:cs typeface="Manulife JH Sans Optimized"/>
                        </a:rPr>
                        <a:t> </a:t>
                      </a:r>
                      <a:r>
                        <a:rPr sz="800" dirty="0">
                          <a:solidFill>
                            <a:srgbClr val="231F20"/>
                          </a:solidFill>
                          <a:latin typeface="+mn-lt"/>
                          <a:cs typeface="Manulife JH Sans Optimized"/>
                        </a:rPr>
                        <a:t>grew</a:t>
                      </a:r>
                      <a:r>
                        <a:rPr sz="800" spc="35" dirty="0">
                          <a:solidFill>
                            <a:srgbClr val="231F20"/>
                          </a:solidFill>
                          <a:latin typeface="+mn-lt"/>
                          <a:cs typeface="Manulife JH Sans Optimized"/>
                        </a:rPr>
                        <a:t> </a:t>
                      </a:r>
                      <a:r>
                        <a:rPr sz="800" dirty="0">
                          <a:solidFill>
                            <a:srgbClr val="231F20"/>
                          </a:solidFill>
                          <a:latin typeface="+mn-lt"/>
                          <a:cs typeface="Manulife JH Sans Optimized"/>
                        </a:rPr>
                        <a:t>$</a:t>
                      </a:r>
                      <a:r>
                        <a:rPr lang="en-CA" sz="800" dirty="0">
                          <a:solidFill>
                            <a:srgbClr val="231F20"/>
                          </a:solidFill>
                          <a:latin typeface="+mn-lt"/>
                          <a:cs typeface="Manulife JH Sans Optimized"/>
                        </a:rPr>
                        <a:t>217,503</a:t>
                      </a:r>
                      <a:r>
                        <a:rPr sz="800" spc="40" dirty="0">
                          <a:solidFill>
                            <a:srgbClr val="231F20"/>
                          </a:solidFill>
                          <a:latin typeface="+mn-lt"/>
                          <a:cs typeface="Manulife JH Sans Optimized"/>
                        </a:rPr>
                        <a:t> </a:t>
                      </a:r>
                      <a:r>
                        <a:rPr sz="800" dirty="0">
                          <a:solidFill>
                            <a:srgbClr val="231F20"/>
                          </a:solidFill>
                          <a:latin typeface="+mn-lt"/>
                          <a:cs typeface="Manulife JH Sans Optimized"/>
                        </a:rPr>
                        <a:t>more</a:t>
                      </a:r>
                      <a:r>
                        <a:rPr sz="800" spc="35" dirty="0">
                          <a:solidFill>
                            <a:srgbClr val="231F20"/>
                          </a:solidFill>
                          <a:latin typeface="+mn-lt"/>
                          <a:cs typeface="Manulife JH Sans Optimized"/>
                        </a:rPr>
                        <a:t> </a:t>
                      </a:r>
                      <a:r>
                        <a:rPr sz="800" dirty="0">
                          <a:solidFill>
                            <a:srgbClr val="231F20"/>
                          </a:solidFill>
                          <a:latin typeface="+mn-lt"/>
                          <a:cs typeface="Manulife JH Sans Optimized"/>
                        </a:rPr>
                        <a:t>than</a:t>
                      </a:r>
                      <a:r>
                        <a:rPr sz="800" spc="40" dirty="0">
                          <a:solidFill>
                            <a:srgbClr val="231F20"/>
                          </a:solidFill>
                          <a:latin typeface="+mn-lt"/>
                          <a:cs typeface="Manulife JH Sans Optimized"/>
                        </a:rPr>
                        <a:t> </a:t>
                      </a:r>
                      <a:r>
                        <a:rPr sz="800" spc="-25" dirty="0">
                          <a:solidFill>
                            <a:srgbClr val="231F20"/>
                          </a:solidFill>
                          <a:latin typeface="+mn-lt"/>
                          <a:cs typeface="Manulife JH Sans Optimized"/>
                        </a:rPr>
                        <a:t>Jim</a:t>
                      </a:r>
                      <a:r>
                        <a:rPr sz="800" spc="500" dirty="0">
                          <a:solidFill>
                            <a:srgbClr val="231F20"/>
                          </a:solidFill>
                          <a:latin typeface="+mn-lt"/>
                          <a:cs typeface="Manulife JH Sans Optimized"/>
                        </a:rPr>
                        <a:t> </a:t>
                      </a:r>
                      <a:r>
                        <a:rPr sz="800" dirty="0">
                          <a:solidFill>
                            <a:srgbClr val="231F20"/>
                          </a:solidFill>
                          <a:latin typeface="+mn-lt"/>
                          <a:cs typeface="Manulife JH Sans Optimized"/>
                        </a:rPr>
                        <a:t>and</a:t>
                      </a:r>
                      <a:r>
                        <a:rPr sz="800" spc="20" dirty="0">
                          <a:solidFill>
                            <a:srgbClr val="231F20"/>
                          </a:solidFill>
                          <a:latin typeface="+mn-lt"/>
                          <a:cs typeface="Manulife JH Sans Optimized"/>
                        </a:rPr>
                        <a:t> </a:t>
                      </a:r>
                      <a:r>
                        <a:rPr sz="800" dirty="0">
                          <a:solidFill>
                            <a:srgbClr val="231F20"/>
                          </a:solidFill>
                          <a:latin typeface="+mn-lt"/>
                          <a:cs typeface="Manulife JH Sans Optimized"/>
                        </a:rPr>
                        <a:t>Jenny’s</a:t>
                      </a:r>
                      <a:r>
                        <a:rPr sz="800" spc="25" dirty="0">
                          <a:solidFill>
                            <a:srgbClr val="231F20"/>
                          </a:solidFill>
                          <a:latin typeface="+mn-lt"/>
                          <a:cs typeface="Manulife JH Sans Optimized"/>
                        </a:rPr>
                        <a:t> </a:t>
                      </a:r>
                      <a:r>
                        <a:rPr sz="800" dirty="0">
                          <a:solidFill>
                            <a:srgbClr val="231F20"/>
                          </a:solidFill>
                          <a:latin typeface="+mn-lt"/>
                          <a:cs typeface="Manulife JH Sans Optimized"/>
                        </a:rPr>
                        <a:t>over</a:t>
                      </a:r>
                      <a:r>
                        <a:rPr sz="800" spc="25" dirty="0">
                          <a:solidFill>
                            <a:srgbClr val="231F20"/>
                          </a:solidFill>
                          <a:latin typeface="+mn-lt"/>
                          <a:cs typeface="Manulife JH Sans Optimized"/>
                        </a:rPr>
                        <a:t> </a:t>
                      </a:r>
                      <a:r>
                        <a:rPr sz="800" dirty="0">
                          <a:solidFill>
                            <a:srgbClr val="231F20"/>
                          </a:solidFill>
                          <a:latin typeface="+mn-lt"/>
                          <a:cs typeface="Manulife JH Sans Optimized"/>
                        </a:rPr>
                        <a:t>the</a:t>
                      </a:r>
                      <a:r>
                        <a:rPr sz="800" spc="25" dirty="0">
                          <a:solidFill>
                            <a:srgbClr val="231F20"/>
                          </a:solidFill>
                          <a:latin typeface="+mn-lt"/>
                          <a:cs typeface="Manulife JH Sans Optimized"/>
                        </a:rPr>
                        <a:t> </a:t>
                      </a:r>
                      <a:r>
                        <a:rPr sz="800" dirty="0">
                          <a:solidFill>
                            <a:srgbClr val="231F20"/>
                          </a:solidFill>
                          <a:latin typeface="+mn-lt"/>
                          <a:cs typeface="Manulife JH Sans Optimized"/>
                        </a:rPr>
                        <a:t>same</a:t>
                      </a:r>
                      <a:r>
                        <a:rPr sz="800" spc="25" dirty="0">
                          <a:solidFill>
                            <a:srgbClr val="231F20"/>
                          </a:solidFill>
                          <a:latin typeface="+mn-lt"/>
                          <a:cs typeface="Manulife JH Sans Optimized"/>
                        </a:rPr>
                        <a:t> </a:t>
                      </a:r>
                      <a:r>
                        <a:rPr sz="800" spc="-10" dirty="0">
                          <a:solidFill>
                            <a:srgbClr val="231F20"/>
                          </a:solidFill>
                          <a:latin typeface="+mn-lt"/>
                          <a:cs typeface="Manulife JH Sans Optimized"/>
                        </a:rPr>
                        <a:t>timeframe.</a:t>
                      </a:r>
                      <a:endParaRPr sz="800" dirty="0">
                        <a:latin typeface="+mn-lt"/>
                        <a:cs typeface="Manulife JH Sans Optimized"/>
                      </a:endParaRPr>
                    </a:p>
                  </a:txBody>
                  <a:tcPr marL="0" marR="0" marT="40901"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marL="0" marR="0" marT="0" marB="0">
                    <a:lnT w="6350" cap="flat" cmpd="sng" algn="ctr">
                      <a:solidFill>
                        <a:srgbClr val="231F20"/>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14885">
                <a:tc>
                  <a:txBody>
                    <a:bodyPr/>
                    <a:lstStyle/>
                    <a:p>
                      <a:pPr>
                        <a:lnSpc>
                          <a:spcPct val="100000"/>
                        </a:lnSpc>
                        <a:spcBef>
                          <a:spcPts val="30"/>
                        </a:spcBef>
                      </a:pPr>
                      <a:endParaRPr sz="1100" dirty="0">
                        <a:latin typeface="+mn-lt"/>
                        <a:cs typeface="Times New Roman"/>
                      </a:endParaRPr>
                    </a:p>
                    <a:p>
                      <a:pPr>
                        <a:lnSpc>
                          <a:spcPts val="1180"/>
                        </a:lnSpc>
                      </a:pPr>
                      <a:r>
                        <a:rPr sz="900" b="1" spc="-10" dirty="0">
                          <a:solidFill>
                            <a:srgbClr val="231F20"/>
                          </a:solidFill>
                          <a:latin typeface="+mn-lt"/>
                          <a:cs typeface="Manulife JH Sans Optimized"/>
                        </a:rPr>
                        <a:t>$1</a:t>
                      </a:r>
                      <a:r>
                        <a:rPr lang="en-CA" sz="900" b="1" spc="-10" dirty="0">
                          <a:solidFill>
                            <a:srgbClr val="231F20"/>
                          </a:solidFill>
                          <a:latin typeface="+mn-lt"/>
                          <a:cs typeface="Manulife JH Sans Optimized"/>
                        </a:rPr>
                        <a:t>9</a:t>
                      </a:r>
                      <a:r>
                        <a:rPr sz="900" b="1" spc="-10" dirty="0">
                          <a:solidFill>
                            <a:srgbClr val="231F20"/>
                          </a:solidFill>
                          <a:latin typeface="+mn-lt"/>
                          <a:cs typeface="Manulife JH Sans Optimized"/>
                        </a:rPr>
                        <a:t>0,000</a:t>
                      </a:r>
                      <a:endParaRPr sz="900" dirty="0">
                        <a:latin typeface="+mn-lt"/>
                        <a:cs typeface="Manulife JH Sans Optimized"/>
                      </a:endParaRPr>
                    </a:p>
                  </a:txBody>
                  <a:tcPr marL="0" marR="0" marT="3362" marB="0">
                    <a:lnR>
                      <a:noFill/>
                    </a:lnR>
                    <a:lnT w="6350" cap="flat" cmpd="sng" algn="ctr">
                      <a:solidFill>
                        <a:schemeClr val="tx1"/>
                      </a:solidFill>
                      <a:prstDash val="solid"/>
                      <a:round/>
                      <a:headEnd type="none" w="med" len="med"/>
                      <a:tailEnd type="none" w="med" len="med"/>
                    </a:lnT>
                  </a:tcPr>
                </a:tc>
                <a:tc>
                  <a:txBody>
                    <a:bodyPr/>
                    <a:lstStyle/>
                    <a:p>
                      <a:pPr>
                        <a:lnSpc>
                          <a:spcPct val="100000"/>
                        </a:lnSpc>
                        <a:spcBef>
                          <a:spcPts val="35"/>
                        </a:spcBef>
                      </a:pPr>
                      <a:endParaRPr sz="1200" dirty="0">
                        <a:latin typeface="+mn-lt"/>
                        <a:cs typeface="Times New Roman"/>
                      </a:endParaRPr>
                    </a:p>
                    <a:p>
                      <a:pPr marL="20955" algn="ctr">
                        <a:lnSpc>
                          <a:spcPct val="100000"/>
                        </a:lnSpc>
                        <a:spcBef>
                          <a:spcPts val="5"/>
                        </a:spcBef>
                      </a:pPr>
                      <a:r>
                        <a:rPr sz="800" b="1" dirty="0">
                          <a:solidFill>
                            <a:srgbClr val="231F20"/>
                          </a:solidFill>
                          <a:latin typeface="+mn-lt"/>
                          <a:cs typeface="Manulife JH Sans Optimized Demi"/>
                        </a:rPr>
                        <a:t>+</a:t>
                      </a:r>
                      <a:endParaRPr sz="800" dirty="0">
                        <a:latin typeface="+mn-lt"/>
                        <a:cs typeface="Manulife JH Sans Optimized DemiBd"/>
                      </a:endParaRPr>
                    </a:p>
                  </a:txBody>
                  <a:tcPr marL="0" marR="0" marT="3922" marB="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00000"/>
                        </a:lnSpc>
                        <a:spcBef>
                          <a:spcPts val="30"/>
                        </a:spcBef>
                      </a:pPr>
                      <a:endParaRPr sz="1100" dirty="0">
                        <a:latin typeface="+mn-lt"/>
                        <a:cs typeface="Times New Roman"/>
                      </a:endParaRPr>
                    </a:p>
                    <a:p>
                      <a:pPr marL="28575">
                        <a:lnSpc>
                          <a:spcPts val="1180"/>
                        </a:lnSpc>
                      </a:pPr>
                      <a:r>
                        <a:rPr sz="900" b="1" spc="-10" dirty="0">
                          <a:solidFill>
                            <a:srgbClr val="231F20"/>
                          </a:solidFill>
                          <a:latin typeface="+mn-lt"/>
                          <a:cs typeface="Manulife JH Sans Optimized"/>
                        </a:rPr>
                        <a:t>$</a:t>
                      </a:r>
                      <a:r>
                        <a:rPr lang="en-CA" sz="900" b="1" spc="-10" dirty="0">
                          <a:solidFill>
                            <a:srgbClr val="231F20"/>
                          </a:solidFill>
                          <a:latin typeface="+mn-lt"/>
                          <a:cs typeface="Manulife JH Sans Optimized"/>
                        </a:rPr>
                        <a:t>150,483</a:t>
                      </a:r>
                      <a:endParaRPr sz="900" dirty="0">
                        <a:latin typeface="+mn-lt"/>
                        <a:cs typeface="Manulife JH Sans Optimized"/>
                      </a:endParaRPr>
                    </a:p>
                  </a:txBody>
                  <a:tcPr marL="0" marR="0" marT="3362" marB="0">
                    <a:lnL>
                      <a:noFill/>
                    </a:lnL>
                    <a:lnT w="6350" cap="flat" cmpd="sng" algn="ctr">
                      <a:solidFill>
                        <a:schemeClr val="tx1"/>
                      </a:solidFill>
                      <a:prstDash val="solid"/>
                      <a:round/>
                      <a:headEnd type="none" w="med" len="med"/>
                      <a:tailEnd type="none" w="med" len="med"/>
                    </a:lnT>
                  </a:tcPr>
                </a:tc>
                <a:tc>
                  <a:txBody>
                    <a:bodyPr/>
                    <a:lstStyle/>
                    <a:p>
                      <a:pPr>
                        <a:lnSpc>
                          <a:spcPct val="100000"/>
                        </a:lnSpc>
                        <a:spcBef>
                          <a:spcPts val="35"/>
                        </a:spcBef>
                      </a:pPr>
                      <a:endParaRPr sz="1200" dirty="0">
                        <a:latin typeface="+mn-lt"/>
                        <a:cs typeface="Times New Roman"/>
                      </a:endParaRPr>
                    </a:p>
                    <a:p>
                      <a:pPr marR="20955" algn="r">
                        <a:lnSpc>
                          <a:spcPct val="100000"/>
                        </a:lnSpc>
                        <a:spcBef>
                          <a:spcPts val="5"/>
                        </a:spcBef>
                      </a:pPr>
                      <a:r>
                        <a:rPr sz="800" b="1" dirty="0">
                          <a:solidFill>
                            <a:srgbClr val="231F20"/>
                          </a:solidFill>
                          <a:latin typeface="+mn-lt"/>
                          <a:cs typeface="Manulife JH Sans Optimized Demi"/>
                        </a:rPr>
                        <a:t>=</a:t>
                      </a:r>
                      <a:endParaRPr sz="800" dirty="0">
                        <a:latin typeface="+mn-lt"/>
                        <a:cs typeface="Manulife JH Sans Optimized DemiBd"/>
                      </a:endParaRPr>
                    </a:p>
                  </a:txBody>
                  <a:tcPr marL="0" marR="0" marT="3922" marB="0">
                    <a:lnT w="6350" cap="flat" cmpd="sng" algn="ctr">
                      <a:solidFill>
                        <a:schemeClr val="tx1"/>
                      </a:solidFill>
                      <a:prstDash val="solid"/>
                      <a:round/>
                      <a:headEnd type="none" w="med" len="med"/>
                      <a:tailEnd type="none" w="med" len="med"/>
                    </a:lnT>
                  </a:tcPr>
                </a:tc>
                <a:tc>
                  <a:txBody>
                    <a:bodyPr/>
                    <a:lstStyle/>
                    <a:p>
                      <a:pPr>
                        <a:lnSpc>
                          <a:spcPct val="100000"/>
                        </a:lnSpc>
                        <a:spcBef>
                          <a:spcPts val="30"/>
                        </a:spcBef>
                      </a:pPr>
                      <a:endParaRPr sz="1100" dirty="0">
                        <a:latin typeface="+mn-lt"/>
                        <a:cs typeface="Times New Roman"/>
                      </a:endParaRPr>
                    </a:p>
                    <a:p>
                      <a:pPr marL="28575">
                        <a:lnSpc>
                          <a:spcPts val="1180"/>
                        </a:lnSpc>
                      </a:pPr>
                      <a:r>
                        <a:rPr sz="900" b="1" spc="-10" dirty="0">
                          <a:solidFill>
                            <a:srgbClr val="231F20"/>
                          </a:solidFill>
                          <a:latin typeface="+mn-lt"/>
                          <a:cs typeface="Manulife JH Sans Optimized"/>
                        </a:rPr>
                        <a:t>$</a:t>
                      </a:r>
                      <a:r>
                        <a:rPr lang="en-CA" sz="900" b="1" spc="-10" dirty="0">
                          <a:solidFill>
                            <a:srgbClr val="231F20"/>
                          </a:solidFill>
                          <a:latin typeface="+mn-lt"/>
                          <a:cs typeface="Manulife JH Sans Optimized"/>
                        </a:rPr>
                        <a:t>340,483</a:t>
                      </a:r>
                      <a:endParaRPr sz="900" dirty="0">
                        <a:latin typeface="+mn-lt"/>
                        <a:cs typeface="Manulife JH Sans Optimized"/>
                      </a:endParaRPr>
                    </a:p>
                  </a:txBody>
                  <a:tcPr marL="0" marR="0" marT="3362" marB="0">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28" name="object 145">
            <a:extLst>
              <a:ext uri="{FF2B5EF4-FFF2-40B4-BE49-F238E27FC236}">
                <a16:creationId xmlns:a16="http://schemas.microsoft.com/office/drawing/2014/main" id="{77221D6E-547A-324E-AE0E-7E49545DB9BF}"/>
              </a:ext>
              <a:ext uri="{C183D7F6-B498-43B3-948B-1728B52AA6E4}">
                <adec:decorative xmlns:adec="http://schemas.microsoft.com/office/drawing/2017/decorative" val="1"/>
              </a:ext>
            </a:extLst>
          </p:cNvPr>
          <p:cNvSpPr/>
          <p:nvPr/>
        </p:nvSpPr>
        <p:spPr>
          <a:xfrm>
            <a:off x="6471119" y="2800044"/>
            <a:ext cx="151279" cy="421901"/>
          </a:xfrm>
          <a:custGeom>
            <a:avLst/>
            <a:gdLst/>
            <a:ahLst/>
            <a:cxnLst/>
            <a:rect l="l" t="t" r="r" b="b"/>
            <a:pathLst>
              <a:path w="171450" h="478154">
                <a:moveTo>
                  <a:pt x="0" y="0"/>
                </a:moveTo>
                <a:lnTo>
                  <a:pt x="0" y="477773"/>
                </a:lnTo>
                <a:lnTo>
                  <a:pt x="170942" y="477773"/>
                </a:lnTo>
              </a:path>
            </a:pathLst>
          </a:custGeom>
          <a:ln w="8255">
            <a:solidFill>
              <a:srgbClr val="231F20"/>
            </a:solidFill>
          </a:ln>
        </p:spPr>
        <p:txBody>
          <a:bodyPr wrap="square" lIns="0" tIns="0" rIns="0" bIns="0" rtlCol="0"/>
          <a:lstStyle/>
          <a:p>
            <a:endParaRPr sz="1588"/>
          </a:p>
        </p:txBody>
      </p:sp>
      <p:sp>
        <p:nvSpPr>
          <p:cNvPr id="29" name="object 137">
            <a:extLst>
              <a:ext uri="{FF2B5EF4-FFF2-40B4-BE49-F238E27FC236}">
                <a16:creationId xmlns:a16="http://schemas.microsoft.com/office/drawing/2014/main" id="{D8315B1B-856F-FDB1-B33B-1C662D74878F}"/>
              </a:ext>
            </a:extLst>
          </p:cNvPr>
          <p:cNvSpPr txBox="1"/>
          <p:nvPr/>
        </p:nvSpPr>
        <p:spPr>
          <a:xfrm>
            <a:off x="889948" y="3153902"/>
            <a:ext cx="2290068" cy="558789"/>
          </a:xfrm>
          <a:prstGeom prst="rect">
            <a:avLst/>
          </a:prstGeom>
          <a:solidFill>
            <a:schemeClr val="bg1"/>
          </a:solidFill>
          <a:ln w="6350">
            <a:solidFill>
              <a:srgbClr val="231F20"/>
            </a:solidFill>
          </a:ln>
        </p:spPr>
        <p:txBody>
          <a:bodyPr vert="horz" wrap="square" lIns="72000" tIns="72000" rIns="72000" bIns="72000" rtlCol="0">
            <a:spAutoFit/>
          </a:bodyPr>
          <a:lstStyle/>
          <a:p>
            <a:pPr marL="11206">
              <a:spcBef>
                <a:spcPts val="596"/>
              </a:spcBef>
            </a:pPr>
            <a:r>
              <a:rPr lang="en-CA" sz="882" b="1" dirty="0">
                <a:solidFill>
                  <a:srgbClr val="231F20"/>
                </a:solidFill>
                <a:cs typeface="Manulife JH Sans Optimized Demi"/>
              </a:rPr>
              <a:t>Sam and </a:t>
            </a:r>
            <a:r>
              <a:rPr lang="en-CA" sz="882" b="1" spc="-9" dirty="0">
                <a:solidFill>
                  <a:srgbClr val="231F20"/>
                </a:solidFill>
                <a:cs typeface="Manulife JH Sans Optimized Demi"/>
              </a:rPr>
              <a:t>Suzie</a:t>
            </a:r>
            <a:endParaRPr lang="en-CA" sz="882" dirty="0">
              <a:cs typeface="Manulife JH Sans Optimized DemiBd"/>
            </a:endParaRPr>
          </a:p>
          <a:p>
            <a:pPr marL="11206" marR="5043">
              <a:lnSpc>
                <a:spcPct val="114599"/>
              </a:lnSpc>
              <a:spcBef>
                <a:spcPts val="282"/>
              </a:spcBef>
            </a:pPr>
            <a:r>
              <a:rPr lang="en-CA" sz="706" spc="-22" dirty="0">
                <a:solidFill>
                  <a:srgbClr val="231F20"/>
                </a:solidFill>
                <a:cs typeface="Manulife JH Sans Optimized"/>
              </a:rPr>
              <a:t>Contribute</a:t>
            </a:r>
            <a:r>
              <a:rPr lang="en-CA" sz="706" spc="-9" dirty="0">
                <a:solidFill>
                  <a:srgbClr val="231F20"/>
                </a:solidFill>
                <a:cs typeface="Manulife JH Sans Optimized"/>
              </a:rPr>
              <a:t> </a:t>
            </a:r>
            <a:r>
              <a:rPr lang="en-CA" sz="706" spc="-22" dirty="0">
                <a:solidFill>
                  <a:srgbClr val="231F20"/>
                </a:solidFill>
                <a:cs typeface="Manulife JH Sans Optimized"/>
              </a:rPr>
              <a:t>$190,000</a:t>
            </a:r>
            <a:r>
              <a:rPr lang="en-CA" sz="706" spc="-4" dirty="0">
                <a:solidFill>
                  <a:srgbClr val="231F20"/>
                </a:solidFill>
                <a:cs typeface="Manulife JH Sans Optimized"/>
              </a:rPr>
              <a:t> </a:t>
            </a:r>
            <a:r>
              <a:rPr lang="en-CA" sz="706" spc="-9" dirty="0">
                <a:solidFill>
                  <a:srgbClr val="231F20"/>
                </a:solidFill>
                <a:cs typeface="Manulife JH Sans Optimized"/>
              </a:rPr>
              <a:t>at</a:t>
            </a:r>
            <a:r>
              <a:rPr lang="en-CA" sz="706" spc="-4" dirty="0">
                <a:solidFill>
                  <a:srgbClr val="231F20"/>
                </a:solidFill>
                <a:cs typeface="Manulife JH Sans Optimized"/>
              </a:rPr>
              <a:t> </a:t>
            </a:r>
            <a:r>
              <a:rPr lang="en-CA" sz="706" spc="-18" dirty="0">
                <a:solidFill>
                  <a:srgbClr val="231F20"/>
                </a:solidFill>
                <a:cs typeface="Manulife JH Sans Optimized"/>
              </a:rPr>
              <a:t>the</a:t>
            </a:r>
            <a:r>
              <a:rPr lang="en-CA" sz="706" spc="-4" dirty="0">
                <a:solidFill>
                  <a:srgbClr val="231F20"/>
                </a:solidFill>
                <a:cs typeface="Manulife JH Sans Optimized"/>
              </a:rPr>
              <a:t> </a:t>
            </a:r>
            <a:r>
              <a:rPr lang="en-CA" sz="706" spc="-18" dirty="0">
                <a:solidFill>
                  <a:srgbClr val="231F20"/>
                </a:solidFill>
                <a:cs typeface="Manulife JH Sans Optimized"/>
              </a:rPr>
              <a:t>start</a:t>
            </a:r>
            <a:r>
              <a:rPr lang="en-CA" sz="706" spc="-4" dirty="0">
                <a:solidFill>
                  <a:srgbClr val="231F20"/>
                </a:solidFill>
                <a:cs typeface="Manulife JH Sans Optimized"/>
              </a:rPr>
              <a:t> </a:t>
            </a:r>
            <a:r>
              <a:rPr lang="en-CA" sz="706" spc="-9" dirty="0">
                <a:solidFill>
                  <a:srgbClr val="231F20"/>
                </a:solidFill>
                <a:cs typeface="Manulife JH Sans Optimized"/>
              </a:rPr>
              <a:t>of</a:t>
            </a:r>
            <a:r>
              <a:rPr lang="en-CA" sz="706" spc="-4" dirty="0">
                <a:solidFill>
                  <a:srgbClr val="231F20"/>
                </a:solidFill>
                <a:cs typeface="Manulife JH Sans Optimized"/>
              </a:rPr>
              <a:t> </a:t>
            </a:r>
            <a:r>
              <a:rPr lang="en-CA" sz="706" spc="-18" dirty="0">
                <a:solidFill>
                  <a:srgbClr val="231F20"/>
                </a:solidFill>
                <a:cs typeface="Manulife JH Sans Optimized"/>
              </a:rPr>
              <a:t>the</a:t>
            </a:r>
            <a:r>
              <a:rPr lang="en-CA" sz="706" spc="-4" dirty="0">
                <a:solidFill>
                  <a:srgbClr val="231F20"/>
                </a:solidFill>
                <a:cs typeface="Manulife JH Sans Optimized"/>
              </a:rPr>
              <a:t> </a:t>
            </a:r>
            <a:r>
              <a:rPr lang="en-CA" sz="706" spc="-9" dirty="0">
                <a:solidFill>
                  <a:srgbClr val="231F20"/>
                </a:solidFill>
                <a:cs typeface="Manulife JH Sans Optimized"/>
              </a:rPr>
              <a:t>account,</a:t>
            </a:r>
            <a:r>
              <a:rPr lang="en-CA" sz="706" spc="441" dirty="0">
                <a:solidFill>
                  <a:srgbClr val="231F20"/>
                </a:solidFill>
                <a:cs typeface="Manulife JH Sans Optimized"/>
              </a:rPr>
              <a:t> </a:t>
            </a:r>
            <a:r>
              <a:rPr lang="en-CA" sz="706" spc="-22" dirty="0">
                <a:solidFill>
                  <a:srgbClr val="231F20"/>
                </a:solidFill>
                <a:cs typeface="Manulife JH Sans Optimized"/>
              </a:rPr>
              <a:t>maximizing</a:t>
            </a:r>
            <a:r>
              <a:rPr lang="en-CA" sz="706" spc="-4" dirty="0">
                <a:solidFill>
                  <a:srgbClr val="231F20"/>
                </a:solidFill>
                <a:cs typeface="Manulife JH Sans Optimized"/>
              </a:rPr>
              <a:t> </a:t>
            </a:r>
            <a:r>
              <a:rPr lang="en-CA" sz="706" spc="-18" dirty="0">
                <a:solidFill>
                  <a:srgbClr val="231F20"/>
                </a:solidFill>
                <a:cs typeface="Manulife JH Sans Optimized"/>
              </a:rPr>
              <a:t>their</a:t>
            </a:r>
            <a:r>
              <a:rPr lang="en-CA" sz="706" spc="4" dirty="0">
                <a:solidFill>
                  <a:srgbClr val="231F20"/>
                </a:solidFill>
                <a:cs typeface="Manulife JH Sans Optimized"/>
              </a:rPr>
              <a:t> </a:t>
            </a:r>
            <a:r>
              <a:rPr lang="en-CA" sz="706" spc="-18" dirty="0">
                <a:solidFill>
                  <a:srgbClr val="231F20"/>
                </a:solidFill>
                <a:cs typeface="Manulife JH Sans Optimized"/>
              </a:rPr>
              <a:t>joint</a:t>
            </a:r>
            <a:r>
              <a:rPr lang="en-CA" sz="706" spc="9" dirty="0">
                <a:solidFill>
                  <a:srgbClr val="231F20"/>
                </a:solidFill>
                <a:cs typeface="Manulife JH Sans Optimized"/>
              </a:rPr>
              <a:t> </a:t>
            </a:r>
            <a:r>
              <a:rPr lang="en-CA" sz="706" spc="-22" dirty="0">
                <a:solidFill>
                  <a:srgbClr val="231F20"/>
                </a:solidFill>
                <a:cs typeface="Manulife JH Sans Optimized"/>
              </a:rPr>
              <a:t>contribution</a:t>
            </a:r>
            <a:r>
              <a:rPr lang="en-CA" sz="706" spc="4" dirty="0">
                <a:solidFill>
                  <a:srgbClr val="231F20"/>
                </a:solidFill>
                <a:cs typeface="Manulife JH Sans Optimized"/>
              </a:rPr>
              <a:t> </a:t>
            </a:r>
            <a:r>
              <a:rPr lang="en-CA" sz="706" spc="-22" dirty="0">
                <a:solidFill>
                  <a:srgbClr val="231F20"/>
                </a:solidFill>
                <a:cs typeface="Manulife JH Sans Optimized"/>
              </a:rPr>
              <a:t>potential</a:t>
            </a:r>
            <a:r>
              <a:rPr lang="en-CA" sz="706" spc="9" dirty="0">
                <a:solidFill>
                  <a:srgbClr val="231F20"/>
                </a:solidFill>
                <a:cs typeface="Manulife JH Sans Optimized"/>
              </a:rPr>
              <a:t> </a:t>
            </a:r>
            <a:r>
              <a:rPr lang="en-CA" sz="706" spc="-18" dirty="0">
                <a:solidFill>
                  <a:srgbClr val="231F20"/>
                </a:solidFill>
                <a:cs typeface="Manulife JH Sans Optimized"/>
              </a:rPr>
              <a:t>gift</a:t>
            </a:r>
            <a:r>
              <a:rPr lang="en-CA" sz="706" spc="4" dirty="0">
                <a:solidFill>
                  <a:srgbClr val="231F20"/>
                </a:solidFill>
                <a:cs typeface="Manulife JH Sans Optimized"/>
              </a:rPr>
              <a:t> </a:t>
            </a:r>
            <a:r>
              <a:rPr lang="en-CA" sz="706" spc="-18" dirty="0">
                <a:solidFill>
                  <a:srgbClr val="231F20"/>
                </a:solidFill>
                <a:cs typeface="Manulife JH Sans Optimized"/>
              </a:rPr>
              <a:t>tax</a:t>
            </a:r>
            <a:r>
              <a:rPr lang="en-CA" sz="706" spc="9" dirty="0">
                <a:solidFill>
                  <a:srgbClr val="231F20"/>
                </a:solidFill>
                <a:cs typeface="Manulife JH Sans Optimized"/>
              </a:rPr>
              <a:t> </a:t>
            </a:r>
            <a:r>
              <a:rPr lang="en-CA" sz="706" spc="-9" dirty="0">
                <a:solidFill>
                  <a:srgbClr val="231F20"/>
                </a:solidFill>
                <a:cs typeface="Manulife JH Sans Optimized"/>
              </a:rPr>
              <a:t>free.</a:t>
            </a:r>
            <a:endParaRPr lang="en-CA" sz="706" dirty="0">
              <a:cs typeface="Manulife JH Sans Optimized"/>
            </a:endParaRPr>
          </a:p>
        </p:txBody>
      </p:sp>
      <p:sp>
        <p:nvSpPr>
          <p:cNvPr id="30" name="object 141">
            <a:extLst>
              <a:ext uri="{FF2B5EF4-FFF2-40B4-BE49-F238E27FC236}">
                <a16:creationId xmlns:a16="http://schemas.microsoft.com/office/drawing/2014/main" id="{5749DA94-D18C-E495-655E-F96A3CCCB860}"/>
              </a:ext>
            </a:extLst>
          </p:cNvPr>
          <p:cNvSpPr txBox="1"/>
          <p:nvPr/>
        </p:nvSpPr>
        <p:spPr>
          <a:xfrm>
            <a:off x="4624776" y="4428641"/>
            <a:ext cx="1680882" cy="540464"/>
          </a:xfrm>
          <a:prstGeom prst="rect">
            <a:avLst/>
          </a:prstGeom>
          <a:solidFill>
            <a:schemeClr val="bg1"/>
          </a:solidFill>
          <a:ln w="6350">
            <a:solidFill>
              <a:srgbClr val="231F20"/>
            </a:solidFill>
          </a:ln>
        </p:spPr>
        <p:txBody>
          <a:bodyPr vert="horz" wrap="square" lIns="0" tIns="55469" rIns="0" bIns="54000" rtlCol="0">
            <a:spAutoFit/>
          </a:bodyPr>
          <a:lstStyle/>
          <a:p>
            <a:pPr marL="82928">
              <a:spcBef>
                <a:spcPts val="437"/>
              </a:spcBef>
            </a:pPr>
            <a:r>
              <a:rPr sz="882" b="1" dirty="0">
                <a:solidFill>
                  <a:srgbClr val="231F20"/>
                </a:solidFill>
                <a:cs typeface="Manulife JH Sans Optimized Demi"/>
              </a:rPr>
              <a:t>Jim and </a:t>
            </a:r>
            <a:r>
              <a:rPr sz="882" b="1" spc="-9" dirty="0">
                <a:solidFill>
                  <a:srgbClr val="231F20"/>
                </a:solidFill>
                <a:cs typeface="Manulife JH Sans Optimized Demi"/>
              </a:rPr>
              <a:t>Jenny</a:t>
            </a:r>
            <a:endParaRPr sz="882" dirty="0">
              <a:cs typeface="Manulife JH Sans Optimized DemiBd"/>
            </a:endParaRPr>
          </a:p>
          <a:p>
            <a:pPr marL="82928">
              <a:spcBef>
                <a:spcPts val="405"/>
              </a:spcBef>
            </a:pPr>
            <a:r>
              <a:rPr sz="706" spc="-9" dirty="0">
                <a:solidFill>
                  <a:srgbClr val="231F20"/>
                </a:solidFill>
                <a:cs typeface="Manulife JH Sans Optimized"/>
              </a:rPr>
              <a:t>Contribute</a:t>
            </a:r>
            <a:r>
              <a:rPr sz="706" spc="-26" dirty="0">
                <a:solidFill>
                  <a:srgbClr val="231F20"/>
                </a:solidFill>
                <a:cs typeface="Manulife JH Sans Optimized"/>
              </a:rPr>
              <a:t> </a:t>
            </a:r>
            <a:r>
              <a:rPr sz="706" spc="-9" dirty="0">
                <a:solidFill>
                  <a:srgbClr val="231F20"/>
                </a:solidFill>
                <a:cs typeface="Manulife JH Sans Optimized"/>
              </a:rPr>
              <a:t>$</a:t>
            </a:r>
            <a:r>
              <a:rPr lang="en-CA" sz="706" spc="-9" dirty="0">
                <a:solidFill>
                  <a:srgbClr val="231F20"/>
                </a:solidFill>
                <a:cs typeface="Manulife JH Sans Optimized"/>
              </a:rPr>
              <a:t>879.63 </a:t>
            </a:r>
            <a:r>
              <a:rPr sz="706" dirty="0">
                <a:solidFill>
                  <a:srgbClr val="231F20"/>
                </a:solidFill>
                <a:cs typeface="Manulife JH Sans Optimized"/>
              </a:rPr>
              <a:t>per</a:t>
            </a:r>
            <a:r>
              <a:rPr sz="706" spc="-18" dirty="0">
                <a:solidFill>
                  <a:srgbClr val="231F20"/>
                </a:solidFill>
                <a:cs typeface="Manulife JH Sans Optimized"/>
              </a:rPr>
              <a:t> </a:t>
            </a:r>
            <a:r>
              <a:rPr sz="706" spc="-9" dirty="0">
                <a:solidFill>
                  <a:srgbClr val="231F20"/>
                </a:solidFill>
                <a:cs typeface="Manulife JH Sans Optimized"/>
              </a:rPr>
              <a:t>month</a:t>
            </a:r>
            <a:r>
              <a:rPr sz="706" spc="-13" dirty="0">
                <a:solidFill>
                  <a:srgbClr val="231F20"/>
                </a:solidFill>
                <a:cs typeface="Manulife JH Sans Optimized"/>
              </a:rPr>
              <a:t> </a:t>
            </a:r>
            <a:r>
              <a:rPr sz="706" spc="-18" dirty="0">
                <a:solidFill>
                  <a:srgbClr val="231F20"/>
                </a:solidFill>
                <a:cs typeface="Manulife JH Sans Optimized"/>
              </a:rPr>
              <a:t>over</a:t>
            </a:r>
            <a:endParaRPr sz="706" dirty="0">
              <a:cs typeface="Manulife JH Sans Optimized"/>
            </a:endParaRPr>
          </a:p>
          <a:p>
            <a:pPr marL="82928">
              <a:spcBef>
                <a:spcPts val="212"/>
              </a:spcBef>
            </a:pPr>
            <a:r>
              <a:rPr sz="706" dirty="0">
                <a:solidFill>
                  <a:srgbClr val="231F20"/>
                </a:solidFill>
                <a:cs typeface="Manulife JH Sans Optimized"/>
              </a:rPr>
              <a:t>18</a:t>
            </a:r>
            <a:r>
              <a:rPr sz="706" spc="-22" dirty="0">
                <a:solidFill>
                  <a:srgbClr val="231F20"/>
                </a:solidFill>
                <a:cs typeface="Manulife JH Sans Optimized"/>
              </a:rPr>
              <a:t> </a:t>
            </a:r>
            <a:r>
              <a:rPr sz="706" spc="-9" dirty="0">
                <a:solidFill>
                  <a:srgbClr val="231F20"/>
                </a:solidFill>
                <a:cs typeface="Manulife JH Sans Optimized"/>
              </a:rPr>
              <a:t>years</a:t>
            </a:r>
            <a:r>
              <a:rPr sz="706" spc="-18" dirty="0">
                <a:solidFill>
                  <a:srgbClr val="231F20"/>
                </a:solidFill>
                <a:cs typeface="Manulife JH Sans Optimized"/>
              </a:rPr>
              <a:t> </a:t>
            </a:r>
            <a:r>
              <a:rPr sz="706" dirty="0">
                <a:solidFill>
                  <a:srgbClr val="231F20"/>
                </a:solidFill>
                <a:cs typeface="Manulife JH Sans Optimized"/>
              </a:rPr>
              <a:t>for</a:t>
            </a:r>
            <a:r>
              <a:rPr sz="706" spc="-18" dirty="0">
                <a:solidFill>
                  <a:srgbClr val="231F20"/>
                </a:solidFill>
                <a:cs typeface="Manulife JH Sans Optimized"/>
              </a:rPr>
              <a:t> </a:t>
            </a:r>
            <a:r>
              <a:rPr sz="706" dirty="0">
                <a:solidFill>
                  <a:srgbClr val="231F20"/>
                </a:solidFill>
                <a:cs typeface="Manulife JH Sans Optimized"/>
              </a:rPr>
              <a:t>a</a:t>
            </a:r>
            <a:r>
              <a:rPr sz="706" spc="-22" dirty="0">
                <a:solidFill>
                  <a:srgbClr val="231F20"/>
                </a:solidFill>
                <a:cs typeface="Manulife JH Sans Optimized"/>
              </a:rPr>
              <a:t> </a:t>
            </a:r>
            <a:r>
              <a:rPr sz="706" spc="-9" dirty="0">
                <a:solidFill>
                  <a:srgbClr val="231F20"/>
                </a:solidFill>
                <a:cs typeface="Manulife JH Sans Optimized"/>
              </a:rPr>
              <a:t>total</a:t>
            </a:r>
            <a:r>
              <a:rPr sz="706" spc="-18" dirty="0">
                <a:solidFill>
                  <a:srgbClr val="231F20"/>
                </a:solidFill>
                <a:cs typeface="Manulife JH Sans Optimized"/>
              </a:rPr>
              <a:t> </a:t>
            </a:r>
            <a:r>
              <a:rPr sz="706" dirty="0">
                <a:solidFill>
                  <a:srgbClr val="231F20"/>
                </a:solidFill>
                <a:cs typeface="Manulife JH Sans Optimized"/>
              </a:rPr>
              <a:t>of</a:t>
            </a:r>
            <a:r>
              <a:rPr sz="706" spc="-18" dirty="0">
                <a:solidFill>
                  <a:srgbClr val="231F20"/>
                </a:solidFill>
                <a:cs typeface="Manulife JH Sans Optimized"/>
              </a:rPr>
              <a:t> </a:t>
            </a:r>
            <a:r>
              <a:rPr sz="706" spc="-9" dirty="0">
                <a:solidFill>
                  <a:srgbClr val="231F20"/>
                </a:solidFill>
                <a:cs typeface="Manulife JH Sans Optimized"/>
              </a:rPr>
              <a:t>roughly</a:t>
            </a:r>
            <a:r>
              <a:rPr sz="706" spc="-18" dirty="0">
                <a:solidFill>
                  <a:srgbClr val="231F20"/>
                </a:solidFill>
                <a:cs typeface="Manulife JH Sans Optimized"/>
              </a:rPr>
              <a:t> </a:t>
            </a:r>
            <a:r>
              <a:rPr sz="706" spc="-9" dirty="0">
                <a:solidFill>
                  <a:srgbClr val="231F20"/>
                </a:solidFill>
                <a:cs typeface="Manulife JH Sans Optimized"/>
              </a:rPr>
              <a:t>$1</a:t>
            </a:r>
            <a:r>
              <a:rPr lang="en-CA" sz="706" spc="-9" dirty="0">
                <a:solidFill>
                  <a:srgbClr val="231F20"/>
                </a:solidFill>
                <a:cs typeface="Manulife JH Sans Optimized"/>
              </a:rPr>
              <a:t>9</a:t>
            </a:r>
            <a:r>
              <a:rPr sz="706" spc="-9" dirty="0">
                <a:solidFill>
                  <a:srgbClr val="231F20"/>
                </a:solidFill>
                <a:cs typeface="Manulife JH Sans Optimized"/>
              </a:rPr>
              <a:t>0,000.</a:t>
            </a:r>
            <a:endParaRPr sz="706" dirty="0">
              <a:cs typeface="Manulife JH Sans Optimized"/>
            </a:endParaRPr>
          </a:p>
        </p:txBody>
      </p:sp>
      <p:cxnSp>
        <p:nvCxnSpPr>
          <p:cNvPr id="31" name="Straight Connector 30">
            <a:extLst>
              <a:ext uri="{FF2B5EF4-FFF2-40B4-BE49-F238E27FC236}">
                <a16:creationId xmlns:a16="http://schemas.microsoft.com/office/drawing/2014/main" id="{123F4C7A-A7DB-817A-11DA-BD7DB5EC5596}"/>
              </a:ext>
              <a:ext uri="{C183D7F6-B498-43B3-948B-1728B52AA6E4}">
                <adec:decorative xmlns:adec="http://schemas.microsoft.com/office/drawing/2017/decorative" val="1"/>
              </a:ext>
            </a:extLst>
          </p:cNvPr>
          <p:cNvCxnSpPr>
            <a:cxnSpLocks/>
          </p:cNvCxnSpPr>
          <p:nvPr/>
        </p:nvCxnSpPr>
        <p:spPr>
          <a:xfrm>
            <a:off x="6634808" y="3079007"/>
            <a:ext cx="0" cy="641653"/>
          </a:xfrm>
          <a:prstGeom prst="line">
            <a:avLst/>
          </a:prstGeom>
          <a:ln w="63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6527F93-E794-9E48-9875-94DCF10493F1}"/>
              </a:ext>
            </a:extLst>
          </p:cNvPr>
          <p:cNvSpPr txBox="1"/>
          <p:nvPr/>
        </p:nvSpPr>
        <p:spPr>
          <a:xfrm>
            <a:off x="6641028" y="4384489"/>
            <a:ext cx="2194808" cy="926655"/>
          </a:xfrm>
          <a:prstGeom prst="rect">
            <a:avLst/>
          </a:prstGeom>
          <a:noFill/>
        </p:spPr>
        <p:txBody>
          <a:bodyPr wrap="square" lIns="0" tIns="0" rIns="0" bIns="0">
            <a:noAutofit/>
          </a:bodyPr>
          <a:lstStyle/>
          <a:p>
            <a:pPr>
              <a:lnSpc>
                <a:spcPts val="900"/>
              </a:lnSpc>
            </a:pPr>
            <a:r>
              <a:rPr lang="en-US" sz="800" dirty="0">
                <a:solidFill>
                  <a:schemeClr val="tx1"/>
                </a:solidFill>
                <a:effectLst/>
                <a:latin typeface="+mn-lt"/>
                <a:ea typeface="Calibri" panose="020F0502020204030204" pitchFamily="34" charset="0"/>
                <a:cs typeface="Times New Roman" panose="02020603050405020304" pitchFamily="18" charset="0"/>
              </a:rPr>
              <a:t>*Distributions from accounts not owned by the student or parent/guardian will no longer be considered for purposes of the EFC calculation effective with the FAFSA form filed for the 2025-2026 school year. Because the FAFSA is based on tax information from two years prior, distributions taken beginning in 2022 will not affect the EFC.</a:t>
            </a:r>
            <a:endParaRPr lang="en-CA" sz="800" dirty="0">
              <a:solidFill>
                <a:schemeClr val="tx1"/>
              </a:solidFill>
              <a:effectLst/>
              <a:latin typeface="+mn-lt"/>
              <a:ea typeface="Tahoma" panose="020B0604030504040204" pitchFamily="34" charset="0"/>
              <a:cs typeface="Times New Roman" panose="02020603050405020304" pitchFamily="18" charset="0"/>
            </a:endParaRPr>
          </a:p>
        </p:txBody>
      </p:sp>
      <p:sp>
        <p:nvSpPr>
          <p:cNvPr id="27" name="object 4">
            <a:extLst>
              <a:ext uri="{FF2B5EF4-FFF2-40B4-BE49-F238E27FC236}">
                <a16:creationId xmlns:a16="http://schemas.microsoft.com/office/drawing/2014/main" id="{60F8CA91-4E28-A862-26F0-B129C539F863}"/>
              </a:ext>
            </a:extLst>
          </p:cNvPr>
          <p:cNvSpPr txBox="1"/>
          <p:nvPr/>
        </p:nvSpPr>
        <p:spPr>
          <a:xfrm>
            <a:off x="493202" y="5361218"/>
            <a:ext cx="8222316" cy="537855"/>
          </a:xfrm>
          <a:prstGeom prst="rect">
            <a:avLst/>
          </a:prstGeom>
        </p:spPr>
        <p:txBody>
          <a:bodyPr vert="horz" wrap="square" lIns="0" tIns="24653" rIns="0" bIns="0" rtlCol="0">
            <a:spAutoFit/>
          </a:bodyPr>
          <a:lstStyle/>
          <a:p>
            <a:pPr marR="25774">
              <a:lnSpc>
                <a:spcPts val="760"/>
              </a:lnSpc>
            </a:pPr>
            <a:r>
              <a:rPr lang="en-CA" sz="800" dirty="0">
                <a:cs typeface="Manulife JH Sans Optimized"/>
              </a:rPr>
              <a:t>**</a:t>
            </a:r>
            <a:r>
              <a:rPr sz="800" dirty="0">
                <a:cs typeface="Manulife JH Sans Optimized"/>
              </a:rPr>
              <a:t>Source:</a:t>
            </a:r>
            <a:r>
              <a:rPr sz="800" spc="18" dirty="0">
                <a:cs typeface="Manulife JH Sans Optimized"/>
              </a:rPr>
              <a:t> </a:t>
            </a:r>
            <a:r>
              <a:rPr lang="en-CA" sz="800" dirty="0">
                <a:cs typeface="Manulife JH Sans Optimized"/>
              </a:rPr>
              <a:t>Manulife John Hancock Investments</a:t>
            </a:r>
            <a:r>
              <a:rPr sz="800" dirty="0">
                <a:cs typeface="Manulife JH Sans Optimized"/>
              </a:rPr>
              <a:t>,</a:t>
            </a:r>
            <a:r>
              <a:rPr sz="800" spc="22" dirty="0">
                <a:cs typeface="Manulife JH Sans Optimized"/>
              </a:rPr>
              <a:t> </a:t>
            </a:r>
            <a:r>
              <a:rPr sz="800" spc="-9" dirty="0">
                <a:cs typeface="Manulife JH Sans Optimized"/>
              </a:rPr>
              <a:t>202</a:t>
            </a:r>
            <a:r>
              <a:rPr lang="en-CA" sz="800" spc="-9" dirty="0">
                <a:cs typeface="Manulife JH Sans Optimized"/>
              </a:rPr>
              <a:t>5</a:t>
            </a:r>
            <a:r>
              <a:rPr sz="800" spc="-9" dirty="0">
                <a:cs typeface="Manulife JH Sans Optimized"/>
              </a:rPr>
              <a:t>.</a:t>
            </a:r>
            <a:r>
              <a:rPr sz="800" spc="18" dirty="0">
                <a:cs typeface="Manulife JH Sans Optimized"/>
              </a:rPr>
              <a:t> </a:t>
            </a:r>
            <a:r>
              <a:rPr sz="800" dirty="0">
                <a:cs typeface="Manulife JH Sans Optimized"/>
              </a:rPr>
              <a:t>The</a:t>
            </a:r>
            <a:r>
              <a:rPr sz="800" spc="22" dirty="0">
                <a:cs typeface="Manulife JH Sans Optimized"/>
              </a:rPr>
              <a:t> </a:t>
            </a:r>
            <a:r>
              <a:rPr sz="800" dirty="0">
                <a:cs typeface="Manulife JH Sans Optimized"/>
              </a:rPr>
              <a:t>above</a:t>
            </a:r>
            <a:r>
              <a:rPr sz="800" spc="18" dirty="0">
                <a:cs typeface="Manulife JH Sans Optimized"/>
              </a:rPr>
              <a:t> </a:t>
            </a:r>
            <a:r>
              <a:rPr sz="800" dirty="0">
                <a:cs typeface="Manulife JH Sans Optimized"/>
              </a:rPr>
              <a:t>illustration</a:t>
            </a:r>
            <a:r>
              <a:rPr sz="800" spc="22" dirty="0">
                <a:cs typeface="Manulife JH Sans Optimized"/>
              </a:rPr>
              <a:t> </a:t>
            </a:r>
            <a:r>
              <a:rPr sz="800" dirty="0">
                <a:cs typeface="Manulife JH Sans Optimized"/>
              </a:rPr>
              <a:t>does</a:t>
            </a:r>
            <a:r>
              <a:rPr sz="800" spc="18" dirty="0">
                <a:cs typeface="Manulife JH Sans Optimized"/>
              </a:rPr>
              <a:t> </a:t>
            </a:r>
            <a:r>
              <a:rPr sz="800" dirty="0">
                <a:cs typeface="Manulife JH Sans Optimized"/>
              </a:rPr>
              <a:t>not</a:t>
            </a:r>
            <a:r>
              <a:rPr sz="800" spc="18" dirty="0">
                <a:cs typeface="Manulife JH Sans Optimized"/>
              </a:rPr>
              <a:t> </a:t>
            </a:r>
            <a:r>
              <a:rPr sz="800" dirty="0">
                <a:cs typeface="Manulife JH Sans Optimized"/>
              </a:rPr>
              <a:t>depict</a:t>
            </a:r>
            <a:r>
              <a:rPr sz="800" spc="22" dirty="0">
                <a:cs typeface="Manulife JH Sans Optimized"/>
              </a:rPr>
              <a:t> </a:t>
            </a:r>
            <a:r>
              <a:rPr sz="800" dirty="0">
                <a:cs typeface="Manulife JH Sans Optimized"/>
              </a:rPr>
              <a:t>an</a:t>
            </a:r>
            <a:r>
              <a:rPr sz="800" spc="18" dirty="0">
                <a:cs typeface="Manulife JH Sans Optimized"/>
              </a:rPr>
              <a:t> </a:t>
            </a:r>
            <a:r>
              <a:rPr sz="800" dirty="0">
                <a:cs typeface="Manulife JH Sans Optimized"/>
              </a:rPr>
              <a:t>investment</a:t>
            </a:r>
            <a:r>
              <a:rPr sz="800" spc="22" dirty="0">
                <a:cs typeface="Manulife JH Sans Optimized"/>
              </a:rPr>
              <a:t> </a:t>
            </a:r>
            <a:r>
              <a:rPr sz="800" dirty="0">
                <a:cs typeface="Manulife JH Sans Optimized"/>
              </a:rPr>
              <a:t>in</a:t>
            </a:r>
            <a:r>
              <a:rPr sz="800" spc="18" dirty="0">
                <a:cs typeface="Manulife JH Sans Optimized"/>
              </a:rPr>
              <a:t> </a:t>
            </a:r>
            <a:r>
              <a:rPr sz="800" dirty="0">
                <a:cs typeface="Manulife JH Sans Optimized"/>
              </a:rPr>
              <a:t>John</a:t>
            </a:r>
            <a:r>
              <a:rPr sz="800" spc="22" dirty="0">
                <a:cs typeface="Manulife JH Sans Optimized"/>
              </a:rPr>
              <a:t> </a:t>
            </a:r>
            <a:r>
              <a:rPr sz="800" dirty="0">
                <a:cs typeface="Manulife JH Sans Optimized"/>
              </a:rPr>
              <a:t>Hancock</a:t>
            </a:r>
            <a:r>
              <a:rPr sz="800" spc="18" dirty="0">
                <a:cs typeface="Manulife JH Sans Optimized"/>
              </a:rPr>
              <a:t> </a:t>
            </a:r>
            <a:r>
              <a:rPr sz="800" dirty="0">
                <a:cs typeface="Manulife JH Sans Optimized"/>
              </a:rPr>
              <a:t>Freedom</a:t>
            </a:r>
            <a:r>
              <a:rPr sz="800" spc="22" dirty="0">
                <a:cs typeface="Manulife JH Sans Optimized"/>
              </a:rPr>
              <a:t> </a:t>
            </a:r>
            <a:r>
              <a:rPr sz="800" dirty="0">
                <a:cs typeface="Manulife JH Sans Optimized"/>
              </a:rPr>
              <a:t>529</a:t>
            </a:r>
            <a:r>
              <a:rPr sz="800" spc="18" dirty="0">
                <a:cs typeface="Manulife JH Sans Optimized"/>
              </a:rPr>
              <a:t> </a:t>
            </a:r>
            <a:r>
              <a:rPr sz="800" dirty="0">
                <a:cs typeface="Manulife JH Sans Optimized"/>
              </a:rPr>
              <a:t>and</a:t>
            </a:r>
            <a:r>
              <a:rPr sz="800" spc="18" dirty="0">
                <a:cs typeface="Manulife JH Sans Optimized"/>
              </a:rPr>
              <a:t> </a:t>
            </a:r>
            <a:r>
              <a:rPr sz="800" dirty="0">
                <a:cs typeface="Manulife JH Sans Optimized"/>
              </a:rPr>
              <a:t>is</a:t>
            </a:r>
            <a:r>
              <a:rPr sz="800" spc="22" dirty="0">
                <a:cs typeface="Manulife JH Sans Optimized"/>
              </a:rPr>
              <a:t> </a:t>
            </a:r>
            <a:r>
              <a:rPr sz="800" dirty="0">
                <a:cs typeface="Manulife JH Sans Optimized"/>
              </a:rPr>
              <a:t>a</a:t>
            </a:r>
            <a:r>
              <a:rPr sz="800" spc="18" dirty="0">
                <a:cs typeface="Manulife JH Sans Optimized"/>
              </a:rPr>
              <a:t> </a:t>
            </a:r>
            <a:r>
              <a:rPr sz="800" dirty="0">
                <a:cs typeface="Manulife JH Sans Optimized"/>
              </a:rPr>
              <a:t>hypothetical</a:t>
            </a:r>
            <a:r>
              <a:rPr sz="800" spc="22" dirty="0">
                <a:cs typeface="Manulife JH Sans Optimized"/>
              </a:rPr>
              <a:t> </a:t>
            </a:r>
            <a:r>
              <a:rPr sz="800" dirty="0">
                <a:cs typeface="Manulife JH Sans Optimized"/>
              </a:rPr>
              <a:t>example</a:t>
            </a:r>
            <a:r>
              <a:rPr sz="800" spc="18" dirty="0">
                <a:cs typeface="Manulife JH Sans Optimized"/>
              </a:rPr>
              <a:t> </a:t>
            </a:r>
            <a:r>
              <a:rPr sz="800" dirty="0">
                <a:cs typeface="Manulife JH Sans Optimized"/>
              </a:rPr>
              <a:t>for</a:t>
            </a:r>
            <a:r>
              <a:rPr sz="800" spc="22" dirty="0">
                <a:cs typeface="Manulife JH Sans Optimized"/>
              </a:rPr>
              <a:t> </a:t>
            </a:r>
            <a:r>
              <a:rPr sz="800" dirty="0">
                <a:cs typeface="Manulife JH Sans Optimized"/>
              </a:rPr>
              <a:t>comparison</a:t>
            </a:r>
            <a:r>
              <a:rPr sz="800" spc="18" dirty="0">
                <a:cs typeface="Manulife JH Sans Optimized"/>
              </a:rPr>
              <a:t> </a:t>
            </a:r>
            <a:r>
              <a:rPr sz="800" dirty="0">
                <a:cs typeface="Manulife JH Sans Optimized"/>
              </a:rPr>
              <a:t>purposes</a:t>
            </a:r>
            <a:r>
              <a:rPr sz="800" spc="22" dirty="0">
                <a:cs typeface="Manulife JH Sans Optimized"/>
              </a:rPr>
              <a:t> </a:t>
            </a:r>
            <a:r>
              <a:rPr sz="800" dirty="0">
                <a:cs typeface="Manulife JH Sans Optimized"/>
              </a:rPr>
              <a:t>only.</a:t>
            </a:r>
            <a:r>
              <a:rPr sz="800" spc="18" dirty="0">
                <a:cs typeface="Manulife JH Sans Optimized"/>
              </a:rPr>
              <a:t> </a:t>
            </a:r>
            <a:r>
              <a:rPr sz="800" dirty="0">
                <a:cs typeface="Manulife JH Sans Optimized"/>
              </a:rPr>
              <a:t>Rates</a:t>
            </a:r>
            <a:r>
              <a:rPr sz="800" spc="22" dirty="0">
                <a:cs typeface="Manulife JH Sans Optimized"/>
              </a:rPr>
              <a:t> </a:t>
            </a:r>
            <a:r>
              <a:rPr sz="800" spc="-22" dirty="0">
                <a:cs typeface="Manulife JH Sans Optimized"/>
              </a:rPr>
              <a:t>are</a:t>
            </a:r>
            <a:r>
              <a:rPr lang="en-CA" sz="800" spc="-22" dirty="0">
                <a:cs typeface="Manulife JH Sans Optimized"/>
              </a:rPr>
              <a:t> </a:t>
            </a:r>
            <a:r>
              <a:rPr sz="800" dirty="0">
                <a:cs typeface="Manulife JH Sans Optimized"/>
              </a:rPr>
              <a:t>subject</a:t>
            </a:r>
            <a:r>
              <a:rPr sz="800" spc="13" dirty="0">
                <a:cs typeface="Manulife JH Sans Optimized"/>
              </a:rPr>
              <a:t> </a:t>
            </a:r>
            <a:r>
              <a:rPr sz="800" dirty="0">
                <a:cs typeface="Manulife JH Sans Optimized"/>
              </a:rPr>
              <a:t>to</a:t>
            </a:r>
            <a:r>
              <a:rPr sz="800" spc="22" dirty="0">
                <a:cs typeface="Manulife JH Sans Optimized"/>
              </a:rPr>
              <a:t> </a:t>
            </a:r>
            <a:r>
              <a:rPr sz="800" dirty="0">
                <a:cs typeface="Manulife JH Sans Optimized"/>
              </a:rPr>
              <a:t>change.</a:t>
            </a:r>
            <a:r>
              <a:rPr sz="800" spc="22" dirty="0">
                <a:cs typeface="Manulife JH Sans Optimized"/>
              </a:rPr>
              <a:t> </a:t>
            </a:r>
            <a:r>
              <a:rPr sz="800" dirty="0">
                <a:cs typeface="Manulife JH Sans Optimized"/>
              </a:rPr>
              <a:t>This</a:t>
            </a:r>
            <a:r>
              <a:rPr sz="800" spc="26" dirty="0">
                <a:cs typeface="Manulife JH Sans Optimized"/>
              </a:rPr>
              <a:t> </a:t>
            </a:r>
            <a:r>
              <a:rPr sz="800" dirty="0">
                <a:cs typeface="Manulife JH Sans Optimized"/>
              </a:rPr>
              <a:t>illustration</a:t>
            </a:r>
            <a:r>
              <a:rPr sz="800" spc="22" dirty="0">
                <a:cs typeface="Manulife JH Sans Optimized"/>
              </a:rPr>
              <a:t> </a:t>
            </a:r>
            <a:r>
              <a:rPr sz="800" dirty="0">
                <a:cs typeface="Manulife JH Sans Optimized"/>
              </a:rPr>
              <a:t>does</a:t>
            </a:r>
            <a:r>
              <a:rPr sz="800" spc="22" dirty="0">
                <a:cs typeface="Manulife JH Sans Optimized"/>
              </a:rPr>
              <a:t> </a:t>
            </a:r>
            <a:r>
              <a:rPr sz="800" dirty="0">
                <a:cs typeface="Manulife JH Sans Optimized"/>
              </a:rPr>
              <a:t>not</a:t>
            </a:r>
            <a:r>
              <a:rPr sz="800" spc="22" dirty="0">
                <a:cs typeface="Manulife JH Sans Optimized"/>
              </a:rPr>
              <a:t> </a:t>
            </a:r>
            <a:r>
              <a:rPr sz="800" dirty="0">
                <a:cs typeface="Manulife JH Sans Optimized"/>
              </a:rPr>
              <a:t>reflect</a:t>
            </a:r>
            <a:r>
              <a:rPr sz="800" spc="26" dirty="0">
                <a:cs typeface="Manulife JH Sans Optimized"/>
              </a:rPr>
              <a:t> </a:t>
            </a:r>
            <a:r>
              <a:rPr sz="800" dirty="0">
                <a:cs typeface="Manulife JH Sans Optimized"/>
              </a:rPr>
              <a:t>the</a:t>
            </a:r>
            <a:r>
              <a:rPr sz="800" spc="22" dirty="0">
                <a:cs typeface="Manulife JH Sans Optimized"/>
              </a:rPr>
              <a:t> </a:t>
            </a:r>
            <a:r>
              <a:rPr sz="800" dirty="0">
                <a:cs typeface="Manulife JH Sans Optimized"/>
              </a:rPr>
              <a:t>effect</a:t>
            </a:r>
            <a:r>
              <a:rPr sz="800" spc="22" dirty="0">
                <a:cs typeface="Manulife JH Sans Optimized"/>
              </a:rPr>
              <a:t> </a:t>
            </a:r>
            <a:r>
              <a:rPr sz="800" dirty="0">
                <a:cs typeface="Manulife JH Sans Optimized"/>
              </a:rPr>
              <a:t>of</a:t>
            </a:r>
            <a:r>
              <a:rPr sz="800" spc="22" dirty="0">
                <a:cs typeface="Manulife JH Sans Optimized"/>
              </a:rPr>
              <a:t> </a:t>
            </a:r>
            <a:r>
              <a:rPr sz="800" dirty="0">
                <a:cs typeface="Manulife JH Sans Optimized"/>
              </a:rPr>
              <a:t>asset</a:t>
            </a:r>
            <a:r>
              <a:rPr sz="800" spc="26" dirty="0">
                <a:cs typeface="Manulife JH Sans Optimized"/>
              </a:rPr>
              <a:t> </a:t>
            </a:r>
            <a:r>
              <a:rPr sz="800" dirty="0">
                <a:cs typeface="Manulife JH Sans Optimized"/>
              </a:rPr>
              <a:t>charges</a:t>
            </a:r>
            <a:r>
              <a:rPr sz="800" spc="22" dirty="0">
                <a:cs typeface="Manulife JH Sans Optimized"/>
              </a:rPr>
              <a:t> </a:t>
            </a:r>
            <a:r>
              <a:rPr sz="800" dirty="0">
                <a:cs typeface="Manulife JH Sans Optimized"/>
              </a:rPr>
              <a:t>and</a:t>
            </a:r>
            <a:r>
              <a:rPr sz="800" spc="22" dirty="0">
                <a:cs typeface="Manulife JH Sans Optimized"/>
              </a:rPr>
              <a:t> </a:t>
            </a:r>
            <a:r>
              <a:rPr sz="800" dirty="0">
                <a:cs typeface="Manulife JH Sans Optimized"/>
              </a:rPr>
              <a:t>account</a:t>
            </a:r>
            <a:r>
              <a:rPr sz="800" spc="22" dirty="0">
                <a:cs typeface="Manulife JH Sans Optimized"/>
              </a:rPr>
              <a:t> </a:t>
            </a:r>
            <a:r>
              <a:rPr sz="800" dirty="0">
                <a:cs typeface="Manulife JH Sans Optimized"/>
              </a:rPr>
              <a:t>fees.</a:t>
            </a:r>
            <a:r>
              <a:rPr sz="800" spc="26" dirty="0">
                <a:cs typeface="Manulife JH Sans Optimized"/>
              </a:rPr>
              <a:t> </a:t>
            </a:r>
            <a:r>
              <a:rPr sz="800" dirty="0">
                <a:cs typeface="Manulife JH Sans Optimized"/>
              </a:rPr>
              <a:t>These</a:t>
            </a:r>
            <a:r>
              <a:rPr sz="800" spc="22" dirty="0">
                <a:cs typeface="Manulife JH Sans Optimized"/>
              </a:rPr>
              <a:t> </a:t>
            </a:r>
            <a:r>
              <a:rPr sz="800" dirty="0">
                <a:cs typeface="Manulife JH Sans Optimized"/>
              </a:rPr>
              <a:t>fees</a:t>
            </a:r>
            <a:r>
              <a:rPr sz="800" spc="22" dirty="0">
                <a:cs typeface="Manulife JH Sans Optimized"/>
              </a:rPr>
              <a:t> </a:t>
            </a:r>
            <a:r>
              <a:rPr sz="800" dirty="0">
                <a:cs typeface="Manulife JH Sans Optimized"/>
              </a:rPr>
              <a:t>would</a:t>
            </a:r>
            <a:r>
              <a:rPr sz="800" spc="26" dirty="0">
                <a:cs typeface="Manulife JH Sans Optimized"/>
              </a:rPr>
              <a:t> </a:t>
            </a:r>
            <a:r>
              <a:rPr sz="800" dirty="0">
                <a:cs typeface="Manulife JH Sans Optimized"/>
              </a:rPr>
              <a:t>reduce</a:t>
            </a:r>
            <a:r>
              <a:rPr sz="800" spc="22" dirty="0">
                <a:cs typeface="Manulife JH Sans Optimized"/>
              </a:rPr>
              <a:t> </a:t>
            </a:r>
            <a:r>
              <a:rPr sz="800" dirty="0">
                <a:cs typeface="Manulife JH Sans Optimized"/>
              </a:rPr>
              <a:t>the</a:t>
            </a:r>
            <a:r>
              <a:rPr sz="800" spc="22" dirty="0">
                <a:cs typeface="Manulife JH Sans Optimized"/>
              </a:rPr>
              <a:t> </a:t>
            </a:r>
            <a:r>
              <a:rPr sz="800" dirty="0">
                <a:cs typeface="Manulife JH Sans Optimized"/>
              </a:rPr>
              <a:t>performance</a:t>
            </a:r>
            <a:r>
              <a:rPr sz="800" spc="22" dirty="0">
                <a:cs typeface="Manulife JH Sans Optimized"/>
              </a:rPr>
              <a:t> </a:t>
            </a:r>
            <a:r>
              <a:rPr sz="800" dirty="0">
                <a:cs typeface="Manulife JH Sans Optimized"/>
              </a:rPr>
              <a:t>shown</a:t>
            </a:r>
            <a:r>
              <a:rPr sz="800" spc="26" dirty="0">
                <a:cs typeface="Manulife JH Sans Optimized"/>
              </a:rPr>
              <a:t> </a:t>
            </a:r>
            <a:r>
              <a:rPr sz="800" dirty="0">
                <a:cs typeface="Manulife JH Sans Optimized"/>
              </a:rPr>
              <a:t>in</a:t>
            </a:r>
            <a:r>
              <a:rPr sz="800" spc="22" dirty="0">
                <a:cs typeface="Manulife JH Sans Optimized"/>
              </a:rPr>
              <a:t> </a:t>
            </a:r>
            <a:r>
              <a:rPr sz="800" dirty="0">
                <a:cs typeface="Manulife JH Sans Optimized"/>
              </a:rPr>
              <a:t>the</a:t>
            </a:r>
            <a:r>
              <a:rPr sz="800" spc="22" dirty="0">
                <a:cs typeface="Manulife JH Sans Optimized"/>
              </a:rPr>
              <a:t> </a:t>
            </a:r>
            <a:r>
              <a:rPr sz="800" dirty="0">
                <a:cs typeface="Manulife JH Sans Optimized"/>
              </a:rPr>
              <a:t>above</a:t>
            </a:r>
            <a:r>
              <a:rPr sz="800" spc="22" dirty="0">
                <a:cs typeface="Manulife JH Sans Optimized"/>
              </a:rPr>
              <a:t> </a:t>
            </a:r>
            <a:r>
              <a:rPr sz="800" dirty="0">
                <a:cs typeface="Manulife JH Sans Optimized"/>
              </a:rPr>
              <a:t>illustration.</a:t>
            </a:r>
            <a:r>
              <a:rPr sz="800" spc="26" dirty="0">
                <a:cs typeface="Manulife JH Sans Optimized"/>
              </a:rPr>
              <a:t> </a:t>
            </a:r>
            <a:r>
              <a:rPr sz="800" dirty="0">
                <a:cs typeface="Manulife JH Sans Optimized"/>
              </a:rPr>
              <a:t>The</a:t>
            </a:r>
            <a:r>
              <a:rPr sz="800" spc="22" dirty="0">
                <a:cs typeface="Manulife JH Sans Optimized"/>
              </a:rPr>
              <a:t> </a:t>
            </a:r>
            <a:r>
              <a:rPr sz="800" dirty="0">
                <a:cs typeface="Manulife JH Sans Optimized"/>
              </a:rPr>
              <a:t>investment</a:t>
            </a:r>
            <a:r>
              <a:rPr sz="800" spc="22" dirty="0">
                <a:cs typeface="Manulife JH Sans Optimized"/>
              </a:rPr>
              <a:t> </a:t>
            </a:r>
            <a:r>
              <a:rPr sz="800" dirty="0">
                <a:cs typeface="Manulife JH Sans Optimized"/>
              </a:rPr>
              <a:t>return</a:t>
            </a:r>
            <a:r>
              <a:rPr sz="800" spc="22" dirty="0">
                <a:cs typeface="Manulife JH Sans Optimized"/>
              </a:rPr>
              <a:t> </a:t>
            </a:r>
            <a:r>
              <a:rPr sz="800" dirty="0">
                <a:cs typeface="Manulife JH Sans Optimized"/>
              </a:rPr>
              <a:t>and</a:t>
            </a:r>
            <a:r>
              <a:rPr sz="800" spc="26" dirty="0">
                <a:cs typeface="Manulife JH Sans Optimized"/>
              </a:rPr>
              <a:t> </a:t>
            </a:r>
            <a:r>
              <a:rPr sz="800" dirty="0">
                <a:cs typeface="Manulife JH Sans Optimized"/>
              </a:rPr>
              <a:t>principal</a:t>
            </a:r>
            <a:r>
              <a:rPr sz="800" spc="22" dirty="0">
                <a:cs typeface="Manulife JH Sans Optimized"/>
              </a:rPr>
              <a:t> </a:t>
            </a:r>
            <a:r>
              <a:rPr sz="800" dirty="0">
                <a:cs typeface="Manulife JH Sans Optimized"/>
              </a:rPr>
              <a:t>value</a:t>
            </a:r>
            <a:r>
              <a:rPr sz="800" spc="22" dirty="0">
                <a:cs typeface="Manulife JH Sans Optimized"/>
              </a:rPr>
              <a:t> </a:t>
            </a:r>
            <a:r>
              <a:rPr sz="800" dirty="0">
                <a:cs typeface="Manulife JH Sans Optimized"/>
              </a:rPr>
              <a:t>of</a:t>
            </a:r>
            <a:r>
              <a:rPr sz="800" spc="26" dirty="0">
                <a:cs typeface="Manulife JH Sans Optimized"/>
              </a:rPr>
              <a:t> </a:t>
            </a:r>
            <a:r>
              <a:rPr sz="800" spc="-22" dirty="0">
                <a:cs typeface="Manulife JH Sans Optimized"/>
              </a:rPr>
              <a:t>an</a:t>
            </a:r>
            <a:r>
              <a:rPr lang="en-US" sz="800" spc="-22" dirty="0">
                <a:cs typeface="Manulife JH Sans Optimized"/>
              </a:rPr>
              <a:t> </a:t>
            </a:r>
            <a:r>
              <a:rPr sz="800" dirty="0">
                <a:cs typeface="Manulife JH Sans Optimized"/>
              </a:rPr>
              <a:t>investment</a:t>
            </a:r>
            <a:r>
              <a:rPr sz="800" spc="9" dirty="0">
                <a:cs typeface="Manulife JH Sans Optimized"/>
              </a:rPr>
              <a:t> </a:t>
            </a:r>
            <a:r>
              <a:rPr sz="800" dirty="0">
                <a:cs typeface="Manulife JH Sans Optimized"/>
              </a:rPr>
              <a:t>may</a:t>
            </a:r>
            <a:r>
              <a:rPr sz="800" spc="18" dirty="0">
                <a:cs typeface="Manulife JH Sans Optimized"/>
              </a:rPr>
              <a:t> </a:t>
            </a:r>
            <a:r>
              <a:rPr sz="800" dirty="0">
                <a:cs typeface="Manulife JH Sans Optimized"/>
              </a:rPr>
              <a:t>fluctuate</a:t>
            </a:r>
            <a:r>
              <a:rPr sz="800" spc="22" dirty="0">
                <a:cs typeface="Manulife JH Sans Optimized"/>
              </a:rPr>
              <a:t> </a:t>
            </a:r>
            <a:r>
              <a:rPr sz="800" dirty="0">
                <a:cs typeface="Manulife JH Sans Optimized"/>
              </a:rPr>
              <a:t>so</a:t>
            </a:r>
            <a:r>
              <a:rPr sz="800" spc="18" dirty="0">
                <a:cs typeface="Manulife JH Sans Optimized"/>
              </a:rPr>
              <a:t> </a:t>
            </a:r>
            <a:r>
              <a:rPr sz="800" dirty="0">
                <a:cs typeface="Manulife JH Sans Optimized"/>
              </a:rPr>
              <a:t>that</a:t>
            </a:r>
            <a:r>
              <a:rPr sz="800" spc="22" dirty="0">
                <a:cs typeface="Manulife JH Sans Optimized"/>
              </a:rPr>
              <a:t> </a:t>
            </a:r>
            <a:r>
              <a:rPr sz="800" dirty="0">
                <a:cs typeface="Manulife JH Sans Optimized"/>
              </a:rPr>
              <a:t>distributed</a:t>
            </a:r>
            <a:r>
              <a:rPr sz="800" spc="18" dirty="0">
                <a:cs typeface="Manulife JH Sans Optimized"/>
              </a:rPr>
              <a:t> </a:t>
            </a:r>
            <a:r>
              <a:rPr sz="800" dirty="0">
                <a:cs typeface="Manulife JH Sans Optimized"/>
              </a:rPr>
              <a:t>investments</a:t>
            </a:r>
            <a:r>
              <a:rPr sz="800" spc="22" dirty="0">
                <a:cs typeface="Manulife JH Sans Optimized"/>
              </a:rPr>
              <a:t> </a:t>
            </a:r>
            <a:r>
              <a:rPr sz="800" dirty="0">
                <a:cs typeface="Manulife JH Sans Optimized"/>
              </a:rPr>
              <a:t>may</a:t>
            </a:r>
            <a:r>
              <a:rPr sz="800" spc="18" dirty="0">
                <a:cs typeface="Manulife JH Sans Optimized"/>
              </a:rPr>
              <a:t> </a:t>
            </a:r>
            <a:r>
              <a:rPr sz="800" dirty="0">
                <a:cs typeface="Manulife JH Sans Optimized"/>
              </a:rPr>
              <a:t>be</a:t>
            </a:r>
            <a:r>
              <a:rPr sz="800" spc="22" dirty="0">
                <a:cs typeface="Manulife JH Sans Optimized"/>
              </a:rPr>
              <a:t> </a:t>
            </a:r>
            <a:r>
              <a:rPr sz="800" dirty="0">
                <a:cs typeface="Manulife JH Sans Optimized"/>
              </a:rPr>
              <a:t>worth</a:t>
            </a:r>
            <a:r>
              <a:rPr sz="800" spc="18" dirty="0">
                <a:cs typeface="Manulife JH Sans Optimized"/>
              </a:rPr>
              <a:t> </a:t>
            </a:r>
            <a:r>
              <a:rPr sz="800" dirty="0">
                <a:cs typeface="Manulife JH Sans Optimized"/>
              </a:rPr>
              <a:t>more</a:t>
            </a:r>
            <a:r>
              <a:rPr sz="800" spc="22" dirty="0">
                <a:cs typeface="Manulife JH Sans Optimized"/>
              </a:rPr>
              <a:t> </a:t>
            </a:r>
            <a:r>
              <a:rPr sz="800" dirty="0">
                <a:cs typeface="Manulife JH Sans Optimized"/>
              </a:rPr>
              <a:t>or</a:t>
            </a:r>
            <a:r>
              <a:rPr sz="800" spc="18" dirty="0">
                <a:cs typeface="Manulife JH Sans Optimized"/>
              </a:rPr>
              <a:t> </a:t>
            </a:r>
            <a:r>
              <a:rPr sz="800" dirty="0">
                <a:cs typeface="Manulife JH Sans Optimized"/>
              </a:rPr>
              <a:t>less</a:t>
            </a:r>
            <a:r>
              <a:rPr sz="800" spc="22" dirty="0">
                <a:cs typeface="Manulife JH Sans Optimized"/>
              </a:rPr>
              <a:t> </a:t>
            </a:r>
            <a:r>
              <a:rPr sz="800" dirty="0">
                <a:cs typeface="Manulife JH Sans Optimized"/>
              </a:rPr>
              <a:t>than</a:t>
            </a:r>
            <a:r>
              <a:rPr sz="800" spc="18" dirty="0">
                <a:cs typeface="Manulife JH Sans Optimized"/>
              </a:rPr>
              <a:t> </a:t>
            </a:r>
            <a:r>
              <a:rPr sz="800" dirty="0">
                <a:cs typeface="Manulife JH Sans Optimized"/>
              </a:rPr>
              <a:t>their</a:t>
            </a:r>
            <a:r>
              <a:rPr sz="800" spc="22" dirty="0">
                <a:cs typeface="Manulife JH Sans Optimized"/>
              </a:rPr>
              <a:t> </a:t>
            </a:r>
            <a:r>
              <a:rPr sz="800" dirty="0">
                <a:cs typeface="Manulife JH Sans Optimized"/>
              </a:rPr>
              <a:t>original</a:t>
            </a:r>
            <a:r>
              <a:rPr sz="800" spc="18" dirty="0">
                <a:cs typeface="Manulife JH Sans Optimized"/>
              </a:rPr>
              <a:t> </a:t>
            </a:r>
            <a:r>
              <a:rPr sz="800" dirty="0">
                <a:cs typeface="Manulife JH Sans Optimized"/>
              </a:rPr>
              <a:t>value.</a:t>
            </a:r>
            <a:r>
              <a:rPr sz="800" spc="22" dirty="0">
                <a:cs typeface="Manulife JH Sans Optimized"/>
              </a:rPr>
              <a:t> </a:t>
            </a:r>
            <a:r>
              <a:rPr sz="800" dirty="0">
                <a:cs typeface="Manulife JH Sans Optimized"/>
              </a:rPr>
              <a:t>Tax</a:t>
            </a:r>
            <a:r>
              <a:rPr sz="800" spc="18" dirty="0">
                <a:cs typeface="Manulife JH Sans Optimized"/>
              </a:rPr>
              <a:t> </a:t>
            </a:r>
            <a:r>
              <a:rPr sz="800" dirty="0">
                <a:cs typeface="Manulife JH Sans Optimized"/>
              </a:rPr>
              <a:t>deferral</a:t>
            </a:r>
            <a:r>
              <a:rPr sz="800" spc="18" dirty="0">
                <a:cs typeface="Manulife JH Sans Optimized"/>
              </a:rPr>
              <a:t> </a:t>
            </a:r>
            <a:r>
              <a:rPr sz="800" dirty="0">
                <a:cs typeface="Manulife JH Sans Optimized"/>
              </a:rPr>
              <a:t>may</a:t>
            </a:r>
            <a:r>
              <a:rPr sz="800" spc="22" dirty="0">
                <a:cs typeface="Manulife JH Sans Optimized"/>
              </a:rPr>
              <a:t> </a:t>
            </a:r>
            <a:r>
              <a:rPr sz="800" dirty="0">
                <a:cs typeface="Manulife JH Sans Optimized"/>
              </a:rPr>
              <a:t>work</a:t>
            </a:r>
            <a:r>
              <a:rPr sz="800" spc="18" dirty="0">
                <a:cs typeface="Manulife JH Sans Optimized"/>
              </a:rPr>
              <a:t> </a:t>
            </a:r>
            <a:r>
              <a:rPr sz="800" dirty="0">
                <a:cs typeface="Manulife JH Sans Optimized"/>
              </a:rPr>
              <a:t>best</a:t>
            </a:r>
            <a:r>
              <a:rPr sz="800" spc="22" dirty="0">
                <a:cs typeface="Manulife JH Sans Optimized"/>
              </a:rPr>
              <a:t> </a:t>
            </a:r>
            <a:r>
              <a:rPr sz="800" dirty="0">
                <a:cs typeface="Manulife JH Sans Optimized"/>
              </a:rPr>
              <a:t>for</a:t>
            </a:r>
            <a:r>
              <a:rPr sz="800" spc="18" dirty="0">
                <a:cs typeface="Manulife JH Sans Optimized"/>
              </a:rPr>
              <a:t> </a:t>
            </a:r>
            <a:r>
              <a:rPr sz="800" dirty="0">
                <a:cs typeface="Manulife JH Sans Optimized"/>
              </a:rPr>
              <a:t>long-term</a:t>
            </a:r>
            <a:r>
              <a:rPr sz="800" spc="22" dirty="0">
                <a:cs typeface="Manulife JH Sans Optimized"/>
              </a:rPr>
              <a:t> </a:t>
            </a:r>
            <a:r>
              <a:rPr sz="800" dirty="0">
                <a:cs typeface="Manulife JH Sans Optimized"/>
              </a:rPr>
              <a:t>goals.</a:t>
            </a:r>
            <a:r>
              <a:rPr sz="800" spc="18" dirty="0">
                <a:cs typeface="Manulife JH Sans Optimized"/>
              </a:rPr>
              <a:t> </a:t>
            </a:r>
            <a:r>
              <a:rPr sz="800" dirty="0">
                <a:cs typeface="Manulife JH Sans Optimized"/>
              </a:rPr>
              <a:t>The</a:t>
            </a:r>
            <a:r>
              <a:rPr sz="800" spc="22" dirty="0">
                <a:cs typeface="Manulife JH Sans Optimized"/>
              </a:rPr>
              <a:t> </a:t>
            </a:r>
            <a:r>
              <a:rPr sz="800" dirty="0">
                <a:cs typeface="Manulife JH Sans Optimized"/>
              </a:rPr>
              <a:t>projected</a:t>
            </a:r>
            <a:r>
              <a:rPr sz="800" spc="18" dirty="0">
                <a:cs typeface="Manulife JH Sans Optimized"/>
              </a:rPr>
              <a:t> </a:t>
            </a:r>
            <a:r>
              <a:rPr sz="800" dirty="0">
                <a:cs typeface="Manulife JH Sans Optimized"/>
              </a:rPr>
              <a:t>values</a:t>
            </a:r>
            <a:r>
              <a:rPr sz="800" spc="22" dirty="0">
                <a:cs typeface="Manulife JH Sans Optimized"/>
              </a:rPr>
              <a:t> </a:t>
            </a:r>
            <a:r>
              <a:rPr sz="800" dirty="0">
                <a:cs typeface="Manulife JH Sans Optimized"/>
              </a:rPr>
              <a:t>assume</a:t>
            </a:r>
            <a:r>
              <a:rPr sz="800" spc="18" dirty="0">
                <a:cs typeface="Manulife JH Sans Optimized"/>
              </a:rPr>
              <a:t> </a:t>
            </a:r>
            <a:r>
              <a:rPr sz="800" dirty="0">
                <a:cs typeface="Manulife JH Sans Optimized"/>
              </a:rPr>
              <a:t>an</a:t>
            </a:r>
            <a:r>
              <a:rPr sz="800" spc="22" dirty="0">
                <a:cs typeface="Manulife JH Sans Optimized"/>
              </a:rPr>
              <a:t> </a:t>
            </a:r>
            <a:r>
              <a:rPr sz="800" dirty="0">
                <a:cs typeface="Manulife JH Sans Optimized"/>
              </a:rPr>
              <a:t>initial</a:t>
            </a:r>
            <a:r>
              <a:rPr sz="800" spc="18" dirty="0">
                <a:cs typeface="Manulife JH Sans Optimized"/>
              </a:rPr>
              <a:t> </a:t>
            </a:r>
            <a:r>
              <a:rPr sz="800" dirty="0">
                <a:cs typeface="Manulife JH Sans Optimized"/>
              </a:rPr>
              <a:t>lump</a:t>
            </a:r>
            <a:r>
              <a:rPr sz="800" spc="22" dirty="0">
                <a:cs typeface="Manulife JH Sans Optimized"/>
              </a:rPr>
              <a:t> </a:t>
            </a:r>
            <a:r>
              <a:rPr sz="800" dirty="0">
                <a:cs typeface="Manulife JH Sans Optimized"/>
              </a:rPr>
              <a:t>sum</a:t>
            </a:r>
            <a:r>
              <a:rPr sz="800" spc="18" dirty="0">
                <a:cs typeface="Manulife JH Sans Optimized"/>
              </a:rPr>
              <a:t> </a:t>
            </a:r>
            <a:r>
              <a:rPr sz="800" dirty="0">
                <a:cs typeface="Manulife JH Sans Optimized"/>
              </a:rPr>
              <a:t>of</a:t>
            </a:r>
            <a:r>
              <a:rPr sz="800" spc="22" dirty="0">
                <a:cs typeface="Manulife JH Sans Optimized"/>
              </a:rPr>
              <a:t> </a:t>
            </a:r>
            <a:r>
              <a:rPr sz="800" spc="-9" dirty="0">
                <a:cs typeface="Manulife JH Sans Optimized"/>
              </a:rPr>
              <a:t>$1</a:t>
            </a:r>
            <a:r>
              <a:rPr lang="en-CA" sz="800" spc="-9" dirty="0">
                <a:cs typeface="Manulife JH Sans Optimized"/>
              </a:rPr>
              <a:t>9</a:t>
            </a:r>
            <a:r>
              <a:rPr sz="800" spc="-9" dirty="0">
                <a:cs typeface="Manulife JH Sans Optimized"/>
              </a:rPr>
              <a:t>0,000</a:t>
            </a:r>
            <a:r>
              <a:rPr lang="en-US" sz="800" spc="-9" dirty="0">
                <a:cs typeface="Manulife JH Sans Optimized"/>
              </a:rPr>
              <a:t> </a:t>
            </a:r>
            <a:r>
              <a:rPr sz="800" dirty="0">
                <a:cs typeface="Manulife JH Sans Optimized"/>
              </a:rPr>
              <a:t>and</a:t>
            </a:r>
            <a:r>
              <a:rPr sz="800" spc="18" dirty="0">
                <a:cs typeface="Manulife JH Sans Optimized"/>
              </a:rPr>
              <a:t> </a:t>
            </a:r>
            <a:r>
              <a:rPr sz="800" dirty="0">
                <a:cs typeface="Manulife JH Sans Optimized"/>
              </a:rPr>
              <a:t>a</a:t>
            </a:r>
            <a:r>
              <a:rPr sz="800" spc="18" dirty="0">
                <a:cs typeface="Manulife JH Sans Optimized"/>
              </a:rPr>
              <a:t> </a:t>
            </a:r>
            <a:r>
              <a:rPr sz="800" dirty="0">
                <a:cs typeface="Manulife JH Sans Optimized"/>
              </a:rPr>
              <a:t>monthly</a:t>
            </a:r>
            <a:r>
              <a:rPr sz="800" spc="18" dirty="0">
                <a:cs typeface="Manulife JH Sans Optimized"/>
              </a:rPr>
              <a:t> </a:t>
            </a:r>
            <a:r>
              <a:rPr sz="800" dirty="0">
                <a:cs typeface="Manulife JH Sans Optimized"/>
              </a:rPr>
              <a:t>contribution</a:t>
            </a:r>
            <a:r>
              <a:rPr sz="800" spc="18" dirty="0">
                <a:cs typeface="Manulife JH Sans Optimized"/>
              </a:rPr>
              <a:t> </a:t>
            </a:r>
            <a:r>
              <a:rPr sz="800" dirty="0">
                <a:cs typeface="Manulife JH Sans Optimized"/>
              </a:rPr>
              <a:t>of</a:t>
            </a:r>
            <a:r>
              <a:rPr sz="800" spc="18" dirty="0">
                <a:cs typeface="Manulife JH Sans Optimized"/>
              </a:rPr>
              <a:t> </a:t>
            </a:r>
            <a:r>
              <a:rPr sz="800" spc="-22" dirty="0">
                <a:cs typeface="Manulife JH Sans Optimized"/>
              </a:rPr>
              <a:t>$</a:t>
            </a:r>
            <a:r>
              <a:rPr lang="en-CA" sz="800" spc="-22" dirty="0">
                <a:cs typeface="Manulife JH Sans Optimized"/>
              </a:rPr>
              <a:t>879.63 </a:t>
            </a:r>
            <a:r>
              <a:rPr sz="800" dirty="0">
                <a:cs typeface="Manulife JH Sans Optimized"/>
              </a:rPr>
              <a:t>are</a:t>
            </a:r>
            <a:r>
              <a:rPr sz="800" spc="18" dirty="0">
                <a:cs typeface="Manulife JH Sans Optimized"/>
              </a:rPr>
              <a:t> </a:t>
            </a:r>
            <a:r>
              <a:rPr sz="800" dirty="0">
                <a:cs typeface="Manulife JH Sans Optimized"/>
              </a:rPr>
              <a:t>invested</a:t>
            </a:r>
            <a:r>
              <a:rPr sz="800" spc="18" dirty="0">
                <a:cs typeface="Manulife JH Sans Optimized"/>
              </a:rPr>
              <a:t> </a:t>
            </a:r>
            <a:r>
              <a:rPr sz="800" dirty="0">
                <a:cs typeface="Manulife JH Sans Optimized"/>
              </a:rPr>
              <a:t>for</a:t>
            </a:r>
            <a:r>
              <a:rPr sz="800" spc="18" dirty="0">
                <a:cs typeface="Manulife JH Sans Optimized"/>
              </a:rPr>
              <a:t> </a:t>
            </a:r>
            <a:r>
              <a:rPr sz="800" dirty="0">
                <a:cs typeface="Manulife JH Sans Optimized"/>
              </a:rPr>
              <a:t>18</a:t>
            </a:r>
            <a:r>
              <a:rPr sz="800" spc="18" dirty="0">
                <a:cs typeface="Manulife JH Sans Optimized"/>
              </a:rPr>
              <a:t> </a:t>
            </a:r>
            <a:r>
              <a:rPr sz="800" dirty="0">
                <a:cs typeface="Manulife JH Sans Optimized"/>
              </a:rPr>
              <a:t>years</a:t>
            </a:r>
            <a:r>
              <a:rPr sz="800" spc="22" dirty="0">
                <a:cs typeface="Manulife JH Sans Optimized"/>
              </a:rPr>
              <a:t> </a:t>
            </a:r>
            <a:r>
              <a:rPr sz="800" dirty="0">
                <a:cs typeface="Manulife JH Sans Optimized"/>
              </a:rPr>
              <a:t>at</a:t>
            </a:r>
            <a:r>
              <a:rPr sz="800" spc="18" dirty="0">
                <a:cs typeface="Manulife JH Sans Optimized"/>
              </a:rPr>
              <a:t> </a:t>
            </a:r>
            <a:r>
              <a:rPr sz="800" dirty="0">
                <a:cs typeface="Manulife JH Sans Optimized"/>
              </a:rPr>
              <a:t>a</a:t>
            </a:r>
            <a:r>
              <a:rPr sz="800" spc="18" dirty="0">
                <a:cs typeface="Manulife JH Sans Optimized"/>
              </a:rPr>
              <a:t> </a:t>
            </a:r>
            <a:r>
              <a:rPr sz="800" dirty="0">
                <a:cs typeface="Manulife JH Sans Optimized"/>
              </a:rPr>
              <a:t>hypothetical</a:t>
            </a:r>
            <a:r>
              <a:rPr sz="800" spc="18" dirty="0">
                <a:cs typeface="Manulife JH Sans Optimized"/>
              </a:rPr>
              <a:t> </a:t>
            </a:r>
            <a:r>
              <a:rPr sz="800" dirty="0">
                <a:cs typeface="Manulife JH Sans Optimized"/>
              </a:rPr>
              <a:t>compound</a:t>
            </a:r>
            <a:r>
              <a:rPr sz="800" spc="18" dirty="0">
                <a:cs typeface="Manulife JH Sans Optimized"/>
              </a:rPr>
              <a:t> </a:t>
            </a:r>
            <a:r>
              <a:rPr sz="800" dirty="0">
                <a:cs typeface="Manulife JH Sans Optimized"/>
              </a:rPr>
              <a:t>annual</a:t>
            </a:r>
            <a:r>
              <a:rPr sz="800" spc="18" dirty="0">
                <a:cs typeface="Manulife JH Sans Optimized"/>
              </a:rPr>
              <a:t> </a:t>
            </a:r>
            <a:r>
              <a:rPr sz="800" dirty="0">
                <a:cs typeface="Manulife JH Sans Optimized"/>
              </a:rPr>
              <a:t>growth</a:t>
            </a:r>
            <a:r>
              <a:rPr sz="800" spc="18" dirty="0">
                <a:cs typeface="Manulife JH Sans Optimized"/>
              </a:rPr>
              <a:t> </a:t>
            </a:r>
            <a:r>
              <a:rPr sz="800" dirty="0">
                <a:cs typeface="Manulife JH Sans Optimized"/>
              </a:rPr>
              <a:t>rate</a:t>
            </a:r>
            <a:r>
              <a:rPr sz="800" spc="18" dirty="0">
                <a:cs typeface="Manulife JH Sans Optimized"/>
              </a:rPr>
              <a:t> </a:t>
            </a:r>
            <a:r>
              <a:rPr sz="800" dirty="0">
                <a:cs typeface="Manulife JH Sans Optimized"/>
              </a:rPr>
              <a:t>of</a:t>
            </a:r>
            <a:r>
              <a:rPr sz="800" spc="18" dirty="0">
                <a:cs typeface="Manulife JH Sans Optimized"/>
              </a:rPr>
              <a:t> </a:t>
            </a:r>
            <a:r>
              <a:rPr sz="800" dirty="0">
                <a:cs typeface="Manulife JH Sans Optimized"/>
              </a:rPr>
              <a:t>6%,</a:t>
            </a:r>
            <a:r>
              <a:rPr sz="800" spc="18" dirty="0">
                <a:cs typeface="Manulife JH Sans Optimized"/>
              </a:rPr>
              <a:t> </a:t>
            </a:r>
            <a:r>
              <a:rPr sz="800" dirty="0">
                <a:cs typeface="Manulife JH Sans Optimized"/>
              </a:rPr>
              <a:t>accrued</a:t>
            </a:r>
            <a:r>
              <a:rPr sz="800" spc="22" dirty="0">
                <a:cs typeface="Manulife JH Sans Optimized"/>
              </a:rPr>
              <a:t> </a:t>
            </a:r>
            <a:r>
              <a:rPr sz="800" spc="-9" dirty="0">
                <a:cs typeface="Manulife JH Sans Optimized"/>
              </a:rPr>
              <a:t>monthly.</a:t>
            </a:r>
            <a:endParaRPr sz="800" dirty="0">
              <a:cs typeface="Manulife JH Sans Optimized"/>
            </a:endParaRPr>
          </a:p>
        </p:txBody>
      </p:sp>
      <p:sp>
        <p:nvSpPr>
          <p:cNvPr id="7" name="Slide Number Placeholder 3">
            <a:extLst>
              <a:ext uri="{FF2B5EF4-FFF2-40B4-BE49-F238E27FC236}">
                <a16:creationId xmlns:a16="http://schemas.microsoft.com/office/drawing/2014/main" id="{A8C7296E-D74F-CBDE-790D-17F7BD48B6C6}"/>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CA" smtClean="0"/>
              <a:pPr/>
              <a:t>6</a:t>
            </a:fld>
            <a:endParaRPr lang="en-CA"/>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398463" y="472438"/>
            <a:ext cx="8347076" cy="792167"/>
          </a:xfrm>
        </p:spPr>
        <p:txBody>
          <a:bodyPr vert="horz" lIns="0" tIns="0" rIns="0" bIns="0" rtlCol="0" anchor="t">
            <a:normAutofit fontScale="90000"/>
          </a:bodyPr>
          <a:lstStyle/>
          <a:p>
            <a:r>
              <a:rPr lang="en-CA" dirty="0"/>
              <a:t>Congratulations – you’re a parent!</a:t>
            </a:r>
            <a:endParaRPr lang="en-US" altLang="en-US" dirty="0"/>
          </a:p>
          <a:p>
            <a:br>
              <a:rPr lang="en-US" altLang="en-US" dirty="0"/>
            </a:br>
            <a:endParaRPr lang="en-US" altLang="en-US" dirty="0"/>
          </a:p>
        </p:txBody>
      </p:sp>
      <p:sp>
        <p:nvSpPr>
          <p:cNvPr id="41" name="Content Placeholder 6">
            <a:extLst>
              <a:ext uri="{FF2B5EF4-FFF2-40B4-BE49-F238E27FC236}">
                <a16:creationId xmlns:a16="http://schemas.microsoft.com/office/drawing/2014/main" id="{CE71E4DA-DB2B-503E-3EBF-6295D2A9CACB}"/>
              </a:ext>
            </a:extLst>
          </p:cNvPr>
          <p:cNvSpPr txBox="1">
            <a:spLocks/>
          </p:cNvSpPr>
          <p:nvPr/>
        </p:nvSpPr>
        <p:spPr>
          <a:xfrm>
            <a:off x="398463" y="1470765"/>
            <a:ext cx="8347076" cy="29822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Arial" panose="020B0604020202020204" pitchFamily="34" charset="0"/>
                <a:cs typeface="Arial" panose="020B0604020202020204" pitchFamily="34" charset="0"/>
              </a:rPr>
              <a:t>Your formula for long-term financial success</a:t>
            </a:r>
          </a:p>
        </p:txBody>
      </p:sp>
      <p:pic>
        <p:nvPicPr>
          <p:cNvPr id="10" name="Picture 9" descr="A parent holding their newborn baby in a hospital room. ">
            <a:extLst>
              <a:ext uri="{FF2B5EF4-FFF2-40B4-BE49-F238E27FC236}">
                <a16:creationId xmlns:a16="http://schemas.microsoft.com/office/drawing/2014/main" id="{CEF79D3E-2CF5-3468-4EF1-021ED86D22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29275" y="1910362"/>
            <a:ext cx="3116262" cy="3311720"/>
          </a:xfrm>
          <a:prstGeom prst="rect">
            <a:avLst/>
          </a:prstGeom>
        </p:spPr>
      </p:pic>
      <p:grpSp>
        <p:nvGrpSpPr>
          <p:cNvPr id="13" name="Group 12">
            <a:extLst>
              <a:ext uri="{FF2B5EF4-FFF2-40B4-BE49-F238E27FC236}">
                <a16:creationId xmlns:a16="http://schemas.microsoft.com/office/drawing/2014/main" id="{7A091DBD-B72A-486C-A856-70B072E5BFCB}"/>
              </a:ext>
              <a:ext uri="{C183D7F6-B498-43B3-948B-1728B52AA6E4}">
                <adec:decorative xmlns:adec="http://schemas.microsoft.com/office/drawing/2017/decorative" val="1"/>
              </a:ext>
            </a:extLst>
          </p:cNvPr>
          <p:cNvGrpSpPr/>
          <p:nvPr/>
        </p:nvGrpSpPr>
        <p:grpSpPr>
          <a:xfrm>
            <a:off x="398463" y="1910362"/>
            <a:ext cx="1015732" cy="652552"/>
            <a:chOff x="398463" y="1910362"/>
            <a:chExt cx="1015732" cy="652552"/>
          </a:xfrm>
        </p:grpSpPr>
        <p:sp>
          <p:nvSpPr>
            <p:cNvPr id="21" name="Rectangle 20">
              <a:extLst>
                <a:ext uri="{FF2B5EF4-FFF2-40B4-BE49-F238E27FC236}">
                  <a16:creationId xmlns:a16="http://schemas.microsoft.com/office/drawing/2014/main" id="{D8467000-9913-B523-0EC1-288557619179}"/>
                </a:ext>
              </a:extLst>
            </p:cNvPr>
            <p:cNvSpPr/>
            <p:nvPr/>
          </p:nvSpPr>
          <p:spPr>
            <a:xfrm>
              <a:off x="398463" y="1910362"/>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22" name="Graphic 21">
              <a:extLst>
                <a:ext uri="{FF2B5EF4-FFF2-40B4-BE49-F238E27FC236}">
                  <a16:creationId xmlns:a16="http://schemas.microsoft.com/office/drawing/2014/main" id="{E5D6E0A6-6BCC-C152-329C-4E2079769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603" y="2013908"/>
              <a:ext cx="647700" cy="457200"/>
            </a:xfrm>
            <a:prstGeom prst="rect">
              <a:avLst/>
            </a:prstGeom>
          </p:spPr>
        </p:pic>
      </p:grpSp>
      <p:sp>
        <p:nvSpPr>
          <p:cNvPr id="23" name="Rectangle 22">
            <a:extLst>
              <a:ext uri="{FF2B5EF4-FFF2-40B4-BE49-F238E27FC236}">
                <a16:creationId xmlns:a16="http://schemas.microsoft.com/office/drawing/2014/main" id="{63645983-D919-2AFC-BC94-ADD9BF53900B}"/>
              </a:ext>
            </a:extLst>
          </p:cNvPr>
          <p:cNvSpPr/>
          <p:nvPr/>
        </p:nvSpPr>
        <p:spPr>
          <a:xfrm>
            <a:off x="1499322" y="1910362"/>
            <a:ext cx="4016673" cy="652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dirty="0"/>
              <a:t>Know your short- and long-term </a:t>
            </a:r>
            <a:br>
              <a:rPr lang="en-US" dirty="0"/>
            </a:br>
            <a:r>
              <a:rPr lang="en-US" dirty="0"/>
              <a:t>goals and their cost.</a:t>
            </a:r>
          </a:p>
        </p:txBody>
      </p:sp>
      <p:grpSp>
        <p:nvGrpSpPr>
          <p:cNvPr id="28" name="Group 27">
            <a:extLst>
              <a:ext uri="{FF2B5EF4-FFF2-40B4-BE49-F238E27FC236}">
                <a16:creationId xmlns:a16="http://schemas.microsoft.com/office/drawing/2014/main" id="{6590E07D-0ADF-AE3B-5108-46B836CFC22C}"/>
              </a:ext>
              <a:ext uri="{C183D7F6-B498-43B3-948B-1728B52AA6E4}">
                <adec:decorative xmlns:adec="http://schemas.microsoft.com/office/drawing/2017/decorative" val="1"/>
              </a:ext>
            </a:extLst>
          </p:cNvPr>
          <p:cNvGrpSpPr/>
          <p:nvPr/>
        </p:nvGrpSpPr>
        <p:grpSpPr>
          <a:xfrm>
            <a:off x="398463" y="2695350"/>
            <a:ext cx="1015732" cy="652552"/>
            <a:chOff x="398463" y="2695350"/>
            <a:chExt cx="1015732" cy="652552"/>
          </a:xfrm>
        </p:grpSpPr>
        <p:sp>
          <p:nvSpPr>
            <p:cNvPr id="30" name="Rectangle 29">
              <a:extLst>
                <a:ext uri="{FF2B5EF4-FFF2-40B4-BE49-F238E27FC236}">
                  <a16:creationId xmlns:a16="http://schemas.microsoft.com/office/drawing/2014/main" id="{E2EBAFB3-F728-BDAD-C21E-EC4ECF7DE890}"/>
                </a:ext>
              </a:extLst>
            </p:cNvPr>
            <p:cNvSpPr/>
            <p:nvPr/>
          </p:nvSpPr>
          <p:spPr>
            <a:xfrm>
              <a:off x="398463" y="2695350"/>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31" name="Graphic 30">
              <a:extLst>
                <a:ext uri="{FF2B5EF4-FFF2-40B4-BE49-F238E27FC236}">
                  <a16:creationId xmlns:a16="http://schemas.microsoft.com/office/drawing/2014/main" id="{EBE6DF81-1D29-FE4F-43D4-C52B21E520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603" y="2793026"/>
              <a:ext cx="647700" cy="457200"/>
            </a:xfrm>
            <a:prstGeom prst="rect">
              <a:avLst/>
            </a:prstGeom>
          </p:spPr>
        </p:pic>
      </p:grpSp>
      <p:sp>
        <p:nvSpPr>
          <p:cNvPr id="32" name="Rectangle 31">
            <a:extLst>
              <a:ext uri="{FF2B5EF4-FFF2-40B4-BE49-F238E27FC236}">
                <a16:creationId xmlns:a16="http://schemas.microsoft.com/office/drawing/2014/main" id="{6274A84E-33BC-0F83-CF46-35FBF2AF4482}"/>
              </a:ext>
            </a:extLst>
          </p:cNvPr>
          <p:cNvSpPr/>
          <p:nvPr/>
        </p:nvSpPr>
        <p:spPr>
          <a:xfrm>
            <a:off x="1499322" y="2695350"/>
            <a:ext cx="4016673" cy="652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a:t>Start saving early – and often.</a:t>
            </a:r>
          </a:p>
        </p:txBody>
      </p:sp>
      <p:grpSp>
        <p:nvGrpSpPr>
          <p:cNvPr id="33" name="Group 32">
            <a:extLst>
              <a:ext uri="{FF2B5EF4-FFF2-40B4-BE49-F238E27FC236}">
                <a16:creationId xmlns:a16="http://schemas.microsoft.com/office/drawing/2014/main" id="{2B48FD9D-B353-B10C-C683-BAF1F3B02B31}"/>
              </a:ext>
              <a:ext uri="{C183D7F6-B498-43B3-948B-1728B52AA6E4}">
                <adec:decorative xmlns:adec="http://schemas.microsoft.com/office/drawing/2017/decorative" val="1"/>
              </a:ext>
            </a:extLst>
          </p:cNvPr>
          <p:cNvGrpSpPr/>
          <p:nvPr/>
        </p:nvGrpSpPr>
        <p:grpSpPr>
          <a:xfrm>
            <a:off x="404587" y="3480338"/>
            <a:ext cx="1015732" cy="652552"/>
            <a:chOff x="404587" y="3480338"/>
            <a:chExt cx="1015732" cy="652552"/>
          </a:xfrm>
        </p:grpSpPr>
        <p:sp>
          <p:nvSpPr>
            <p:cNvPr id="34" name="Rectangle 33">
              <a:extLst>
                <a:ext uri="{FF2B5EF4-FFF2-40B4-BE49-F238E27FC236}">
                  <a16:creationId xmlns:a16="http://schemas.microsoft.com/office/drawing/2014/main" id="{47804BF9-AC3F-BA6A-BEC1-B12B60C9AE21}"/>
                </a:ext>
              </a:extLst>
            </p:cNvPr>
            <p:cNvSpPr/>
            <p:nvPr/>
          </p:nvSpPr>
          <p:spPr>
            <a:xfrm>
              <a:off x="404587" y="3480338"/>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35" name="Graphic 34">
              <a:extLst>
                <a:ext uri="{FF2B5EF4-FFF2-40B4-BE49-F238E27FC236}">
                  <a16:creationId xmlns:a16="http://schemas.microsoft.com/office/drawing/2014/main" id="{91958C59-B7BD-5046-6C7C-4150218097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603" y="3578014"/>
              <a:ext cx="647700" cy="457200"/>
            </a:xfrm>
            <a:prstGeom prst="rect">
              <a:avLst/>
            </a:prstGeom>
          </p:spPr>
        </p:pic>
      </p:grpSp>
      <p:sp>
        <p:nvSpPr>
          <p:cNvPr id="36" name="Rectangle 35">
            <a:extLst>
              <a:ext uri="{FF2B5EF4-FFF2-40B4-BE49-F238E27FC236}">
                <a16:creationId xmlns:a16="http://schemas.microsoft.com/office/drawing/2014/main" id="{AE75DC81-46A6-B697-6C71-150CE2D34683}"/>
              </a:ext>
            </a:extLst>
          </p:cNvPr>
          <p:cNvSpPr/>
          <p:nvPr/>
        </p:nvSpPr>
        <p:spPr>
          <a:xfrm>
            <a:off x="1505446" y="3480338"/>
            <a:ext cx="4016673" cy="652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marR="0" lvl="0">
              <a:lnSpc>
                <a:spcPct val="115000"/>
              </a:lnSpc>
              <a:spcBef>
                <a:spcPts val="0"/>
              </a:spcBef>
              <a:spcAft>
                <a:spcPts val="900"/>
              </a:spcAft>
            </a:pPr>
            <a:r>
              <a:rPr lang="en-CA"/>
              <a:t>Consider giving your child a brighter tomorrow with a 529 plan. </a:t>
            </a:r>
          </a:p>
        </p:txBody>
      </p:sp>
      <p:grpSp>
        <p:nvGrpSpPr>
          <p:cNvPr id="37" name="Group 36">
            <a:extLst>
              <a:ext uri="{FF2B5EF4-FFF2-40B4-BE49-F238E27FC236}">
                <a16:creationId xmlns:a16="http://schemas.microsoft.com/office/drawing/2014/main" id="{E0E31A1C-7542-94A4-D6EA-BB54F9FCEEE9}"/>
              </a:ext>
              <a:ext uri="{C183D7F6-B498-43B3-948B-1728B52AA6E4}">
                <adec:decorative xmlns:adec="http://schemas.microsoft.com/office/drawing/2017/decorative" val="1"/>
              </a:ext>
            </a:extLst>
          </p:cNvPr>
          <p:cNvGrpSpPr/>
          <p:nvPr/>
        </p:nvGrpSpPr>
        <p:grpSpPr>
          <a:xfrm>
            <a:off x="398463" y="4265326"/>
            <a:ext cx="1015732" cy="956755"/>
            <a:chOff x="398463" y="4265326"/>
            <a:chExt cx="1015732" cy="956755"/>
          </a:xfrm>
        </p:grpSpPr>
        <p:sp>
          <p:nvSpPr>
            <p:cNvPr id="38" name="Rectangle 37">
              <a:extLst>
                <a:ext uri="{FF2B5EF4-FFF2-40B4-BE49-F238E27FC236}">
                  <a16:creationId xmlns:a16="http://schemas.microsoft.com/office/drawing/2014/main" id="{98E34013-BBED-ADF2-58CF-008F716FDF2C}"/>
                </a:ext>
              </a:extLst>
            </p:cNvPr>
            <p:cNvSpPr/>
            <p:nvPr/>
          </p:nvSpPr>
          <p:spPr>
            <a:xfrm>
              <a:off x="398463" y="4265326"/>
              <a:ext cx="1015732" cy="956755"/>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39" name="Graphic 38">
              <a:extLst>
                <a:ext uri="{FF2B5EF4-FFF2-40B4-BE49-F238E27FC236}">
                  <a16:creationId xmlns:a16="http://schemas.microsoft.com/office/drawing/2014/main" id="{59054225-B6EC-B751-EBA7-C446603373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603" y="4515103"/>
              <a:ext cx="647700" cy="457200"/>
            </a:xfrm>
            <a:prstGeom prst="rect">
              <a:avLst/>
            </a:prstGeom>
          </p:spPr>
        </p:pic>
      </p:grpSp>
      <p:sp>
        <p:nvSpPr>
          <p:cNvPr id="40" name="Rectangle 39">
            <a:extLst>
              <a:ext uri="{FF2B5EF4-FFF2-40B4-BE49-F238E27FC236}">
                <a16:creationId xmlns:a16="http://schemas.microsoft.com/office/drawing/2014/main" id="{0ADF2166-CBC9-74F2-801C-09A783415441}"/>
              </a:ext>
            </a:extLst>
          </p:cNvPr>
          <p:cNvSpPr/>
          <p:nvPr/>
        </p:nvSpPr>
        <p:spPr>
          <a:xfrm>
            <a:off x="1499322" y="4265326"/>
            <a:ext cx="4022797" cy="956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marR="0" lvl="0">
              <a:lnSpc>
                <a:spcPct val="115000"/>
              </a:lnSpc>
              <a:spcBef>
                <a:spcPts val="0"/>
              </a:spcBef>
              <a:spcAft>
                <a:spcPts val="900"/>
              </a:spcAft>
            </a:pPr>
            <a:r>
              <a:rPr lang="en-CA" spc="-20" dirty="0"/>
              <a:t>Plan for the unexpected: review your will and estate plan at least annually. </a:t>
            </a:r>
          </a:p>
        </p:txBody>
      </p:sp>
      <p:sp>
        <p:nvSpPr>
          <p:cNvPr id="3" name="Slide Number Placeholder 2">
            <a:extLst>
              <a:ext uri="{FF2B5EF4-FFF2-40B4-BE49-F238E27FC236}">
                <a16:creationId xmlns:a16="http://schemas.microsoft.com/office/drawing/2014/main" id="{468E3BDE-7980-44BC-B2ED-82A9858D9612}"/>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vert="horz" lIns="0" tIns="0" rIns="0" bIns="0" rtlCol="0" anchor="b">
            <a:normAutofit/>
          </a:bodyPr>
          <a:lstStyle/>
          <a:p>
            <a:fld id="{BB333B34-C87C-402E-ABB0-13B7C9DEBBC4}" type="slidenum">
              <a:rPr lang="en-US" smtClean="0"/>
              <a:pPr/>
              <a:t>7</a:t>
            </a:fld>
            <a:endParaRPr lang="en-US"/>
          </a:p>
        </p:txBody>
      </p:sp>
    </p:spTree>
    <p:custDataLst>
      <p:tags r:id="rId1"/>
    </p:custDataLst>
    <p:extLst>
      <p:ext uri="{BB962C8B-B14F-4D97-AF65-F5344CB8AC3E}">
        <p14:creationId xmlns:p14="http://schemas.microsoft.com/office/powerpoint/2010/main" val="6153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CC9E-F419-D88F-08FB-F3CD34CA8761}"/>
              </a:ext>
            </a:extLst>
          </p:cNvPr>
          <p:cNvSpPr>
            <a:spLocks noGrp="1"/>
          </p:cNvSpPr>
          <p:nvPr>
            <p:ph type="title"/>
          </p:nvPr>
        </p:nvSpPr>
        <p:spPr>
          <a:xfrm>
            <a:off x="398463" y="472438"/>
            <a:ext cx="8347076" cy="792167"/>
          </a:xfrm>
        </p:spPr>
        <p:txBody>
          <a:bodyPr/>
          <a:lstStyle/>
          <a:p>
            <a:r>
              <a:rPr lang="en-US" dirty="0"/>
              <a:t>Primer on 529 plans</a:t>
            </a:r>
            <a:br>
              <a:rPr lang="en-US" dirty="0"/>
            </a:br>
            <a:endParaRPr lang="en-US" dirty="0"/>
          </a:p>
        </p:txBody>
      </p:sp>
      <p:grpSp>
        <p:nvGrpSpPr>
          <p:cNvPr id="5" name="Group 4" descr="Screen capture of Manulife John Hancock Investments’ Saving for education: A 529 plan primer with information on the ins and outs of saving for college.">
            <a:extLst>
              <a:ext uri="{FF2B5EF4-FFF2-40B4-BE49-F238E27FC236}">
                <a16:creationId xmlns:a16="http://schemas.microsoft.com/office/drawing/2014/main" id="{436B4960-9ACE-EA18-9662-AD434870F6AB}"/>
              </a:ext>
            </a:extLst>
          </p:cNvPr>
          <p:cNvGrpSpPr/>
          <p:nvPr/>
        </p:nvGrpSpPr>
        <p:grpSpPr>
          <a:xfrm>
            <a:off x="434715" y="1376221"/>
            <a:ext cx="7763680" cy="3997753"/>
            <a:chOff x="434715" y="1376221"/>
            <a:chExt cx="7763680" cy="3997753"/>
          </a:xfrm>
        </p:grpSpPr>
        <p:pic>
          <p:nvPicPr>
            <p:cNvPr id="6" name="Picture 5">
              <a:extLst>
                <a:ext uri="{FF2B5EF4-FFF2-40B4-BE49-F238E27FC236}">
                  <a16:creationId xmlns:a16="http://schemas.microsoft.com/office/drawing/2014/main" id="{D9CD6C4B-B294-D02F-547F-777712501A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867" y="1376221"/>
              <a:ext cx="2064650" cy="2671899"/>
            </a:xfrm>
            <a:prstGeom prst="rect">
              <a:avLst/>
            </a:prstGeom>
            <a:ln w="6350">
              <a:solidFill>
                <a:schemeClr val="bg1">
                  <a:lumMod val="65000"/>
                </a:schemeClr>
              </a:solidFill>
            </a:ln>
            <a:effectLst/>
          </p:spPr>
        </p:pic>
        <p:sp>
          <p:nvSpPr>
            <p:cNvPr id="9" name="Rectangle 8">
              <a:extLst>
                <a:ext uri="{FF2B5EF4-FFF2-40B4-BE49-F238E27FC236}">
                  <a16:creationId xmlns:a16="http://schemas.microsoft.com/office/drawing/2014/main" id="{B5D805A0-F39C-38CC-1E32-BC3C436F5762}"/>
                </a:ext>
              </a:extLst>
            </p:cNvPr>
            <p:cNvSpPr/>
            <p:nvPr/>
          </p:nvSpPr>
          <p:spPr>
            <a:xfrm>
              <a:off x="434715" y="2690734"/>
              <a:ext cx="2076137" cy="268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8" name="Picture 7">
              <a:extLst>
                <a:ext uri="{FF2B5EF4-FFF2-40B4-BE49-F238E27FC236}">
                  <a16:creationId xmlns:a16="http://schemas.microsoft.com/office/drawing/2014/main" id="{70E7024E-9193-A1A5-1416-A244DF5822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4060" y="2698261"/>
              <a:ext cx="2063447" cy="2671900"/>
            </a:xfrm>
            <a:prstGeom prst="rect">
              <a:avLst/>
            </a:prstGeom>
            <a:ln w="6350">
              <a:solidFill>
                <a:schemeClr val="bg1">
                  <a:lumMod val="65000"/>
                </a:schemeClr>
              </a:solidFill>
            </a:ln>
            <a:effectLst/>
          </p:spPr>
        </p:pic>
        <p:grpSp>
          <p:nvGrpSpPr>
            <p:cNvPr id="16" name="Group 15">
              <a:extLst>
                <a:ext uri="{FF2B5EF4-FFF2-40B4-BE49-F238E27FC236}">
                  <a16:creationId xmlns:a16="http://schemas.microsoft.com/office/drawing/2014/main" id="{B44D0D5E-91DB-E89A-F72D-ED006E2F7699}"/>
                </a:ext>
              </a:extLst>
            </p:cNvPr>
            <p:cNvGrpSpPr/>
            <p:nvPr/>
          </p:nvGrpSpPr>
          <p:grpSpPr>
            <a:xfrm>
              <a:off x="3057909" y="1376221"/>
              <a:ext cx="2517474" cy="3997753"/>
              <a:chOff x="3050498" y="1376221"/>
              <a:chExt cx="2517474" cy="3997753"/>
            </a:xfrm>
          </p:grpSpPr>
          <p:pic>
            <p:nvPicPr>
              <p:cNvPr id="10" name="Picture 9">
                <a:extLst>
                  <a:ext uri="{FF2B5EF4-FFF2-40B4-BE49-F238E27FC236}">
                    <a16:creationId xmlns:a16="http://schemas.microsoft.com/office/drawing/2014/main" id="{F01AEAB4-1804-12A9-30A8-FCFDBB67EA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03322" y="1376221"/>
                <a:ext cx="2064650" cy="2671899"/>
              </a:xfrm>
              <a:prstGeom prst="rect">
                <a:avLst/>
              </a:prstGeom>
              <a:ln w="6350">
                <a:solidFill>
                  <a:schemeClr val="bg1">
                    <a:lumMod val="65000"/>
                  </a:schemeClr>
                </a:solidFill>
              </a:ln>
              <a:effectLst/>
            </p:spPr>
          </p:pic>
          <p:sp>
            <p:nvSpPr>
              <p:cNvPr id="12" name="Rectangle 11">
                <a:extLst>
                  <a:ext uri="{FF2B5EF4-FFF2-40B4-BE49-F238E27FC236}">
                    <a16:creationId xmlns:a16="http://schemas.microsoft.com/office/drawing/2014/main" id="{63381F2F-F00A-5083-4C67-33F28E56193F}"/>
                  </a:ext>
                </a:extLst>
              </p:cNvPr>
              <p:cNvSpPr/>
              <p:nvPr/>
            </p:nvSpPr>
            <p:spPr>
              <a:xfrm>
                <a:off x="3050498" y="2690734"/>
                <a:ext cx="2076138" cy="268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1" name="Picture 10">
                <a:extLst>
                  <a:ext uri="{FF2B5EF4-FFF2-40B4-BE49-F238E27FC236}">
                    <a16:creationId xmlns:a16="http://schemas.microsoft.com/office/drawing/2014/main" id="{C7167E66-2BBB-E0A1-F4EE-D80DC8FBD6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056914" y="2698261"/>
                <a:ext cx="2064650" cy="2671899"/>
              </a:xfrm>
              <a:prstGeom prst="rect">
                <a:avLst/>
              </a:prstGeom>
              <a:ln w="6350">
                <a:solidFill>
                  <a:schemeClr val="bg1">
                    <a:lumMod val="65000"/>
                  </a:schemeClr>
                </a:solidFill>
              </a:ln>
              <a:effectLst/>
            </p:spPr>
          </p:pic>
        </p:grpSp>
        <p:grpSp>
          <p:nvGrpSpPr>
            <p:cNvPr id="19" name="Group 18">
              <a:extLst>
                <a:ext uri="{FF2B5EF4-FFF2-40B4-BE49-F238E27FC236}">
                  <a16:creationId xmlns:a16="http://schemas.microsoft.com/office/drawing/2014/main" id="{6592BC0C-5762-3DB4-AA37-E936FB9EF712}"/>
                </a:ext>
              </a:extLst>
            </p:cNvPr>
            <p:cNvGrpSpPr/>
            <p:nvPr/>
          </p:nvGrpSpPr>
          <p:grpSpPr>
            <a:xfrm>
              <a:off x="5678774" y="1376221"/>
              <a:ext cx="2519621" cy="3997753"/>
              <a:chOff x="5678774" y="1376221"/>
              <a:chExt cx="2519621" cy="3997753"/>
            </a:xfrm>
          </p:grpSpPr>
          <p:pic>
            <p:nvPicPr>
              <p:cNvPr id="13" name="Picture 12">
                <a:extLst>
                  <a:ext uri="{FF2B5EF4-FFF2-40B4-BE49-F238E27FC236}">
                    <a16:creationId xmlns:a16="http://schemas.microsoft.com/office/drawing/2014/main" id="{4923F2D9-4DEE-2167-169A-D321F5117A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33746" y="1376221"/>
                <a:ext cx="2064649" cy="2671899"/>
              </a:xfrm>
              <a:prstGeom prst="rect">
                <a:avLst/>
              </a:prstGeom>
              <a:ln w="6350">
                <a:solidFill>
                  <a:schemeClr val="bg1">
                    <a:lumMod val="65000"/>
                  </a:schemeClr>
                </a:solidFill>
              </a:ln>
              <a:effectLst/>
            </p:spPr>
          </p:pic>
          <p:sp>
            <p:nvSpPr>
              <p:cNvPr id="15" name="Rectangle 14">
                <a:extLst>
                  <a:ext uri="{FF2B5EF4-FFF2-40B4-BE49-F238E27FC236}">
                    <a16:creationId xmlns:a16="http://schemas.microsoft.com/office/drawing/2014/main" id="{D685F159-DB0C-F714-0C6E-AE31D33454CB}"/>
                  </a:ext>
                </a:extLst>
              </p:cNvPr>
              <p:cNvSpPr/>
              <p:nvPr/>
            </p:nvSpPr>
            <p:spPr>
              <a:xfrm>
                <a:off x="5678774" y="2690734"/>
                <a:ext cx="2076137" cy="268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4" name="Picture 13">
                <a:extLst>
                  <a:ext uri="{FF2B5EF4-FFF2-40B4-BE49-F238E27FC236}">
                    <a16:creationId xmlns:a16="http://schemas.microsoft.com/office/drawing/2014/main" id="{81CDB11E-9575-0CFF-EF5C-C81749F014C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687338" y="2698261"/>
                <a:ext cx="2064650" cy="2671899"/>
              </a:xfrm>
              <a:prstGeom prst="rect">
                <a:avLst/>
              </a:prstGeom>
              <a:ln w="6350">
                <a:solidFill>
                  <a:schemeClr val="bg1">
                    <a:lumMod val="65000"/>
                  </a:schemeClr>
                </a:solidFill>
              </a:ln>
              <a:effectLst/>
            </p:spPr>
          </p:pic>
        </p:grpSp>
      </p:grpSp>
      <p:sp>
        <p:nvSpPr>
          <p:cNvPr id="4" name="Slide Number Placeholder 3">
            <a:extLst>
              <a:ext uri="{FF2B5EF4-FFF2-40B4-BE49-F238E27FC236}">
                <a16:creationId xmlns:a16="http://schemas.microsoft.com/office/drawing/2014/main" id="{CC7E0598-CA1C-2830-5408-011AB33C43A4}"/>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CA" smtClean="0"/>
              <a:pPr/>
              <a:t>8</a:t>
            </a:fld>
            <a:endParaRPr lang="en-CA"/>
          </a:p>
        </p:txBody>
      </p:sp>
    </p:spTree>
    <p:custDataLst>
      <p:tags r:id="rId1"/>
    </p:custDataLst>
    <p:extLst>
      <p:ext uri="{BB962C8B-B14F-4D97-AF65-F5344CB8AC3E}">
        <p14:creationId xmlns:p14="http://schemas.microsoft.com/office/powerpoint/2010/main" val="14746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398463" y="472438"/>
            <a:ext cx="8347076" cy="792167"/>
          </a:xfrm>
        </p:spPr>
        <p:txBody>
          <a:bodyPr/>
          <a:lstStyle/>
          <a:p>
            <a:r>
              <a:rPr lang="en-CA" dirty="0"/>
              <a:t>Case studies</a:t>
            </a:r>
          </a:p>
        </p:txBody>
      </p:sp>
      <p:sp>
        <p:nvSpPr>
          <p:cNvPr id="12" name="TextBox 11">
            <a:extLst>
              <a:ext uri="{FF2B5EF4-FFF2-40B4-BE49-F238E27FC236}">
                <a16:creationId xmlns:a16="http://schemas.microsoft.com/office/drawing/2014/main" id="{5BC70364-D20F-4966-B6BF-D680DAC61697}"/>
              </a:ext>
            </a:extLst>
          </p:cNvPr>
          <p:cNvSpPr txBox="1"/>
          <p:nvPr/>
        </p:nvSpPr>
        <p:spPr>
          <a:xfrm>
            <a:off x="3054667" y="5673651"/>
            <a:ext cx="3187291" cy="115416"/>
          </a:xfrm>
          <a:prstGeom prst="rect">
            <a:avLst/>
          </a:prstGeom>
          <a:noFill/>
        </p:spPr>
        <p:txBody>
          <a:bodyPr wrap="square" lIns="0" tIns="0" rIns="0" bIns="0" rtlCol="0">
            <a:spAutoFit/>
          </a:bodyPr>
          <a:lstStyle/>
          <a:p>
            <a:pPr defTabSz="685983">
              <a:spcBef>
                <a:spcPts val="450"/>
              </a:spcBef>
            </a:pPr>
            <a:r>
              <a:rPr lang="en-CA" sz="750" dirty="0">
                <a:solidFill>
                  <a:prstClr val="black"/>
                </a:solidFill>
                <a:latin typeface="Arial" panose="020B0604020202020204"/>
              </a:rPr>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8462318" y="6337639"/>
            <a:ext cx="283219" cy="175694"/>
          </a:xfrm>
        </p:spPr>
        <p:txBody>
          <a:bodyPr/>
          <a:lstStyle/>
          <a:p>
            <a:fld id="{BB333B34-C87C-402E-ABB0-13B7C9DEBBC4}" type="slidenum">
              <a:rPr lang="en-US"/>
              <a:pPr/>
              <a:t>9</a:t>
            </a:fld>
            <a:endParaRPr lang="en-US"/>
          </a:p>
        </p:txBody>
      </p:sp>
      <p:grpSp>
        <p:nvGrpSpPr>
          <p:cNvPr id="15" name="Group 14"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A8F56001-F6D6-D0D4-A0B3-9D2661C46F20}"/>
              </a:ext>
            </a:extLst>
          </p:cNvPr>
          <p:cNvGrpSpPr>
            <a:grpSpLocks noChangeAspect="1"/>
          </p:cNvGrpSpPr>
          <p:nvPr/>
        </p:nvGrpSpPr>
        <p:grpSpPr>
          <a:xfrm>
            <a:off x="604273" y="1593229"/>
            <a:ext cx="8088078" cy="3347067"/>
            <a:chOff x="622752" y="1108957"/>
            <a:chExt cx="11297305" cy="4675133"/>
          </a:xfrm>
        </p:grpSpPr>
        <p:pic>
          <p:nvPicPr>
            <p:cNvPr id="16" name="Picture 15">
              <a:extLst>
                <a:ext uri="{FF2B5EF4-FFF2-40B4-BE49-F238E27FC236}">
                  <a16:creationId xmlns:a16="http://schemas.microsoft.com/office/drawing/2014/main" id="{A6197495-0143-8598-D065-247D23B9FC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124F43B6-AFF7-574B-CE49-0C9DF4EE29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886517D6-A954-61F6-6D79-BAA91408E82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19" name="Picture 18" descr="A person sitting on a box holding a phone&#10;&#10;Description automatically generated">
              <a:extLst>
                <a:ext uri="{FF2B5EF4-FFF2-40B4-BE49-F238E27FC236}">
                  <a16:creationId xmlns:a16="http://schemas.microsoft.com/office/drawing/2014/main" id="{2D06802E-6189-72B7-902D-A10839D936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20" name="Picture 19">
              <a:extLst>
                <a:ext uri="{FF2B5EF4-FFF2-40B4-BE49-F238E27FC236}">
                  <a16:creationId xmlns:a16="http://schemas.microsoft.com/office/drawing/2014/main" id="{0DAFC02B-16A3-2F2A-8E45-D3D7B610DE1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21" name="Picture 20">
              <a:extLst>
                <a:ext uri="{FF2B5EF4-FFF2-40B4-BE49-F238E27FC236}">
                  <a16:creationId xmlns:a16="http://schemas.microsoft.com/office/drawing/2014/main" id="{D27A8D5E-6D78-3F0C-FB1F-9E1CE373EBD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22" name="Picture 21">
              <a:extLst>
                <a:ext uri="{FF2B5EF4-FFF2-40B4-BE49-F238E27FC236}">
                  <a16:creationId xmlns:a16="http://schemas.microsoft.com/office/drawing/2014/main" id="{C645BFD7-F90F-E5D8-DF4A-6A8AB16F977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23" name="Picture 22">
              <a:extLst>
                <a:ext uri="{FF2B5EF4-FFF2-40B4-BE49-F238E27FC236}">
                  <a16:creationId xmlns:a16="http://schemas.microsoft.com/office/drawing/2014/main" id="{217EF66B-1294-AFAE-50ED-3300D3D8638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Tree>
    <p:custDataLst>
      <p:tags r:id="rId1"/>
    </p:custDataLst>
    <p:extLst>
      <p:ext uri="{BB962C8B-B14F-4D97-AF65-F5344CB8AC3E}">
        <p14:creationId xmlns:p14="http://schemas.microsoft.com/office/powerpoint/2010/main" val="231122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COUNT" val="2"/>
  <p:tag name="SN" val="HIDDE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3BD9F2-9CAE-464E-AEAD-208F367FF1F7}"/>
</file>

<file path=customXml/itemProps2.xml><?xml version="1.0" encoding="utf-8"?>
<ds:datastoreItem xmlns:ds="http://schemas.openxmlformats.org/officeDocument/2006/customXml" ds:itemID="{1B29B85A-DAB3-48D7-9C91-E27038B22028}">
  <ds:schemaRefs>
    <ds:schemaRef ds:uri="http://schemas.microsoft.com/sharepoint/v3/contenttype/forms"/>
  </ds:schemaRefs>
</ds:datastoreItem>
</file>

<file path=customXml/itemProps3.xml><?xml version="1.0" encoding="utf-8"?>
<ds:datastoreItem xmlns:ds="http://schemas.openxmlformats.org/officeDocument/2006/customXml" ds:itemID="{0CCB852A-C5F0-4832-94B8-087E04691532}">
  <ds:schemaRefs>
    <ds:schemaRef ds:uri="http://schemas.microsoft.com/office/2006/documentManagement/types"/>
    <ds:schemaRef ds:uri="http://purl.org/dc/elements/1.1/"/>
    <ds:schemaRef ds:uri="http://www.w3.org/XML/1998/namespace"/>
    <ds:schemaRef ds:uri="6add9a28-6956-412b-b277-d11e8307a710"/>
    <ds:schemaRef ds:uri="http://schemas.microsoft.com/office/infopath/2007/PartnerControls"/>
    <ds:schemaRef ds:uri="http://schemas.openxmlformats.org/package/2006/metadata/core-properties"/>
    <ds:schemaRef ds:uri="http://purl.org/dc/dcmitype/"/>
    <ds:schemaRef ds:uri="c12886e0-e552-4999-964a-a6c2f4ccb2b1"/>
    <ds:schemaRef ds:uri="77b4f4c4-2685-4772-9cb7-c9ef513f8aa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549</TotalTime>
  <Words>3452</Words>
  <Application>Microsoft Office PowerPoint</Application>
  <PresentationFormat>On-screen Show (4:3)</PresentationFormat>
  <Paragraphs>210</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Unicode MS</vt:lpstr>
      <vt:lpstr>Calibri Bold</vt:lpstr>
      <vt:lpstr>Helvetica</vt:lpstr>
      <vt:lpstr>Manulife JH Sans Optimized</vt:lpstr>
      <vt:lpstr>Manulife JH Sans Optimized Demi</vt:lpstr>
      <vt:lpstr>Manulife JH Sans Optimized DemiBd</vt:lpstr>
      <vt:lpstr>Times New Roman</vt:lpstr>
      <vt:lpstr>Wingdings</vt:lpstr>
      <vt:lpstr>John Hancock layouts</vt:lpstr>
      <vt:lpstr>New parent</vt:lpstr>
      <vt:lpstr>Case study: New parent</vt:lpstr>
      <vt:lpstr>Plan for the unexpected    </vt:lpstr>
      <vt:lpstr>Give your child the gift of choice </vt:lpstr>
      <vt:lpstr>Build your investing power</vt:lpstr>
      <vt:lpstr>Get a boost</vt:lpstr>
      <vt:lpstr>Congratulations – you’re a parent!  </vt:lpstr>
      <vt:lpstr>Primer on 529 plans </vt:lpstr>
      <vt:lpstr>Case studies</vt:lpstr>
      <vt:lpstr>Worksheets and checklists</vt:lpstr>
      <vt:lpstr>Thank you</vt:lpstr>
      <vt:lpstr>More information</vt:lpstr>
      <vt:lpstr>Back Cover</vt:lpstr>
    </vt:vector>
  </TitlesOfParts>
  <Manager/>
  <Company>JHIM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 in yourself</dc:title>
  <dc:subject/>
  <dc:creator>JHIM</dc:creator>
  <cp:keywords/>
  <dc:description/>
  <cp:lastModifiedBy>Kathleen Pritchard</cp:lastModifiedBy>
  <cp:revision>55</cp:revision>
  <cp:lastPrinted>2024-03-11T18:20:06Z</cp:lastPrinted>
  <dcterms:created xsi:type="dcterms:W3CDTF">2015-03-19T18:06:20Z</dcterms:created>
  <dcterms:modified xsi:type="dcterms:W3CDTF">2025-02-12T15:22:28Z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0x01010093182CE6A9D8804D97E5BC1E6876666E</vt:lpwstr>
  </property>
  <property fmtid="{D5CDD505-2E9C-101B-9397-08002B2CF9AE}" pid="3" name="MSIP_Label_0dd5db4b-78fb-42ac-8616-2bbd1a698c72_Enabled">
    <vt:lpwstr>true</vt:lpwstr>
  </property>
  <property fmtid="{D5CDD505-2E9C-101B-9397-08002B2CF9AE}" pid="4" name="MSIP_Label_0dd5db4b-78fb-42ac-8616-2bbd1a698c72_SetDate">
    <vt:lpwstr>2023-01-19T14:45:07Z</vt:lpwstr>
  </property>
  <property fmtid="{D5CDD505-2E9C-101B-9397-08002B2CF9AE}" pid="5" name="MSIP_Label_0dd5db4b-78fb-42ac-8616-2bbd1a698c72_Method">
    <vt:lpwstr>Privileged</vt:lpwstr>
  </property>
  <property fmtid="{D5CDD505-2E9C-101B-9397-08002B2CF9AE}" pid="6" name="MSIP_Label_0dd5db4b-78fb-42ac-8616-2bbd1a698c72_Name">
    <vt:lpwstr>EXTERNAL</vt:lpwstr>
  </property>
  <property fmtid="{D5CDD505-2E9C-101B-9397-08002B2CF9AE}" pid="7" name="MSIP_Label_0dd5db4b-78fb-42ac-8616-2bbd1a698c72_SiteId">
    <vt:lpwstr>5d3e2773-e07f-4432-a630-1a0f68a28a05</vt:lpwstr>
  </property>
  <property fmtid="{D5CDD505-2E9C-101B-9397-08002B2CF9AE}" pid="8" name="MSIP_Label_0dd5db4b-78fb-42ac-8616-2bbd1a698c72_ActionId">
    <vt:lpwstr>c397c192-adcc-41f9-941f-63d41b7000b4</vt:lpwstr>
  </property>
  <property fmtid="{D5CDD505-2E9C-101B-9397-08002B2CF9AE}" pid="9" name="MSIP_Label_0dd5db4b-78fb-42ac-8616-2bbd1a698c72_ContentBits">
    <vt:lpwstr>0</vt:lpwstr>
  </property>
  <property fmtid="{D5CDD505-2E9C-101B-9397-08002B2CF9AE}" pid="10" name="MediaServiceImageTags">
    <vt:lpwstr/>
  </property>
  <property fmtid="{D5CDD505-2E9C-101B-9397-08002B2CF9AE}" pid="11" name="ArticulateGUID">
    <vt:lpwstr>637E63F7-2BDD-458F-B7A9-4A620D18E723</vt:lpwstr>
  </property>
  <property fmtid="{D5CDD505-2E9C-101B-9397-08002B2CF9AE}" pid="12" name="ArticulatePath">
    <vt:lpwstr>https://mfc.sharepoint.com/sites/PracticeManagement/Practice Management Document Library/Enhancing the client experience/Women, Wealth, and Wisdom/Case studies/WWW-CS-New-Parent-INVESTOR-JHIM-FINAL</vt:lpwstr>
  </property>
</Properties>
</file>