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4.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3" r:id="rId5"/>
  </p:sldMasterIdLst>
  <p:notesMasterIdLst>
    <p:notesMasterId r:id="rId19"/>
  </p:notesMasterIdLst>
  <p:handoutMasterIdLst>
    <p:handoutMasterId r:id="rId20"/>
  </p:handoutMasterIdLst>
  <p:sldIdLst>
    <p:sldId id="2205" r:id="rId6"/>
    <p:sldId id="2213" r:id="rId7"/>
    <p:sldId id="4004" r:id="rId8"/>
    <p:sldId id="4005" r:id="rId9"/>
    <p:sldId id="2218" r:id="rId10"/>
    <p:sldId id="2222" r:id="rId11"/>
    <p:sldId id="2223" r:id="rId12"/>
    <p:sldId id="2224" r:id="rId13"/>
    <p:sldId id="4009" r:id="rId14"/>
    <p:sldId id="4010" r:id="rId15"/>
    <p:sldId id="2615" r:id="rId16"/>
    <p:sldId id="648" r:id="rId17"/>
    <p:sldId id="2133" r:id="rId18"/>
  </p:sldIdLst>
  <p:sldSz cx="12188825" cy="6858000"/>
  <p:notesSz cx="7315200" cy="96012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584" userDrawn="1">
          <p15:clr>
            <a:srgbClr val="A4A3A4"/>
          </p15:clr>
        </p15:guide>
        <p15:guide id="7" orient="horz" pos="1344" userDrawn="1">
          <p15:clr>
            <a:srgbClr val="A4A3A4"/>
          </p15:clr>
        </p15:guide>
        <p15:guide id="8" pos="2553" userDrawn="1">
          <p15:clr>
            <a:srgbClr val="A4A3A4"/>
          </p15:clr>
        </p15:guide>
        <p15:guide id="9" orient="horz" pos="1139" userDrawn="1">
          <p15:clr>
            <a:srgbClr val="A4A3A4"/>
          </p15:clr>
        </p15:guide>
        <p15:guide id="10" orient="horz" pos="326" userDrawn="1">
          <p15:clr>
            <a:srgbClr val="A4A3A4"/>
          </p15:clr>
        </p15:guide>
        <p15:guide id="13" orient="horz" pos="3581" userDrawn="1">
          <p15:clr>
            <a:srgbClr val="A4A3A4"/>
          </p15:clr>
        </p15:guide>
        <p15:guide id="14" pos="2739" userDrawn="1">
          <p15:clr>
            <a:srgbClr val="A4A3A4"/>
          </p15:clr>
        </p15:guide>
        <p15:guide id="15" pos="3558" userDrawn="1">
          <p15:clr>
            <a:srgbClr val="A4A3A4"/>
          </p15:clr>
        </p15:guide>
        <p15:guide id="16" pos="4134" userDrawn="1">
          <p15:clr>
            <a:srgbClr val="A4A3A4"/>
          </p15:clr>
        </p15:guide>
        <p15:guide id="17" pos="5037" userDrawn="1">
          <p15:clr>
            <a:srgbClr val="A4A3A4"/>
          </p15:clr>
        </p15:guide>
        <p15:guide id="18" pos="1037" userDrawn="1">
          <p15:clr>
            <a:srgbClr val="A4A3A4"/>
          </p15:clr>
        </p15:guide>
        <p15:guide id="19" pos="6647" userDrawn="1">
          <p15:clr>
            <a:srgbClr val="A4A3A4"/>
          </p15:clr>
        </p15:guide>
        <p15:guide id="20" pos="3840" userDrawn="1">
          <p15:clr>
            <a:srgbClr val="A4A3A4"/>
          </p15:clr>
        </p15:guide>
      </p15:sldGuideLst>
    </p:ext>
    <p:ext uri="{2D200454-40CA-4A62-9FC3-DE9A4176ACB9}">
      <p15:notesGuideLst xmlns:p15="http://schemas.microsoft.com/office/powerpoint/2012/main">
        <p15:guide id="1" orient="horz" pos="2406" userDrawn="1">
          <p15:clr>
            <a:srgbClr val="A4A3A4"/>
          </p15:clr>
        </p15:guide>
        <p15:guide id="2" pos="368" userDrawn="1">
          <p15:clr>
            <a:srgbClr val="A4A3A4"/>
          </p15:clr>
        </p15:guide>
        <p15:guide id="3" pos="4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459DAB-79AA-E08E-1767-BDCA279CBB49}" name="Allegra Pericles" initials="AP" userId="S::perical@MFCGD.COM::6fb6fad6-731c-444c-82cd-a15dca0c4dc2" providerId="AD"/>
  <p188:author id="{530EF1C4-B3F0-3144-E64A-E92F18036B9C}" name="Laura Davies" initials="LD" userId="S::laura.davies@lowecom.com::60ad19b2-f6f7-40d7-bc24-f0a4ba95df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A39"/>
    <a:srgbClr val="00009A"/>
    <a:srgbClr val="06874E"/>
    <a:srgbClr val="EC6453"/>
    <a:srgbClr val="0000C1"/>
    <a:srgbClr val="D77D28"/>
    <a:srgbClr val="00A758"/>
    <a:srgbClr val="C1D8F7"/>
    <a:srgbClr val="CAEED9"/>
    <a:srgbClr val="E7F1E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3" autoAdjust="0"/>
    <p:restoredTop sz="86416" autoAdjust="0"/>
  </p:normalViewPr>
  <p:slideViewPr>
    <p:cSldViewPr snapToGrid="0">
      <p:cViewPr varScale="1">
        <p:scale>
          <a:sx n="139" d="100"/>
          <a:sy n="139" d="100"/>
        </p:scale>
        <p:origin x="1356" y="80"/>
      </p:cViewPr>
      <p:guideLst>
        <p:guide orient="horz" pos="1584"/>
        <p:guide orient="horz" pos="1344"/>
        <p:guide pos="2553"/>
        <p:guide orient="horz" pos="1139"/>
        <p:guide orient="horz" pos="326"/>
        <p:guide orient="horz" pos="3581"/>
        <p:guide pos="2739"/>
        <p:guide pos="3558"/>
        <p:guide pos="4134"/>
        <p:guide pos="5037"/>
        <p:guide pos="1037"/>
        <p:guide pos="6647"/>
        <p:guide pos="3840"/>
      </p:guideLst>
    </p:cSldViewPr>
  </p:slideViewPr>
  <p:outlineViewPr>
    <p:cViewPr>
      <p:scale>
        <a:sx n="33" d="100"/>
        <a:sy n="33" d="100"/>
      </p:scale>
      <p:origin x="0" y="-12984"/>
    </p:cViewPr>
  </p:outlineViewPr>
  <p:notesTextViewPr>
    <p:cViewPr>
      <p:scale>
        <a:sx n="1" d="1"/>
        <a:sy n="1" d="1"/>
      </p:scale>
      <p:origin x="0" y="0"/>
    </p:cViewPr>
  </p:notesTextViewPr>
  <p:notesViewPr>
    <p:cSldViewPr snapToGrid="0">
      <p:cViewPr>
        <p:scale>
          <a:sx n="150" d="100"/>
          <a:sy n="150" d="100"/>
        </p:scale>
        <p:origin x="264" y="-3240"/>
      </p:cViewPr>
      <p:guideLst>
        <p:guide orient="horz" pos="2406"/>
        <p:guide pos="368"/>
        <p:guide pos="4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CA" b="1" dirty="0"/>
              <a:t>Paying Off Credit Card Debt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4047657473236555E-2"/>
          <c:y val="0.10207083025631958"/>
          <c:w val="0.92013069563715544"/>
          <c:h val="0.75765157976486408"/>
        </c:manualLayout>
      </c:layout>
      <c:areaChart>
        <c:grouping val="stacked"/>
        <c:varyColors val="0"/>
        <c:ser>
          <c:idx val="0"/>
          <c:order val="0"/>
          <c:tx>
            <c:strRef>
              <c:f>'CC Update'!$N$7</c:f>
              <c:strCache>
                <c:ptCount val="1"/>
                <c:pt idx="0">
                  <c:v>Principal</c:v>
                </c:pt>
              </c:strCache>
            </c:strRef>
          </c:tx>
          <c:spPr>
            <a:solidFill>
              <a:srgbClr val="06874E"/>
            </a:solidFill>
            <a:ln>
              <a:noFill/>
            </a:ln>
            <a:effectLst/>
          </c:spPr>
          <c:cat>
            <c:numRef>
              <c:f>'CC Update'!$M$8:$M$272</c:f>
              <c:numCache>
                <c:formatCode>General</c:formatCode>
                <c:ptCount val="26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numCache>
            </c:numRef>
          </c:cat>
          <c:val>
            <c:numRef>
              <c:f>'CC Update'!$N$8:$N$272</c:f>
              <c:numCache>
                <c:formatCode>"$"#,##0</c:formatCode>
                <c:ptCount val="265"/>
                <c:pt idx="0">
                  <c:v>0</c:v>
                </c:pt>
                <c:pt idx="1">
                  <c:v>100</c:v>
                </c:pt>
                <c:pt idx="2">
                  <c:v>199</c:v>
                </c:pt>
                <c:pt idx="3">
                  <c:v>297.01</c:v>
                </c:pt>
                <c:pt idx="4">
                  <c:v>394.03989999999999</c:v>
                </c:pt>
                <c:pt idx="5">
                  <c:v>490.09950099999998</c:v>
                </c:pt>
                <c:pt idx="6">
                  <c:v>585.19850599000006</c:v>
                </c:pt>
                <c:pt idx="7">
                  <c:v>679.34652093010004</c:v>
                </c:pt>
                <c:pt idx="8">
                  <c:v>772.55305572079908</c:v>
                </c:pt>
                <c:pt idx="9">
                  <c:v>864.82752516359108</c:v>
                </c:pt>
                <c:pt idx="10">
                  <c:v>956.17924991195514</c:v>
                </c:pt>
                <c:pt idx="11">
                  <c:v>1046.6174574128356</c:v>
                </c:pt>
                <c:pt idx="12">
                  <c:v>1136.1512828387072</c:v>
                </c:pt>
                <c:pt idx="13">
                  <c:v>1224.7897700103201</c:v>
                </c:pt>
                <c:pt idx="14">
                  <c:v>1312.5418723102171</c:v>
                </c:pt>
                <c:pt idx="15">
                  <c:v>1399.4164535871148</c:v>
                </c:pt>
                <c:pt idx="16">
                  <c:v>1485.4222890512438</c:v>
                </c:pt>
                <c:pt idx="17">
                  <c:v>1570.5680661607314</c:v>
                </c:pt>
                <c:pt idx="18">
                  <c:v>1654.862385499124</c:v>
                </c:pt>
                <c:pt idx="19">
                  <c:v>1738.3137616441327</c:v>
                </c:pt>
                <c:pt idx="20">
                  <c:v>1820.9306240276915</c:v>
                </c:pt>
                <c:pt idx="21">
                  <c:v>1902.7213177874146</c:v>
                </c:pt>
                <c:pt idx="22">
                  <c:v>1983.6941046095405</c:v>
                </c:pt>
                <c:pt idx="23">
                  <c:v>2063.8571635634453</c:v>
                </c:pt>
                <c:pt idx="24">
                  <c:v>2143.2185919278108</c:v>
                </c:pt>
                <c:pt idx="25">
                  <c:v>2221.7864060085326</c:v>
                </c:pt>
                <c:pt idx="26">
                  <c:v>2299.5685419484471</c:v>
                </c:pt>
                <c:pt idx="27">
                  <c:v>2376.5728565289628</c:v>
                </c:pt>
                <c:pt idx="28">
                  <c:v>2452.8071279636733</c:v>
                </c:pt>
                <c:pt idx="29">
                  <c:v>2528.2790566840367</c:v>
                </c:pt>
                <c:pt idx="30">
                  <c:v>2602.9962661171962</c:v>
                </c:pt>
                <c:pt idx="31">
                  <c:v>2676.9663034560244</c:v>
                </c:pt>
                <c:pt idx="32">
                  <c:v>2750.1966404214641</c:v>
                </c:pt>
                <c:pt idx="33">
                  <c:v>2822.6946740172493</c:v>
                </c:pt>
                <c:pt idx="34">
                  <c:v>2894.4677272770768</c:v>
                </c:pt>
                <c:pt idx="35">
                  <c:v>2965.5230500043062</c:v>
                </c:pt>
                <c:pt idx="36">
                  <c:v>3035.867819504263</c:v>
                </c:pt>
                <c:pt idx="37">
                  <c:v>3105.5091413092205</c:v>
                </c:pt>
                <c:pt idx="38">
                  <c:v>3174.4540498961283</c:v>
                </c:pt>
                <c:pt idx="39">
                  <c:v>3242.709509397167</c:v>
                </c:pt>
                <c:pt idx="40">
                  <c:v>3310.2824143031953</c:v>
                </c:pt>
                <c:pt idx="41">
                  <c:v>3377.1795901601636</c:v>
                </c:pt>
                <c:pt idx="42">
                  <c:v>3443.4077942585618</c:v>
                </c:pt>
                <c:pt idx="43">
                  <c:v>3508.9737163159762</c:v>
                </c:pt>
                <c:pt idx="44">
                  <c:v>3573.8839791528162</c:v>
                </c:pt>
                <c:pt idx="45">
                  <c:v>3638.1451393612879</c:v>
                </c:pt>
                <c:pt idx="46">
                  <c:v>3701.7636879676752</c:v>
                </c:pt>
                <c:pt idx="47">
                  <c:v>3764.7460510879982</c:v>
                </c:pt>
                <c:pt idx="48">
                  <c:v>3827.0985905771181</c:v>
                </c:pt>
                <c:pt idx="49">
                  <c:v>3888.8276046713468</c:v>
                </c:pt>
                <c:pt idx="50">
                  <c:v>3949.9393286246332</c:v>
                </c:pt>
                <c:pt idx="51">
                  <c:v>4010.4399353383869</c:v>
                </c:pt>
                <c:pt idx="52">
                  <c:v>4070.3355359850029</c:v>
                </c:pt>
                <c:pt idx="53">
                  <c:v>4129.6321806251526</c:v>
                </c:pt>
                <c:pt idx="54">
                  <c:v>4188.3358588189012</c:v>
                </c:pt>
                <c:pt idx="55">
                  <c:v>4246.4525002307118</c:v>
                </c:pt>
                <c:pt idx="56">
                  <c:v>4303.987975228405</c:v>
                </c:pt>
                <c:pt idx="57">
                  <c:v>4360.9480954761211</c:v>
                </c:pt>
                <c:pt idx="58">
                  <c:v>4417.3386145213599</c:v>
                </c:pt>
                <c:pt idx="59">
                  <c:v>4473.1652283761459</c:v>
                </c:pt>
                <c:pt idx="60">
                  <c:v>4528.4335760923841</c:v>
                </c:pt>
                <c:pt idx="61">
                  <c:v>4583.1492403314605</c:v>
                </c:pt>
                <c:pt idx="62">
                  <c:v>4637.3177479281458</c:v>
                </c:pt>
                <c:pt idx="63">
                  <c:v>4690.9445704488644</c:v>
                </c:pt>
                <c:pt idx="64">
                  <c:v>4744.0351247443759</c:v>
                </c:pt>
                <c:pt idx="65">
                  <c:v>4796.5947734969322</c:v>
                </c:pt>
                <c:pt idx="66">
                  <c:v>4848.6288257619626</c:v>
                </c:pt>
                <c:pt idx="67">
                  <c:v>4900.1425375043427</c:v>
                </c:pt>
                <c:pt idx="68">
                  <c:v>4951.1411121292995</c:v>
                </c:pt>
                <c:pt idx="69">
                  <c:v>5001.6297010080061</c:v>
                </c:pt>
                <c:pt idx="70">
                  <c:v>5051.6134039979261</c:v>
                </c:pt>
                <c:pt idx="71">
                  <c:v>5101.097269957947</c:v>
                </c:pt>
                <c:pt idx="72">
                  <c:v>5150.0862972583673</c:v>
                </c:pt>
                <c:pt idx="73">
                  <c:v>5198.5854342857838</c:v>
                </c:pt>
                <c:pt idx="74">
                  <c:v>5246.5995799429256</c:v>
                </c:pt>
                <c:pt idx="75">
                  <c:v>5294.1335841434966</c:v>
                </c:pt>
                <c:pt idx="76">
                  <c:v>5341.1922483020617</c:v>
                </c:pt>
                <c:pt idx="77">
                  <c:v>5387.7803258190406</c:v>
                </c:pt>
                <c:pt idx="78">
                  <c:v>5433.9025225608502</c:v>
                </c:pt>
                <c:pt idx="79">
                  <c:v>5479.5634973352417</c:v>
                </c:pt>
                <c:pt idx="80">
                  <c:v>5524.7678623618895</c:v>
                </c:pt>
                <c:pt idx="81">
                  <c:v>5569.5201837382701</c:v>
                </c:pt>
                <c:pt idx="82">
                  <c:v>5613.824981900887</c:v>
                </c:pt>
                <c:pt idx="83">
                  <c:v>5657.6867320818783</c:v>
                </c:pt>
                <c:pt idx="84">
                  <c:v>5701.1098647610597</c:v>
                </c:pt>
                <c:pt idx="85">
                  <c:v>5744.0987661134495</c:v>
                </c:pt>
                <c:pt idx="86">
                  <c:v>5786.6577784523151</c:v>
                </c:pt>
                <c:pt idx="87">
                  <c:v>5828.7912006677916</c:v>
                </c:pt>
                <c:pt idx="88">
                  <c:v>5870.5032886611134</c:v>
                </c:pt>
                <c:pt idx="89">
                  <c:v>5911.7982557745026</c:v>
                </c:pt>
                <c:pt idx="90">
                  <c:v>5952.680273216758</c:v>
                </c:pt>
                <c:pt idx="91">
                  <c:v>5993.1534704845908</c:v>
                </c:pt>
                <c:pt idx="92">
                  <c:v>6033.2219357797449</c:v>
                </c:pt>
                <c:pt idx="93">
                  <c:v>6072.889716421947</c:v>
                </c:pt>
                <c:pt idx="94">
                  <c:v>6112.1608192577278</c:v>
                </c:pt>
                <c:pt idx="95">
                  <c:v>6151.0392110651501</c:v>
                </c:pt>
                <c:pt idx="96">
                  <c:v>6189.528818954499</c:v>
                </c:pt>
                <c:pt idx="97">
                  <c:v>6227.6335307649542</c:v>
                </c:pt>
                <c:pt idx="98">
                  <c:v>6265.3571954573044</c:v>
                </c:pt>
                <c:pt idx="99">
                  <c:v>6302.7036235027317</c:v>
                </c:pt>
                <c:pt idx="100">
                  <c:v>6339.6765872677042</c:v>
                </c:pt>
                <c:pt idx="101">
                  <c:v>6376.2798213950273</c:v>
                </c:pt>
                <c:pt idx="102">
                  <c:v>6412.5170231810771</c:v>
                </c:pt>
                <c:pt idx="103">
                  <c:v>6448.3918529492666</c:v>
                </c:pt>
                <c:pt idx="104">
                  <c:v>6483.9079344197744</c:v>
                </c:pt>
                <c:pt idx="105">
                  <c:v>6519.0688550755767</c:v>
                </c:pt>
                <c:pt idx="106">
                  <c:v>6553.8781665248207</c:v>
                </c:pt>
                <c:pt idx="107">
                  <c:v>6588.3393848595724</c:v>
                </c:pt>
                <c:pt idx="108">
                  <c:v>6622.4559910109765</c:v>
                </c:pt>
                <c:pt idx="109">
                  <c:v>6656.2314311008668</c:v>
                </c:pt>
                <c:pt idx="110">
                  <c:v>6689.669116789858</c:v>
                </c:pt>
                <c:pt idx="111">
                  <c:v>6722.772425621959</c:v>
                </c:pt>
                <c:pt idx="112">
                  <c:v>6755.5447013657395</c:v>
                </c:pt>
                <c:pt idx="113">
                  <c:v>6787.9892543520818</c:v>
                </c:pt>
                <c:pt idx="114">
                  <c:v>6820.1093618085606</c:v>
                </c:pt>
                <c:pt idx="115">
                  <c:v>6851.9082681904747</c:v>
                </c:pt>
                <c:pt idx="116">
                  <c:v>6883.3891855085703</c:v>
                </c:pt>
                <c:pt idx="117">
                  <c:v>6914.555293653485</c:v>
                </c:pt>
                <c:pt idx="118">
                  <c:v>6945.4097407169502</c:v>
                </c:pt>
                <c:pt idx="119">
                  <c:v>6975.9556433097805</c:v>
                </c:pt>
                <c:pt idx="120">
                  <c:v>7006.1960868766828</c:v>
                </c:pt>
                <c:pt idx="121">
                  <c:v>7036.1341260079162</c:v>
                </c:pt>
                <c:pt idx="122">
                  <c:v>7065.7727847478372</c:v>
                </c:pt>
                <c:pt idx="123">
                  <c:v>7095.1150569003585</c:v>
                </c:pt>
                <c:pt idx="124">
                  <c:v>7124.1639063313551</c:v>
                </c:pt>
                <c:pt idx="125">
                  <c:v>7152.9222672680417</c:v>
                </c:pt>
                <c:pt idx="126">
                  <c:v>7181.3930445953611</c:v>
                </c:pt>
                <c:pt idx="127">
                  <c:v>7209.5791141494074</c:v>
                </c:pt>
                <c:pt idx="128">
                  <c:v>7237.483323007913</c:v>
                </c:pt>
                <c:pt idx="129">
                  <c:v>7265.1084897778337</c:v>
                </c:pt>
                <c:pt idx="130">
                  <c:v>7292.457404880055</c:v>
                </c:pt>
                <c:pt idx="131">
                  <c:v>7319.5328308312546</c:v>
                </c:pt>
                <c:pt idx="132">
                  <c:v>7346.3375025229425</c:v>
                </c:pt>
                <c:pt idx="133">
                  <c:v>7372.8741274977128</c:v>
                </c:pt>
                <c:pt idx="134">
                  <c:v>7399.1453862227354</c:v>
                </c:pt>
                <c:pt idx="135">
                  <c:v>7425.1539323605084</c:v>
                </c:pt>
                <c:pt idx="136">
                  <c:v>7450.902393036903</c:v>
                </c:pt>
                <c:pt idx="137">
                  <c:v>7476.393369106534</c:v>
                </c:pt>
                <c:pt idx="138">
                  <c:v>7501.6294354154688</c:v>
                </c:pt>
                <c:pt idx="139">
                  <c:v>7526.6131410613143</c:v>
                </c:pt>
                <c:pt idx="140">
                  <c:v>7551.3470096507008</c:v>
                </c:pt>
                <c:pt idx="141">
                  <c:v>7575.8335395541935</c:v>
                </c:pt>
                <c:pt idx="142">
                  <c:v>7600.075204158652</c:v>
                </c:pt>
                <c:pt idx="143">
                  <c:v>7624.0744521170654</c:v>
                </c:pt>
                <c:pt idx="144">
                  <c:v>7647.8337075958943</c:v>
                </c:pt>
                <c:pt idx="145">
                  <c:v>7671.3553705199356</c:v>
                </c:pt>
                <c:pt idx="146">
                  <c:v>7694.6418168147366</c:v>
                </c:pt>
                <c:pt idx="147">
                  <c:v>7717.6953986465887</c:v>
                </c:pt>
                <c:pt idx="148">
                  <c:v>7740.5184446601224</c:v>
                </c:pt>
                <c:pt idx="149">
                  <c:v>7763.1132602135212</c:v>
                </c:pt>
                <c:pt idx="150">
                  <c:v>7785.4821276113862</c:v>
                </c:pt>
                <c:pt idx="151">
                  <c:v>7807.6273063352719</c:v>
                </c:pt>
                <c:pt idx="152">
                  <c:v>7829.5510332719196</c:v>
                </c:pt>
                <c:pt idx="153">
                  <c:v>7851.2555229392001</c:v>
                </c:pt>
                <c:pt idx="154">
                  <c:v>7872.742967709808</c:v>
                </c:pt>
                <c:pt idx="155">
                  <c:v>7894.0155380327096</c:v>
                </c:pt>
                <c:pt idx="156">
                  <c:v>7915.0753826523824</c:v>
                </c:pt>
                <c:pt idx="157">
                  <c:v>7935.9246288258582</c:v>
                </c:pt>
                <c:pt idx="158">
                  <c:v>7956.5653825375994</c:v>
                </c:pt>
                <c:pt idx="159">
                  <c:v>7976.9997287122233</c:v>
                </c:pt>
                <c:pt idx="160">
                  <c:v>7997.2297314251009</c:v>
                </c:pt>
                <c:pt idx="161">
                  <c:v>8017.2574341108502</c:v>
                </c:pt>
                <c:pt idx="162">
                  <c:v>8037.0848597697413</c:v>
                </c:pt>
                <c:pt idx="163">
                  <c:v>8056.7140111720437</c:v>
                </c:pt>
                <c:pt idx="164">
                  <c:v>8076.1468710603231</c:v>
                </c:pt>
                <c:pt idx="165">
                  <c:v>8095.3854023497197</c:v>
                </c:pt>
                <c:pt idx="166">
                  <c:v>8114.4315483262226</c:v>
                </c:pt>
                <c:pt idx="167">
                  <c:v>8133.2872328429603</c:v>
                </c:pt>
                <c:pt idx="168">
                  <c:v>8151.9543605145309</c:v>
                </c:pt>
                <c:pt idx="169">
                  <c:v>8170.4348169093855</c:v>
                </c:pt>
                <c:pt idx="170">
                  <c:v>8188.7304687402921</c:v>
                </c:pt>
                <c:pt idx="171">
                  <c:v>8206.8431640528888</c:v>
                </c:pt>
                <c:pt idx="172">
                  <c:v>8224.7747324123593</c:v>
                </c:pt>
                <c:pt idx="173">
                  <c:v>8242.526985088236</c:v>
                </c:pt>
                <c:pt idx="174">
                  <c:v>8260.1017152373533</c:v>
                </c:pt>
                <c:pt idx="175">
                  <c:v>8277.5006980849794</c:v>
                </c:pt>
                <c:pt idx="176">
                  <c:v>8294.7256911041295</c:v>
                </c:pt>
                <c:pt idx="177">
                  <c:v>8311.7784341930874</c:v>
                </c:pt>
                <c:pt idx="178">
                  <c:v>8328.6606498511574</c:v>
                </c:pt>
                <c:pt idx="179">
                  <c:v>8345.3740433526455</c:v>
                </c:pt>
                <c:pt idx="180">
                  <c:v>8361.9203029191194</c:v>
                </c:pt>
                <c:pt idx="181">
                  <c:v>8378.3010998899281</c:v>
                </c:pt>
                <c:pt idx="182">
                  <c:v>8394.518088891029</c:v>
                </c:pt>
                <c:pt idx="183">
                  <c:v>8410.5729080021192</c:v>
                </c:pt>
                <c:pt idx="184">
                  <c:v>8426.4671789220974</c:v>
                </c:pt>
                <c:pt idx="185">
                  <c:v>8442.2025071328771</c:v>
                </c:pt>
                <c:pt idx="186">
                  <c:v>8457.7804820615474</c:v>
                </c:pt>
                <c:pt idx="187">
                  <c:v>8473.2026772409317</c:v>
                </c:pt>
                <c:pt idx="188">
                  <c:v>8488.4706504685219</c:v>
                </c:pt>
                <c:pt idx="189">
                  <c:v>8503.5859439638371</c:v>
                </c:pt>
                <c:pt idx="190">
                  <c:v>8518.5500845241986</c:v>
                </c:pt>
                <c:pt idx="191">
                  <c:v>8533.3645836789565</c:v>
                </c:pt>
                <c:pt idx="192">
                  <c:v>8548.0309378421662</c:v>
                </c:pt>
                <c:pt idx="193">
                  <c:v>8562.5506284637449</c:v>
                </c:pt>
                <c:pt idx="194">
                  <c:v>8576.9251221791073</c:v>
                </c:pt>
                <c:pt idx="195">
                  <c:v>8591.1558709573164</c:v>
                </c:pt>
                <c:pt idx="196">
                  <c:v>8605.2443122477434</c:v>
                </c:pt>
                <c:pt idx="197">
                  <c:v>8619.1918691252667</c:v>
                </c:pt>
                <c:pt idx="198">
                  <c:v>8632.999950434014</c:v>
                </c:pt>
                <c:pt idx="199">
                  <c:v>8646.6699509296741</c:v>
                </c:pt>
                <c:pt idx="200">
                  <c:v>8660.2032514203765</c:v>
                </c:pt>
                <c:pt idx="201">
                  <c:v>8673.601218906173</c:v>
                </c:pt>
                <c:pt idx="202">
                  <c:v>8686.8652067171115</c:v>
                </c:pt>
                <c:pt idx="203">
                  <c:v>8699.9965546499407</c:v>
                </c:pt>
                <c:pt idx="204">
                  <c:v>8712.9965891034408</c:v>
                </c:pt>
                <c:pt idx="205">
                  <c:v>8725.8666232124069</c:v>
                </c:pt>
                <c:pt idx="206">
                  <c:v>8738.643613565604</c:v>
                </c:pt>
                <c:pt idx="207">
                  <c:v>8751.6434559255449</c:v>
                </c:pt>
                <c:pt idx="208">
                  <c:v>8764.8700372026469</c:v>
                </c:pt>
                <c:pt idx="209">
                  <c:v>8778.3273121015227</c:v>
                </c:pt>
                <c:pt idx="210">
                  <c:v>8792.0193043034269</c:v>
                </c:pt>
                <c:pt idx="211">
                  <c:v>8805.9501076693196</c:v>
                </c:pt>
                <c:pt idx="212">
                  <c:v>8820.1238874639184</c:v>
                </c:pt>
                <c:pt idx="213">
                  <c:v>8834.5448816011012</c:v>
                </c:pt>
                <c:pt idx="214">
                  <c:v>8849.217401911028</c:v>
                </c:pt>
                <c:pt idx="215">
                  <c:v>8864.1458354293591</c:v>
                </c:pt>
                <c:pt idx="216">
                  <c:v>8879.3346457089719</c:v>
                </c:pt>
                <c:pt idx="217">
                  <c:v>8894.7883741545465</c:v>
                </c:pt>
                <c:pt idx="218">
                  <c:v>8910.5116413804262</c:v>
                </c:pt>
                <c:pt idx="219">
                  <c:v>8926.5091485921694</c:v>
                </c:pt>
                <c:pt idx="220">
                  <c:v>8942.7856789921971</c:v>
                </c:pt>
                <c:pt idx="221">
                  <c:v>8959.3460992099535</c:v>
                </c:pt>
                <c:pt idx="222">
                  <c:v>8976.1953607570067</c:v>
                </c:pt>
                <c:pt idx="223">
                  <c:v>8993.3385015075437</c:v>
                </c:pt>
                <c:pt idx="224">
                  <c:v>9010.7806472046705</c:v>
                </c:pt>
                <c:pt idx="225">
                  <c:v>9028.5270129929995</c:v>
                </c:pt>
                <c:pt idx="226">
                  <c:v>9046.5829049779531</c:v>
                </c:pt>
                <c:pt idx="227">
                  <c:v>9064.9537218122769</c:v>
                </c:pt>
                <c:pt idx="228">
                  <c:v>9083.6449563102196</c:v>
                </c:pt>
                <c:pt idx="229">
                  <c:v>9102.6621970898632</c:v>
                </c:pt>
                <c:pt idx="230">
                  <c:v>9122.0111302441055</c:v>
                </c:pt>
                <c:pt idx="231">
                  <c:v>9141.6975410407795</c:v>
                </c:pt>
                <c:pt idx="232">
                  <c:v>9161.7273156524316</c:v>
                </c:pt>
                <c:pt idx="233">
                  <c:v>9182.1064429162689</c:v>
                </c:pt>
                <c:pt idx="234">
                  <c:v>9202.8410161247994</c:v>
                </c:pt>
                <c:pt idx="235">
                  <c:v>9223.93723484771</c:v>
                </c:pt>
                <c:pt idx="236">
                  <c:v>9245.4014067855114</c:v>
                </c:pt>
                <c:pt idx="237">
                  <c:v>9267.2399496555281</c:v>
                </c:pt>
                <c:pt idx="238">
                  <c:v>9289.4593931107702</c:v>
                </c:pt>
                <c:pt idx="239">
                  <c:v>9312.0663806922767</c:v>
                </c:pt>
                <c:pt idx="240">
                  <c:v>9335.0676718155173</c:v>
                </c:pt>
                <c:pt idx="241">
                  <c:v>9358.4701437914337</c:v>
                </c:pt>
                <c:pt idx="242">
                  <c:v>9382.28079388273</c:v>
                </c:pt>
                <c:pt idx="243">
                  <c:v>9406.5067413960351</c:v>
                </c:pt>
                <c:pt idx="244">
                  <c:v>9431.1552298105507</c:v>
                </c:pt>
                <c:pt idx="245">
                  <c:v>9456.2336289438299</c:v>
                </c:pt>
                <c:pt idx="246">
                  <c:v>9481.7494371553257</c:v>
                </c:pt>
                <c:pt idx="247">
                  <c:v>9507.7102835883761</c:v>
                </c:pt>
                <c:pt idx="248">
                  <c:v>9534.1239304512965</c:v>
                </c:pt>
                <c:pt idx="249">
                  <c:v>9560.9982753382519</c:v>
                </c:pt>
                <c:pt idx="250">
                  <c:v>9588.3413535906093</c:v>
                </c:pt>
                <c:pt idx="251">
                  <c:v>9616.1613406994857</c:v>
                </c:pt>
                <c:pt idx="252">
                  <c:v>9644.4665547501863</c:v>
                </c:pt>
                <c:pt idx="253">
                  <c:v>9673.2654589092872</c:v>
                </c:pt>
                <c:pt idx="254">
                  <c:v>9702.5666639550964</c:v>
                </c:pt>
                <c:pt idx="255">
                  <c:v>9732.3789308522464</c:v>
                </c:pt>
                <c:pt idx="256">
                  <c:v>9762.7111733711936</c:v>
                </c:pt>
                <c:pt idx="257">
                  <c:v>9793.5724607534103</c:v>
                </c:pt>
                <c:pt idx="258">
                  <c:v>9824.9720204230507</c:v>
                </c:pt>
                <c:pt idx="259">
                  <c:v>9856.9192407459286</c:v>
                </c:pt>
                <c:pt idx="260">
                  <c:v>9889.4236738366053</c:v>
                </c:pt>
                <c:pt idx="261">
                  <c:v>9922.4950384144395</c:v>
                </c:pt>
                <c:pt idx="262">
                  <c:v>9956.1432227094519</c:v>
                </c:pt>
                <c:pt idx="263">
                  <c:v>9990.3782874188764</c:v>
                </c:pt>
                <c:pt idx="264">
                  <c:v>10025.210468715273</c:v>
                </c:pt>
              </c:numCache>
            </c:numRef>
          </c:val>
          <c:extLst>
            <c:ext xmlns:c16="http://schemas.microsoft.com/office/drawing/2014/chart" uri="{C3380CC4-5D6E-409C-BE32-E72D297353CC}">
              <c16:uniqueId val="{00000000-0654-D04A-9904-55343E7D50E5}"/>
            </c:ext>
          </c:extLst>
        </c:ser>
        <c:ser>
          <c:idx val="1"/>
          <c:order val="1"/>
          <c:tx>
            <c:strRef>
              <c:f>'CC Update'!$O$7</c:f>
              <c:strCache>
                <c:ptCount val="1"/>
                <c:pt idx="0">
                  <c:v>Interest</c:v>
                </c:pt>
              </c:strCache>
            </c:strRef>
          </c:tx>
          <c:spPr>
            <a:solidFill>
              <a:srgbClr val="00009A"/>
            </a:solidFill>
            <a:ln>
              <a:noFill/>
            </a:ln>
            <a:effectLst/>
          </c:spPr>
          <c:cat>
            <c:numRef>
              <c:f>'CC Update'!$M$8:$M$272</c:f>
              <c:numCache>
                <c:formatCode>General</c:formatCode>
                <c:ptCount val="26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numCache>
            </c:numRef>
          </c:cat>
          <c:val>
            <c:numRef>
              <c:f>'CC Update'!$O$8:$O$272</c:f>
              <c:numCache>
                <c:formatCode>"$"#,##0</c:formatCode>
                <c:ptCount val="265"/>
                <c:pt idx="0">
                  <c:v>0</c:v>
                </c:pt>
                <c:pt idx="1">
                  <c:v>174.41666666666669</c:v>
                </c:pt>
                <c:pt idx="2">
                  <c:v>347.0891666666667</c:v>
                </c:pt>
                <c:pt idx="3">
                  <c:v>518.03494166666667</c:v>
                </c:pt>
                <c:pt idx="4">
                  <c:v>687.27125891666674</c:v>
                </c:pt>
                <c:pt idx="5">
                  <c:v>854.81521299416681</c:v>
                </c:pt>
                <c:pt idx="6">
                  <c:v>1020.6837275308918</c:v>
                </c:pt>
                <c:pt idx="7">
                  <c:v>1184.8935569222497</c:v>
                </c:pt>
                <c:pt idx="8">
                  <c:v>1347.4612880196939</c:v>
                </c:pt>
                <c:pt idx="9">
                  <c:v>1508.4033418061638</c:v>
                </c:pt>
                <c:pt idx="10">
                  <c:v>1667.7359750547689</c:v>
                </c:pt>
                <c:pt idx="11">
                  <c:v>1825.4752819708879</c:v>
                </c:pt>
                <c:pt idx="12">
                  <c:v>1981.6371958178456</c:v>
                </c:pt>
                <c:pt idx="13">
                  <c:v>2136.2374905263341</c:v>
                </c:pt>
                <c:pt idx="14">
                  <c:v>2289.2917822877375</c:v>
                </c:pt>
                <c:pt idx="15">
                  <c:v>2440.8155311315268</c:v>
                </c:pt>
                <c:pt idx="16">
                  <c:v>2590.8240424868782</c:v>
                </c:pt>
                <c:pt idx="17">
                  <c:v>2739.3324687286758</c:v>
                </c:pt>
                <c:pt idx="18">
                  <c:v>2886.3558107080557</c:v>
                </c:pt>
                <c:pt idx="19">
                  <c:v>3031.908919267642</c:v>
                </c:pt>
                <c:pt idx="20">
                  <c:v>3176.0064967416324</c:v>
                </c:pt>
                <c:pt idx="21">
                  <c:v>3318.663098440883</c:v>
                </c:pt>
                <c:pt idx="22">
                  <c:v>3459.893134123141</c:v>
                </c:pt>
                <c:pt idx="23">
                  <c:v>3599.7108694485764</c:v>
                </c:pt>
                <c:pt idx="24">
                  <c:v>3738.1304274207573</c:v>
                </c:pt>
                <c:pt idx="25">
                  <c:v>3875.1657898132166</c:v>
                </c:pt>
                <c:pt idx="26">
                  <c:v>4010.830798581751</c:v>
                </c:pt>
                <c:pt idx="27">
                  <c:v>4145.1391572625998</c:v>
                </c:pt>
                <c:pt idx="28">
                  <c:v>4278.1044323566402</c:v>
                </c:pt>
                <c:pt idx="29">
                  <c:v>4409.7400546997405</c:v>
                </c:pt>
                <c:pt idx="30">
                  <c:v>4540.0593208194095</c:v>
                </c:pt>
                <c:pt idx="31">
                  <c:v>4669.075394277882</c:v>
                </c:pt>
                <c:pt idx="32">
                  <c:v>4796.8013070017696</c:v>
                </c:pt>
                <c:pt idx="33">
                  <c:v>4923.2499605984185</c:v>
                </c:pt>
                <c:pt idx="34">
                  <c:v>5048.4341276591013</c:v>
                </c:pt>
                <c:pt idx="35">
                  <c:v>5172.3664530491769</c:v>
                </c:pt>
                <c:pt idx="36">
                  <c:v>5295.0594551853519</c:v>
                </c:pt>
                <c:pt idx="37">
                  <c:v>5416.5255273001649</c:v>
                </c:pt>
                <c:pt idx="38">
                  <c:v>5536.7769386938298</c:v>
                </c:pt>
                <c:pt idx="39">
                  <c:v>5655.8258359735582</c:v>
                </c:pt>
                <c:pt idx="40">
                  <c:v>5773.6842442804891</c:v>
                </c:pt>
                <c:pt idx="41">
                  <c:v>5890.3640685043511</c:v>
                </c:pt>
                <c:pt idx="42">
                  <c:v>6005.8770944859743</c:v>
                </c:pt>
                <c:pt idx="43">
                  <c:v>6120.2349902077813</c:v>
                </c:pt>
                <c:pt idx="44">
                  <c:v>6233.4493069723703</c:v>
                </c:pt>
                <c:pt idx="45">
                  <c:v>6345.5314805693133</c:v>
                </c:pt>
                <c:pt idx="46">
                  <c:v>6456.4928324302873</c:v>
                </c:pt>
                <c:pt idx="47">
                  <c:v>6566.3445707726514</c:v>
                </c:pt>
                <c:pt idx="48">
                  <c:v>6675.0977917315913</c:v>
                </c:pt>
                <c:pt idx="49">
                  <c:v>6782.7634804809422</c:v>
                </c:pt>
                <c:pt idx="50">
                  <c:v>6889.3525123427999</c:v>
                </c:pt>
                <c:pt idx="51">
                  <c:v>6994.8756538860389</c:v>
                </c:pt>
                <c:pt idx="52">
                  <c:v>7099.343564013845</c:v>
                </c:pt>
                <c:pt idx="53">
                  <c:v>7202.7667950403729</c:v>
                </c:pt>
                <c:pt idx="54">
                  <c:v>7305.1557937566358</c:v>
                </c:pt>
                <c:pt idx="55">
                  <c:v>7406.5209024857359</c:v>
                </c:pt>
                <c:pt idx="56">
                  <c:v>7506.8723601275451</c:v>
                </c:pt>
                <c:pt idx="57">
                  <c:v>7606.2203031929366</c:v>
                </c:pt>
                <c:pt idx="58">
                  <c:v>7704.5747668276736</c:v>
                </c:pt>
                <c:pt idx="59">
                  <c:v>7801.9456858260637</c:v>
                </c:pt>
                <c:pt idx="60">
                  <c:v>7898.3428956344696</c:v>
                </c:pt>
                <c:pt idx="61">
                  <c:v>7993.7761333447916</c:v>
                </c:pt>
                <c:pt idx="62">
                  <c:v>8088.2550386780104</c:v>
                </c:pt>
                <c:pt idx="63">
                  <c:v>8181.7891549578972</c:v>
                </c:pt>
                <c:pt idx="64">
                  <c:v>8274.387930074985</c:v>
                </c:pt>
                <c:pt idx="65">
                  <c:v>8366.0607174409015</c:v>
                </c:pt>
                <c:pt idx="66">
                  <c:v>8456.8167769331594</c:v>
                </c:pt>
                <c:pt idx="67">
                  <c:v>8546.6652758304954</c:v>
                </c:pt>
                <c:pt idx="68">
                  <c:v>8635.6152897388565</c:v>
                </c:pt>
                <c:pt idx="69">
                  <c:v>8723.6758035081348</c:v>
                </c:pt>
                <c:pt idx="70">
                  <c:v>8810.8557121397207</c:v>
                </c:pt>
                <c:pt idx="71">
                  <c:v>8897.1638216849897</c:v>
                </c:pt>
                <c:pt idx="72">
                  <c:v>8982.6088501348058</c:v>
                </c:pt>
                <c:pt idx="73">
                  <c:v>9067.1994283001241</c:v>
                </c:pt>
                <c:pt idx="74">
                  <c:v>9150.9441006837897</c:v>
                </c:pt>
                <c:pt idx="75">
                  <c:v>9233.851326343618</c:v>
                </c:pt>
                <c:pt idx="76">
                  <c:v>9315.9294797468483</c:v>
                </c:pt>
                <c:pt idx="77">
                  <c:v>9397.1868516160466</c:v>
                </c:pt>
                <c:pt idx="78">
                  <c:v>9477.6316497665521</c:v>
                </c:pt>
                <c:pt idx="79">
                  <c:v>9557.271999935554</c:v>
                </c:pt>
                <c:pt idx="80">
                  <c:v>9636.1159466028657</c:v>
                </c:pt>
                <c:pt idx="81">
                  <c:v>9714.171453803503</c:v>
                </c:pt>
                <c:pt idx="82">
                  <c:v>9791.4464059321344</c:v>
                </c:pt>
                <c:pt idx="83">
                  <c:v>9867.9486085394801</c:v>
                </c:pt>
                <c:pt idx="84">
                  <c:v>9943.6857891207528</c:v>
                </c:pt>
                <c:pt idx="85">
                  <c:v>10018.665597896212</c:v>
                </c:pt>
                <c:pt idx="86">
                  <c:v>10092.895608583916</c:v>
                </c:pt>
                <c:pt idx="87">
                  <c:v>10166.383319164745</c:v>
                </c:pt>
                <c:pt idx="88">
                  <c:v>10239.136152639763</c:v>
                </c:pt>
                <c:pt idx="89">
                  <c:v>10311.161457780032</c:v>
                </c:pt>
                <c:pt idx="90">
                  <c:v>10382.466509868898</c:v>
                </c:pt>
                <c:pt idx="91">
                  <c:v>10453.058511436877</c:v>
                </c:pt>
                <c:pt idx="92">
                  <c:v>10522.944592989175</c:v>
                </c:pt>
                <c:pt idx="93">
                  <c:v>10592.13181372595</c:v>
                </c:pt>
                <c:pt idx="94">
                  <c:v>10660.627162255356</c:v>
                </c:pt>
                <c:pt idx="95">
                  <c:v>10728.437557299469</c:v>
                </c:pt>
                <c:pt idx="96">
                  <c:v>10795.569848393141</c:v>
                </c:pt>
                <c:pt idx="97">
                  <c:v>10862.030816575876</c:v>
                </c:pt>
                <c:pt idx="98">
                  <c:v>10927.827175076784</c:v>
                </c:pt>
                <c:pt idx="99">
                  <c:v>10992.965569992683</c:v>
                </c:pt>
                <c:pt idx="100">
                  <c:v>11057.452580959422</c:v>
                </c:pt>
                <c:pt idx="101">
                  <c:v>11121.294721816494</c:v>
                </c:pt>
                <c:pt idx="102">
                  <c:v>11184.498441264996</c:v>
                </c:pt>
                <c:pt idx="103">
                  <c:v>11247.070123519012</c:v>
                </c:pt>
                <c:pt idx="104">
                  <c:v>11309.016088950488</c:v>
                </c:pt>
                <c:pt idx="105">
                  <c:v>11370.34259472765</c:v>
                </c:pt>
                <c:pt idx="106">
                  <c:v>11431.055835447039</c:v>
                </c:pt>
                <c:pt idx="107">
                  <c:v>11491.161943759236</c:v>
                </c:pt>
                <c:pt idx="108">
                  <c:v>11550.666990988311</c:v>
                </c:pt>
                <c:pt idx="109">
                  <c:v>11609.576987745095</c:v>
                </c:pt>
                <c:pt idx="110">
                  <c:v>11667.89788453431</c:v>
                </c:pt>
                <c:pt idx="111">
                  <c:v>11725.635572355633</c:v>
                </c:pt>
                <c:pt idx="112">
                  <c:v>11782.795883298744</c:v>
                </c:pt>
                <c:pt idx="113">
                  <c:v>11839.384591132424</c:v>
                </c:pt>
                <c:pt idx="114">
                  <c:v>11895.407411887767</c:v>
                </c:pt>
                <c:pt idx="115">
                  <c:v>11950.870004435556</c:v>
                </c:pt>
                <c:pt idx="116">
                  <c:v>12005.777971057867</c:v>
                </c:pt>
                <c:pt idx="117">
                  <c:v>12060.136858013955</c:v>
                </c:pt>
                <c:pt idx="118">
                  <c:v>12113.952156100482</c:v>
                </c:pt>
                <c:pt idx="119">
                  <c:v>12167.229301206144</c:v>
                </c:pt>
                <c:pt idx="120">
                  <c:v>12219.973674860748</c:v>
                </c:pt>
                <c:pt idx="121">
                  <c:v>12272.190604778807</c:v>
                </c:pt>
                <c:pt idx="122">
                  <c:v>12323.885365397686</c:v>
                </c:pt>
                <c:pt idx="123">
                  <c:v>12375.063178410375</c:v>
                </c:pt>
                <c:pt idx="124">
                  <c:v>12425.729213292938</c:v>
                </c:pt>
                <c:pt idx="125">
                  <c:v>12475.888587826676</c:v>
                </c:pt>
                <c:pt idx="126">
                  <c:v>12525.546368615076</c:v>
                </c:pt>
                <c:pt idx="127">
                  <c:v>12574.707571595593</c:v>
                </c:pt>
                <c:pt idx="128">
                  <c:v>12623.377162546303</c:v>
                </c:pt>
                <c:pt idx="129">
                  <c:v>12671.560057587507</c:v>
                </c:pt>
                <c:pt idx="130">
                  <c:v>12719.261123678298</c:v>
                </c:pt>
                <c:pt idx="131">
                  <c:v>12766.485179108182</c:v>
                </c:pt>
                <c:pt idx="132">
                  <c:v>12813.236993983766</c:v>
                </c:pt>
                <c:pt idx="133">
                  <c:v>12859.521290710596</c:v>
                </c:pt>
                <c:pt idx="134">
                  <c:v>12905.342744470157</c:v>
                </c:pt>
                <c:pt idx="135">
                  <c:v>12950.705983692122</c:v>
                </c:pt>
                <c:pt idx="136">
                  <c:v>12995.615590521867</c:v>
                </c:pt>
                <c:pt idx="137">
                  <c:v>13040.076101283315</c:v>
                </c:pt>
                <c:pt idx="138">
                  <c:v>13084.09200693715</c:v>
                </c:pt>
                <c:pt idx="139">
                  <c:v>13127.667753534444</c:v>
                </c:pt>
                <c:pt idx="140">
                  <c:v>13170.807742665767</c:v>
                </c:pt>
                <c:pt idx="141">
                  <c:v>13213.516331905776</c:v>
                </c:pt>
                <c:pt idx="142">
                  <c:v>13255.797835253385</c:v>
                </c:pt>
                <c:pt idx="143">
                  <c:v>13297.656523567517</c:v>
                </c:pt>
                <c:pt idx="144">
                  <c:v>13339.096624998509</c:v>
                </c:pt>
                <c:pt idx="145">
                  <c:v>13380.12232541519</c:v>
                </c:pt>
                <c:pt idx="146">
                  <c:v>13420.737768827705</c:v>
                </c:pt>
                <c:pt idx="147">
                  <c:v>13460.947057806094</c:v>
                </c:pt>
                <c:pt idx="148">
                  <c:v>13500.7542538947</c:v>
                </c:pt>
                <c:pt idx="149">
                  <c:v>13540.16337802242</c:v>
                </c:pt>
                <c:pt idx="150">
                  <c:v>13579.178410908862</c:v>
                </c:pt>
                <c:pt idx="151">
                  <c:v>13617.803293466441</c:v>
                </c:pt>
                <c:pt idx="152">
                  <c:v>13656.041927198443</c:v>
                </c:pt>
                <c:pt idx="153">
                  <c:v>13693.898174593125</c:v>
                </c:pt>
                <c:pt idx="154">
                  <c:v>13731.375859513861</c:v>
                </c:pt>
                <c:pt idx="155">
                  <c:v>13768.47876758539</c:v>
                </c:pt>
                <c:pt idx="156">
                  <c:v>13805.210646576203</c:v>
                </c:pt>
                <c:pt idx="157">
                  <c:v>13841.575206777108</c:v>
                </c:pt>
                <c:pt idx="158">
                  <c:v>13877.576121376003</c:v>
                </c:pt>
                <c:pt idx="159">
                  <c:v>13913.21702682891</c:v>
                </c:pt>
                <c:pt idx="160">
                  <c:v>13948.501523227287</c:v>
                </c:pt>
                <c:pt idx="161">
                  <c:v>13983.433174661681</c:v>
                </c:pt>
                <c:pt idx="162">
                  <c:v>14018.01550958173</c:v>
                </c:pt>
                <c:pt idx="163">
                  <c:v>14052.252021152579</c:v>
                </c:pt>
                <c:pt idx="164">
                  <c:v>14086.14616760772</c:v>
                </c:pt>
                <c:pt idx="165">
                  <c:v>14119.701372598309</c:v>
                </c:pt>
                <c:pt idx="166">
                  <c:v>14152.921025538992</c:v>
                </c:pt>
                <c:pt idx="167">
                  <c:v>14185.808481950269</c:v>
                </c:pt>
                <c:pt idx="168">
                  <c:v>14218.367063797434</c:v>
                </c:pt>
                <c:pt idx="169">
                  <c:v>14250.600059826125</c:v>
                </c:pt>
                <c:pt idx="170">
                  <c:v>14282.51072589453</c:v>
                </c:pt>
                <c:pt idx="171">
                  <c:v>14314.102285302251</c:v>
                </c:pt>
                <c:pt idx="172">
                  <c:v>14345.377929115895</c:v>
                </c:pt>
                <c:pt idx="173">
                  <c:v>14376.340816491404</c:v>
                </c:pt>
                <c:pt idx="174">
                  <c:v>14406.994074993156</c:v>
                </c:pt>
                <c:pt idx="175">
                  <c:v>14437.340800909891</c:v>
                </c:pt>
                <c:pt idx="176">
                  <c:v>14467.384059567459</c:v>
                </c:pt>
                <c:pt idx="177">
                  <c:v>14497.12688563845</c:v>
                </c:pt>
                <c:pt idx="178">
                  <c:v>14526.572283448733</c:v>
                </c:pt>
                <c:pt idx="179">
                  <c:v>14555.723227280912</c:v>
                </c:pt>
                <c:pt idx="180">
                  <c:v>14584.582661674769</c:v>
                </c:pt>
                <c:pt idx="181">
                  <c:v>14613.153501724688</c:v>
                </c:pt>
                <c:pt idx="182">
                  <c:v>14641.438633374108</c:v>
                </c:pt>
                <c:pt idx="183">
                  <c:v>14669.440913707032</c:v>
                </c:pt>
                <c:pt idx="184">
                  <c:v>14697.163171236629</c:v>
                </c:pt>
                <c:pt idx="185">
                  <c:v>14724.608206190929</c:v>
                </c:pt>
                <c:pt idx="186">
                  <c:v>14751.778790795686</c:v>
                </c:pt>
                <c:pt idx="187">
                  <c:v>14778.677669554396</c:v>
                </c:pt>
                <c:pt idx="188">
                  <c:v>14805.307559525518</c:v>
                </c:pt>
                <c:pt idx="189">
                  <c:v>14831.671150596929</c:v>
                </c:pt>
                <c:pt idx="190">
                  <c:v>14857.771105757625</c:v>
                </c:pt>
                <c:pt idx="191">
                  <c:v>14883.610061366715</c:v>
                </c:pt>
                <c:pt idx="192">
                  <c:v>14909.190627419714</c:v>
                </c:pt>
                <c:pt idx="193">
                  <c:v>14934.515387812184</c:v>
                </c:pt>
                <c:pt idx="194">
                  <c:v>14959.586900600729</c:v>
                </c:pt>
                <c:pt idx="195">
                  <c:v>14984.407698261388</c:v>
                </c:pt>
                <c:pt idx="196">
                  <c:v>15008.98028794544</c:v>
                </c:pt>
                <c:pt idx="197">
                  <c:v>15033.307151732652</c:v>
                </c:pt>
                <c:pt idx="198">
                  <c:v>15057.390746881993</c:v>
                </c:pt>
                <c:pt idx="199">
                  <c:v>15081.23350607984</c:v>
                </c:pt>
                <c:pt idx="200">
                  <c:v>15104.837837685707</c:v>
                </c:pt>
                <c:pt idx="201">
                  <c:v>15128.206125975517</c:v>
                </c:pt>
                <c:pt idx="202">
                  <c:v>15151.340731382428</c:v>
                </c:pt>
                <c:pt idx="203">
                  <c:v>15174.243990735271</c:v>
                </c:pt>
                <c:pt idx="204">
                  <c:v>15196.918217494585</c:v>
                </c:pt>
                <c:pt idx="205">
                  <c:v>15219.365701986306</c:v>
                </c:pt>
                <c:pt idx="206">
                  <c:v>15241.588711633109</c:v>
                </c:pt>
                <c:pt idx="207">
                  <c:v>15263.588869273168</c:v>
                </c:pt>
                <c:pt idx="208">
                  <c:v>15285.362287996066</c:v>
                </c:pt>
                <c:pt idx="209">
                  <c:v>15306.90501309719</c:v>
                </c:pt>
                <c:pt idx="210">
                  <c:v>15328.213020895286</c:v>
                </c:pt>
                <c:pt idx="211">
                  <c:v>15349.282217529393</c:v>
                </c:pt>
                <c:pt idx="212">
                  <c:v>15370.108437734794</c:v>
                </c:pt>
                <c:pt idx="213">
                  <c:v>15390.687443597611</c:v>
                </c:pt>
                <c:pt idx="214">
                  <c:v>15411.014923287685</c:v>
                </c:pt>
                <c:pt idx="215">
                  <c:v>15431.086489769354</c:v>
                </c:pt>
                <c:pt idx="216">
                  <c:v>15450.897679489741</c:v>
                </c:pt>
                <c:pt idx="217">
                  <c:v>15470.443951044166</c:v>
                </c:pt>
                <c:pt idx="218">
                  <c:v>15489.720683818286</c:v>
                </c:pt>
                <c:pt idx="219">
                  <c:v>15508.723176606543</c:v>
                </c:pt>
                <c:pt idx="220">
                  <c:v>15527.446646206516</c:v>
                </c:pt>
                <c:pt idx="221">
                  <c:v>15545.886225988759</c:v>
                </c:pt>
                <c:pt idx="222">
                  <c:v>15564.036964441706</c:v>
                </c:pt>
                <c:pt idx="223">
                  <c:v>15581.893823691169</c:v>
                </c:pt>
                <c:pt idx="224">
                  <c:v>15599.451677994042</c:v>
                </c:pt>
                <c:pt idx="225">
                  <c:v>15616.705312205713</c:v>
                </c:pt>
                <c:pt idx="226">
                  <c:v>15633.64942022076</c:v>
                </c:pt>
                <c:pt idx="227">
                  <c:v>15650.278603386436</c:v>
                </c:pt>
                <c:pt idx="228">
                  <c:v>15666.587368888493</c:v>
                </c:pt>
                <c:pt idx="229">
                  <c:v>15682.57012810885</c:v>
                </c:pt>
                <c:pt idx="230">
                  <c:v>15698.221194954607</c:v>
                </c:pt>
                <c:pt idx="231">
                  <c:v>15713.534784157933</c:v>
                </c:pt>
                <c:pt idx="232">
                  <c:v>15728.505009546281</c:v>
                </c:pt>
                <c:pt idx="233">
                  <c:v>15743.125882282444</c:v>
                </c:pt>
                <c:pt idx="234">
                  <c:v>15757.391309073913</c:v>
                </c:pt>
                <c:pt idx="235">
                  <c:v>15771.295090351003</c:v>
                </c:pt>
                <c:pt idx="236">
                  <c:v>15784.830918413201</c:v>
                </c:pt>
                <c:pt idx="237">
                  <c:v>15797.992375543185</c:v>
                </c:pt>
                <c:pt idx="238">
                  <c:v>15810.772932087943</c:v>
                </c:pt>
                <c:pt idx="239">
                  <c:v>15823.165944506436</c:v>
                </c:pt>
                <c:pt idx="240">
                  <c:v>15835.164653383195</c:v>
                </c:pt>
                <c:pt idx="241">
                  <c:v>15846.762181407279</c:v>
                </c:pt>
                <c:pt idx="242">
                  <c:v>15857.951531315983</c:v>
                </c:pt>
                <c:pt idx="243">
                  <c:v>15868.725583802678</c:v>
                </c:pt>
                <c:pt idx="244">
                  <c:v>15879.077095388162</c:v>
                </c:pt>
                <c:pt idx="245">
                  <c:v>15888.998696254883</c:v>
                </c:pt>
                <c:pt idx="246">
                  <c:v>15898.482888043387</c:v>
                </c:pt>
                <c:pt idx="247">
                  <c:v>15907.522041610337</c:v>
                </c:pt>
                <c:pt idx="248">
                  <c:v>15916.108394747416</c:v>
                </c:pt>
                <c:pt idx="249">
                  <c:v>15924.234049860461</c:v>
                </c:pt>
                <c:pt idx="250">
                  <c:v>15931.890971608103</c:v>
                </c:pt>
                <c:pt idx="251">
                  <c:v>15939.070984499227</c:v>
                </c:pt>
                <c:pt idx="252">
                  <c:v>15945.765770448526</c:v>
                </c:pt>
                <c:pt idx="253">
                  <c:v>15951.966866289426</c:v>
                </c:pt>
                <c:pt idx="254">
                  <c:v>15957.665661243616</c:v>
                </c:pt>
                <c:pt idx="255">
                  <c:v>15962.853394346466</c:v>
                </c:pt>
                <c:pt idx="256">
                  <c:v>15967.521151827519</c:v>
                </c:pt>
                <c:pt idx="257">
                  <c:v>15971.659864445302</c:v>
                </c:pt>
                <c:pt idx="258">
                  <c:v>15975.260304775662</c:v>
                </c:pt>
                <c:pt idx="259">
                  <c:v>15978.313084452784</c:v>
                </c:pt>
                <c:pt idx="260">
                  <c:v>15980.808651362107</c:v>
                </c:pt>
                <c:pt idx="261">
                  <c:v>15982.737286784273</c:v>
                </c:pt>
                <c:pt idx="262">
                  <c:v>15984.089102489261</c:v>
                </c:pt>
                <c:pt idx="263">
                  <c:v>15984.854037779836</c:v>
                </c:pt>
                <c:pt idx="264">
                  <c:v>15985.021856483439</c:v>
                </c:pt>
              </c:numCache>
            </c:numRef>
          </c:val>
          <c:extLst>
            <c:ext xmlns:c16="http://schemas.microsoft.com/office/drawing/2014/chart" uri="{C3380CC4-5D6E-409C-BE32-E72D297353CC}">
              <c16:uniqueId val="{00000001-0654-D04A-9904-55343E7D50E5}"/>
            </c:ext>
          </c:extLst>
        </c:ser>
        <c:dLbls>
          <c:showLegendKey val="0"/>
          <c:showVal val="0"/>
          <c:showCatName val="0"/>
          <c:showSerName val="0"/>
          <c:showPercent val="0"/>
          <c:showBubbleSize val="0"/>
        </c:dLbls>
        <c:axId val="798090048"/>
        <c:axId val="798091360"/>
      </c:areaChart>
      <c:catAx>
        <c:axId val="7980900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dirty="0"/>
                  <a:t>Number of Months</a:t>
                </a:r>
              </a:p>
            </c:rich>
          </c:tx>
          <c:layout>
            <c:manualLayout>
              <c:xMode val="edge"/>
              <c:yMode val="edge"/>
              <c:x val="0.45981952903136297"/>
              <c:y val="0.9364839353879117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8091360"/>
        <c:crosses val="autoZero"/>
        <c:auto val="1"/>
        <c:lblAlgn val="ctr"/>
        <c:lblOffset val="100"/>
        <c:noMultiLvlLbl val="0"/>
      </c:catAx>
      <c:valAx>
        <c:axId val="798091360"/>
        <c:scaling>
          <c:orientation val="minMax"/>
        </c:scaling>
        <c:delete val="0"/>
        <c:axPos val="l"/>
        <c:majorGridlines>
          <c:spPr>
            <a:ln w="9525" cap="flat" cmpd="sng" algn="ctr">
              <a:no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8090048"/>
        <c:crosses val="autoZero"/>
        <c:crossBetween val="midCat"/>
      </c:valAx>
      <c:spPr>
        <a:noFill/>
        <a:ln>
          <a:noFill/>
        </a:ln>
        <a:effectLst/>
      </c:spPr>
    </c:plotArea>
    <c:legend>
      <c:legendPos val="b"/>
      <c:layout>
        <c:manualLayout>
          <c:xMode val="edge"/>
          <c:yMode val="edge"/>
          <c:x val="0.13185921339120632"/>
          <c:y val="0.27657369751307948"/>
          <c:w val="0.14081231755415685"/>
          <c:h val="4.64399384250543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CA" b="1" dirty="0"/>
              <a:t>Total Value in 35 Years by Maxing Out 401(k) Contributions</a:t>
            </a:r>
          </a:p>
        </c:rich>
      </c:tx>
      <c:layout>
        <c:manualLayout>
          <c:xMode val="edge"/>
          <c:yMode val="edge"/>
          <c:x val="0.20031341749062209"/>
          <c:y val="2.069628045469891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983800124324819"/>
          <c:y val="0.13374468775097975"/>
          <c:w val="0.8332364134486332"/>
          <c:h val="0.75292660887099072"/>
        </c:manualLayout>
      </c:layout>
      <c:lineChart>
        <c:grouping val="standard"/>
        <c:varyColors val="0"/>
        <c:ser>
          <c:idx val="0"/>
          <c:order val="0"/>
          <c:tx>
            <c:strRef>
              <c:f>'401k Update'!$L$3</c:f>
              <c:strCache>
                <c:ptCount val="1"/>
                <c:pt idx="0">
                  <c:v>Total Employee Contributions</c:v>
                </c:pt>
              </c:strCache>
            </c:strRef>
          </c:tx>
          <c:spPr>
            <a:ln w="28575" cap="rnd">
              <a:solidFill>
                <a:srgbClr val="06874E"/>
              </a:solidFill>
              <a:round/>
            </a:ln>
            <a:effectLst/>
          </c:spPr>
          <c:marker>
            <c:symbol val="none"/>
          </c:marker>
          <c:cat>
            <c:numRef>
              <c:f>'401k Update'!$K$4:$K$39</c:f>
              <c:numCache>
                <c:formatCode>General</c:formatCode>
                <c:ptCount val="3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numCache>
            </c:numRef>
          </c:cat>
          <c:val>
            <c:numRef>
              <c:f>'401k Update'!$L$4:$L$39</c:f>
              <c:numCache>
                <c:formatCode>"$"#,##0</c:formatCode>
                <c:ptCount val="36"/>
                <c:pt idx="0">
                  <c:v>0</c:v>
                </c:pt>
                <c:pt idx="1">
                  <c:v>7627</c:v>
                </c:pt>
                <c:pt idx="2">
                  <c:v>15606</c:v>
                </c:pt>
                <c:pt idx="3">
                  <c:v>24081</c:v>
                </c:pt>
                <c:pt idx="4">
                  <c:v>32809</c:v>
                </c:pt>
                <c:pt idx="5">
                  <c:v>41803</c:v>
                </c:pt>
                <c:pt idx="6">
                  <c:v>51043</c:v>
                </c:pt>
                <c:pt idx="7">
                  <c:v>60283</c:v>
                </c:pt>
                <c:pt idx="8">
                  <c:v>69783</c:v>
                </c:pt>
                <c:pt idx="9">
                  <c:v>79283</c:v>
                </c:pt>
                <c:pt idx="10">
                  <c:v>89283</c:v>
                </c:pt>
                <c:pt idx="11">
                  <c:v>99283</c:v>
                </c:pt>
                <c:pt idx="12">
                  <c:v>109783</c:v>
                </c:pt>
                <c:pt idx="13">
                  <c:v>120283</c:v>
                </c:pt>
                <c:pt idx="14">
                  <c:v>131283</c:v>
                </c:pt>
                <c:pt idx="15">
                  <c:v>143283</c:v>
                </c:pt>
                <c:pt idx="16">
                  <c:v>156283</c:v>
                </c:pt>
                <c:pt idx="17">
                  <c:v>170283</c:v>
                </c:pt>
                <c:pt idx="18">
                  <c:v>185283</c:v>
                </c:pt>
                <c:pt idx="19">
                  <c:v>200783</c:v>
                </c:pt>
                <c:pt idx="20">
                  <c:v>216283</c:v>
                </c:pt>
                <c:pt idx="21">
                  <c:v>232783</c:v>
                </c:pt>
                <c:pt idx="22">
                  <c:v>249283</c:v>
                </c:pt>
                <c:pt idx="23">
                  <c:v>265783</c:v>
                </c:pt>
                <c:pt idx="24">
                  <c:v>282783</c:v>
                </c:pt>
                <c:pt idx="25">
                  <c:v>300283</c:v>
                </c:pt>
                <c:pt idx="26">
                  <c:v>317783</c:v>
                </c:pt>
                <c:pt idx="27">
                  <c:v>335783</c:v>
                </c:pt>
                <c:pt idx="28">
                  <c:v>353783</c:v>
                </c:pt>
                <c:pt idx="29">
                  <c:v>371783</c:v>
                </c:pt>
                <c:pt idx="30">
                  <c:v>390283</c:v>
                </c:pt>
                <c:pt idx="31">
                  <c:v>409283</c:v>
                </c:pt>
                <c:pt idx="32">
                  <c:v>428783</c:v>
                </c:pt>
                <c:pt idx="33">
                  <c:v>448283</c:v>
                </c:pt>
                <c:pt idx="34">
                  <c:v>468783</c:v>
                </c:pt>
                <c:pt idx="35">
                  <c:v>491283</c:v>
                </c:pt>
              </c:numCache>
            </c:numRef>
          </c:val>
          <c:smooth val="0"/>
          <c:extLst>
            <c:ext xmlns:c16="http://schemas.microsoft.com/office/drawing/2014/chart" uri="{C3380CC4-5D6E-409C-BE32-E72D297353CC}">
              <c16:uniqueId val="{00000000-B61A-D841-A4C9-FA7A5EA6AA0A}"/>
            </c:ext>
          </c:extLst>
        </c:ser>
        <c:ser>
          <c:idx val="1"/>
          <c:order val="1"/>
          <c:tx>
            <c:strRef>
              <c:f>'401k Update'!$M$3</c:f>
              <c:strCache>
                <c:ptCount val="1"/>
                <c:pt idx="0">
                  <c:v>Total 401(k) Value</c:v>
                </c:pt>
              </c:strCache>
            </c:strRef>
          </c:tx>
          <c:spPr>
            <a:ln w="28575" cap="rnd">
              <a:solidFill>
                <a:srgbClr val="00009A"/>
              </a:solidFill>
              <a:round/>
            </a:ln>
            <a:effectLst/>
          </c:spPr>
          <c:marker>
            <c:symbol val="circle"/>
            <c:size val="4"/>
            <c:spPr>
              <a:solidFill>
                <a:srgbClr val="00009A"/>
              </a:solidFill>
              <a:ln w="9525">
                <a:solidFill>
                  <a:srgbClr val="00009A"/>
                </a:solidFill>
              </a:ln>
              <a:effectLst/>
            </c:spPr>
          </c:marker>
          <c:cat>
            <c:numRef>
              <c:f>'401k Update'!$K$4:$K$39</c:f>
              <c:numCache>
                <c:formatCode>General</c:formatCode>
                <c:ptCount val="3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numCache>
            </c:numRef>
          </c:cat>
          <c:val>
            <c:numRef>
              <c:f>'401k Update'!$M$4:$M$39</c:f>
              <c:numCache>
                <c:formatCode>"$"#,##0</c:formatCode>
                <c:ptCount val="36"/>
                <c:pt idx="0">
                  <c:v>0</c:v>
                </c:pt>
                <c:pt idx="1">
                  <c:v>8446.9025000000001</c:v>
                </c:pt>
                <c:pt idx="2">
                  <c:v>18191.687018749999</c:v>
                </c:pt>
                <c:pt idx="3">
                  <c:v>29533.355873265624</c:v>
                </c:pt>
                <c:pt idx="4">
                  <c:v>42374.451629641677</c:v>
                </c:pt>
                <c:pt idx="5">
                  <c:v>56890.560179828157</c:v>
                </c:pt>
                <c:pt idx="6">
                  <c:v>73239.595399159676</c:v>
                </c:pt>
                <c:pt idx="7">
                  <c:v>91346.151904569342</c:v>
                </c:pt>
                <c:pt idx="8">
                  <c:v>111687.11323431054</c:v>
                </c:pt>
                <c:pt idx="9">
                  <c:v>134214.72790699892</c:v>
                </c:pt>
                <c:pt idx="10">
                  <c:v>159717.8111570013</c:v>
                </c:pt>
                <c:pt idx="11">
                  <c:v>187962.47585637894</c:v>
                </c:pt>
                <c:pt idx="12">
                  <c:v>219797.19201093967</c:v>
                </c:pt>
                <c:pt idx="13">
                  <c:v>255054.14015211569</c:v>
                </c:pt>
                <c:pt idx="14">
                  <c:v>294654.96021846816</c:v>
                </c:pt>
                <c:pt idx="15">
                  <c:v>339620.3684419535</c:v>
                </c:pt>
                <c:pt idx="16">
                  <c:v>390527.05804946349</c:v>
                </c:pt>
                <c:pt idx="17">
                  <c:v>448013.71678978082</c:v>
                </c:pt>
                <c:pt idx="18">
                  <c:v>512787.69134468224</c:v>
                </c:pt>
                <c:pt idx="19">
                  <c:v>585078.61816423561</c:v>
                </c:pt>
                <c:pt idx="20">
                  <c:v>665140.81961689098</c:v>
                </c:pt>
                <c:pt idx="21">
                  <c:v>754917.20772570674</c:v>
                </c:pt>
                <c:pt idx="22">
                  <c:v>854344.55755622021</c:v>
                </c:pt>
                <c:pt idx="23">
                  <c:v>964460.34749351384</c:v>
                </c:pt>
                <c:pt idx="24">
                  <c:v>1086967.3348490666</c:v>
                </c:pt>
                <c:pt idx="25">
                  <c:v>1223197.5733453413</c:v>
                </c:pt>
                <c:pt idx="26">
                  <c:v>1374072.5624799654</c:v>
                </c:pt>
                <c:pt idx="27">
                  <c:v>1541720.3629465615</c:v>
                </c:pt>
                <c:pt idx="28">
                  <c:v>1727390.301963317</c:v>
                </c:pt>
                <c:pt idx="29">
                  <c:v>1933019.7594243735</c:v>
                </c:pt>
                <c:pt idx="30">
                  <c:v>2161308.1335624936</c:v>
                </c:pt>
                <c:pt idx="31">
                  <c:v>2414691.2579204617</c:v>
                </c:pt>
                <c:pt idx="32">
                  <c:v>2695866.8181469114</c:v>
                </c:pt>
                <c:pt idx="33">
                  <c:v>3007268.7510977043</c:v>
                </c:pt>
                <c:pt idx="34">
                  <c:v>3353253.8918407075</c:v>
                </c:pt>
                <c:pt idx="35">
                  <c:v>3738647.4352135835</c:v>
                </c:pt>
              </c:numCache>
            </c:numRef>
          </c:val>
          <c:smooth val="0"/>
          <c:extLst>
            <c:ext xmlns:c16="http://schemas.microsoft.com/office/drawing/2014/chart" uri="{C3380CC4-5D6E-409C-BE32-E72D297353CC}">
              <c16:uniqueId val="{00000001-B61A-D841-A4C9-FA7A5EA6AA0A}"/>
            </c:ext>
          </c:extLst>
        </c:ser>
        <c:dLbls>
          <c:showLegendKey val="0"/>
          <c:showVal val="0"/>
          <c:showCatName val="0"/>
          <c:showSerName val="0"/>
          <c:showPercent val="0"/>
          <c:showBubbleSize val="0"/>
        </c:dLbls>
        <c:smooth val="0"/>
        <c:axId val="846733584"/>
        <c:axId val="846733912"/>
      </c:lineChart>
      <c:catAx>
        <c:axId val="84673358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b="1" dirty="0"/>
                  <a:t>Years</a:t>
                </a:r>
              </a:p>
            </c:rich>
          </c:tx>
          <c:layout>
            <c:manualLayout>
              <c:xMode val="edge"/>
              <c:yMode val="edge"/>
              <c:x val="0.50739626264374804"/>
              <c:y val="0.9489434711790714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6733912"/>
        <c:crosses val="autoZero"/>
        <c:auto val="1"/>
        <c:lblAlgn val="ctr"/>
        <c:lblOffset val="100"/>
        <c:noMultiLvlLbl val="0"/>
      </c:catAx>
      <c:valAx>
        <c:axId val="846733912"/>
        <c:scaling>
          <c:orientation val="minMax"/>
        </c:scaling>
        <c:delete val="0"/>
        <c:axPos val="l"/>
        <c:majorGridlines>
          <c:spPr>
            <a:ln w="6350" cap="flat" cmpd="sng" algn="ctr">
              <a:solidFill>
                <a:schemeClr val="bg1">
                  <a:lumMod val="8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b="1" dirty="0"/>
                  <a:t>Total Value of 401(k)</a:t>
                </a:r>
              </a:p>
            </c:rich>
          </c:tx>
          <c:layout>
            <c:manualLayout>
              <c:xMode val="edge"/>
              <c:yMode val="edge"/>
              <c:x val="1.2521148791870787E-3"/>
              <c:y val="0.2488021552378565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46733584"/>
        <c:crosses val="autoZero"/>
        <c:crossBetween val="between"/>
      </c:valAx>
      <c:spPr>
        <a:noFill/>
        <a:ln>
          <a:noFill/>
        </a:ln>
        <a:effectLst/>
      </c:spPr>
    </c:plotArea>
    <c:legend>
      <c:legendPos val="b"/>
      <c:layout>
        <c:manualLayout>
          <c:xMode val="edge"/>
          <c:yMode val="edge"/>
          <c:x val="0.16439808659276747"/>
          <c:y val="0.25217276994183041"/>
          <c:w val="0.48437918514537953"/>
          <c:h val="4.712073310937606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0060"/>
          </a:xfrm>
          <a:prstGeom prst="rect">
            <a:avLst/>
          </a:prstGeom>
        </p:spPr>
        <p:txBody>
          <a:bodyPr vert="horz" lIns="95746" tIns="47873" rIns="95746" bIns="47873"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1038" y="328613"/>
            <a:ext cx="5951537" cy="3348037"/>
          </a:xfrm>
          <a:prstGeom prst="rect">
            <a:avLst/>
          </a:prstGeom>
          <a:noFill/>
          <a:ln w="12700">
            <a:solidFill>
              <a:prstClr val="black"/>
            </a:solidFill>
          </a:ln>
        </p:spPr>
        <p:txBody>
          <a:bodyPr vert="horz" lIns="95746" tIns="47873" rIns="95746" bIns="47873" rtlCol="0" anchor="ctr"/>
          <a:lstStyle/>
          <a:p>
            <a:endParaRPr dirty="0"/>
          </a:p>
        </p:txBody>
      </p:sp>
      <p:sp>
        <p:nvSpPr>
          <p:cNvPr id="5" name="Notes Placeholder 4"/>
          <p:cNvSpPr>
            <a:spLocks noGrp="1"/>
          </p:cNvSpPr>
          <p:nvPr>
            <p:ph type="body" sz="quarter" idx="3"/>
          </p:nvPr>
        </p:nvSpPr>
        <p:spPr>
          <a:xfrm>
            <a:off x="580816" y="3840482"/>
            <a:ext cx="6148494" cy="5120641"/>
          </a:xfrm>
          <a:prstGeom prst="rect">
            <a:avLst/>
          </a:prstGeom>
        </p:spPr>
        <p:txBody>
          <a:bodyPr vert="horz" lIns="95746" tIns="47873" rIns="95746" bIns="47873"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5746" tIns="47873" rIns="95746" bIns="47873"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Hello,</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My name is ______________________ and I am from Manulife John Hancock Investments.</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I am here to talk to you about the financial planning considerations that occur when you are a first-time homebuyer. And I am going to do that by sharing a case study.</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Whether your situation is similar to the person profiled in our case study or not, the suggested actions can be applicable to all first-time homebuyers…</a:t>
            </a: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dirty="0"/>
          </a:p>
        </p:txBody>
      </p:sp>
    </p:spTree>
    <p:extLst>
      <p:ext uri="{BB962C8B-B14F-4D97-AF65-F5344CB8AC3E}">
        <p14:creationId xmlns:p14="http://schemas.microsoft.com/office/powerpoint/2010/main" val="271275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00"/>
              </a:lnSpc>
              <a:spcBef>
                <a:spcPts val="0"/>
              </a:spcBef>
              <a:buNone/>
            </a:pPr>
            <a:r>
              <a:rPr lang="en-US" sz="1000" dirty="0">
                <a:latin typeface="Arial" panose="020B0604020202020204" pitchFamily="34" charset="0"/>
                <a:cs typeface="Arial" panose="020B0604020202020204" pitchFamily="34" charset="0"/>
              </a:rPr>
              <a:t>We shared our First-time homebuyer checklist and our Financial literacy checklist today but we also have other worksheets and checklists specific to the case studies I just mentioned. The beauty of these is that you can use them on your own; or, you can work through them with your financial professional. A Financial Professional can help you understand and analyze your situation and the financial issues that are currently front and center in your life, as well as organize the information you need for a financial plan.</a:t>
            </a:r>
          </a:p>
          <a:p>
            <a:pPr marL="0" indent="0">
              <a:lnSpc>
                <a:spcPts val="1400"/>
              </a:lnSpc>
              <a:spcBef>
                <a:spcPts val="0"/>
              </a:spcBef>
              <a:buNone/>
            </a:pPr>
            <a:endParaRPr lang="en-US" sz="1000" dirty="0">
              <a:latin typeface="Arial" panose="020B0604020202020204" pitchFamily="34" charset="0"/>
              <a:cs typeface="Arial" panose="020B0604020202020204" pitchFamily="34" charset="0"/>
            </a:endParaRPr>
          </a:p>
          <a:p>
            <a:pPr marL="0" indent="0">
              <a:lnSpc>
                <a:spcPts val="1400"/>
              </a:lnSpc>
              <a:spcBef>
                <a:spcPts val="0"/>
              </a:spcBef>
              <a:buNone/>
            </a:pPr>
            <a:r>
              <a:rPr lang="en-US" sz="1000" dirty="0">
                <a:latin typeface="Arial" panose="020B0604020202020204" pitchFamily="34" charset="0"/>
                <a:cs typeface="Arial" panose="020B0604020202020204" pitchFamily="34" charset="0"/>
              </a:rPr>
              <a:t>The other worksheets and checklists, also accessible here on our website are:</a:t>
            </a:r>
          </a:p>
          <a:p>
            <a:pPr>
              <a:lnSpc>
                <a:spcPts val="1400"/>
              </a:lnSpc>
              <a:spcBef>
                <a:spcPts val="0"/>
              </a:spcBef>
            </a:pPr>
            <a:endParaRPr lang="en-US" sz="1000" dirty="0">
              <a:latin typeface="Arial" panose="020B0604020202020204" pitchFamily="34" charset="0"/>
              <a:cs typeface="Arial" panose="020B0604020202020204" pitchFamily="34" charset="0"/>
            </a:endParaRPr>
          </a:p>
          <a:p>
            <a:pPr>
              <a:lnSpc>
                <a:spcPts val="1400"/>
              </a:lnSpc>
              <a:spcBef>
                <a:spcPts val="0"/>
              </a:spcBef>
            </a:pPr>
            <a:r>
              <a:rPr lang="en-US" sz="1000" dirty="0">
                <a:latin typeface="Arial" panose="020B0604020202020204" pitchFamily="34" charset="0"/>
                <a:cs typeface="Arial" panose="020B0604020202020204" pitchFamily="34" charset="0"/>
              </a:rPr>
              <a:t>Financial Planning for business owners checklist</a:t>
            </a:r>
          </a:p>
          <a:p>
            <a:pPr>
              <a:lnSpc>
                <a:spcPts val="1400"/>
              </a:lnSpc>
              <a:spcBef>
                <a:spcPts val="0"/>
              </a:spcBef>
            </a:pPr>
            <a:r>
              <a:rPr lang="en-US" sz="1000" dirty="0">
                <a:latin typeface="Arial" panose="020B0604020202020204" pitchFamily="34" charset="0"/>
                <a:cs typeface="Arial" panose="020B0604020202020204" pitchFamily="34" charset="0"/>
              </a:rPr>
              <a:t>Newly divorced checklist</a:t>
            </a:r>
          </a:p>
          <a:p>
            <a:pPr>
              <a:lnSpc>
                <a:spcPts val="1400"/>
              </a:lnSpc>
              <a:spcBef>
                <a:spcPts val="0"/>
              </a:spcBef>
            </a:pPr>
            <a:r>
              <a:rPr lang="en-US" sz="1000" dirty="0">
                <a:latin typeface="Arial" panose="020B0604020202020204" pitchFamily="34" charset="0"/>
                <a:cs typeface="Arial" panose="020B0604020202020204" pitchFamily="34" charset="0"/>
              </a:rPr>
              <a:t>Preparing for divorce checklist</a:t>
            </a:r>
          </a:p>
          <a:p>
            <a:pPr>
              <a:lnSpc>
                <a:spcPts val="1400"/>
              </a:lnSpc>
              <a:spcBef>
                <a:spcPts val="0"/>
              </a:spcBef>
            </a:pPr>
            <a:r>
              <a:rPr lang="en-US" sz="1000" dirty="0">
                <a:latin typeface="Arial" panose="020B0604020202020204" pitchFamily="34" charset="0"/>
                <a:cs typeface="Arial" panose="020B0604020202020204" pitchFamily="34" charset="0"/>
              </a:rPr>
              <a:t>Executor checklist</a:t>
            </a:r>
          </a:p>
          <a:p>
            <a:pPr>
              <a:lnSpc>
                <a:spcPts val="1400"/>
              </a:lnSpc>
              <a:spcBef>
                <a:spcPts val="0"/>
              </a:spcBef>
            </a:pPr>
            <a:r>
              <a:rPr lang="en-US" sz="1000" dirty="0">
                <a:latin typeface="Arial" panose="020B0604020202020204" pitchFamily="34" charset="0"/>
                <a:cs typeface="Arial" panose="020B0604020202020204" pitchFamily="34" charset="0"/>
              </a:rPr>
              <a:t>Retirement readiness checklist</a:t>
            </a:r>
          </a:p>
          <a:p>
            <a:pPr>
              <a:lnSpc>
                <a:spcPts val="1400"/>
              </a:lnSpc>
              <a:spcBef>
                <a:spcPts val="0"/>
              </a:spcBef>
            </a:pPr>
            <a:r>
              <a:rPr lang="en-US" sz="1000" dirty="0">
                <a:latin typeface="Arial" panose="020B0604020202020204" pitchFamily="34" charset="0"/>
                <a:cs typeface="Arial" panose="020B0604020202020204" pitchFamily="34" charset="0"/>
              </a:rPr>
              <a:t>Longevity planning worksheet and checklist</a:t>
            </a:r>
          </a:p>
          <a:p>
            <a:pPr>
              <a:lnSpc>
                <a:spcPts val="1400"/>
              </a:lnSpc>
              <a:spcBef>
                <a:spcPts val="0"/>
              </a:spcBef>
            </a:pPr>
            <a:r>
              <a:rPr lang="en-US" sz="1000" dirty="0">
                <a:latin typeface="Arial" panose="020B0604020202020204" pitchFamily="34" charset="0"/>
                <a:cs typeface="Arial" panose="020B0604020202020204" pitchFamily="34" charset="0"/>
              </a:rPr>
              <a:t>Estate planning essentials checklist</a:t>
            </a:r>
          </a:p>
          <a:p>
            <a:pPr>
              <a:lnSpc>
                <a:spcPts val="1400"/>
              </a:lnSpc>
              <a:spcBef>
                <a:spcPts val="0"/>
              </a:spcBef>
            </a:pPr>
            <a:r>
              <a:rPr lang="en-US" sz="1000" dirty="0">
                <a:latin typeface="Arial" panose="020B0604020202020204" pitchFamily="34" charset="0"/>
                <a:cs typeface="Arial" panose="020B0604020202020204" pitchFamily="34" charset="0"/>
              </a:rPr>
              <a:t>Achieving your philanthropic goals worksheet and checklist</a:t>
            </a:r>
          </a:p>
          <a:p>
            <a:pPr marL="0" indent="0">
              <a:lnSpc>
                <a:spcPts val="1400"/>
              </a:lnSpc>
              <a:spcBef>
                <a:spcPts val="0"/>
              </a:spcBef>
              <a:buNone/>
            </a:pPr>
            <a:endParaRPr lang="en-US" sz="1000" dirty="0">
              <a:latin typeface="Arial" panose="020B0604020202020204" pitchFamily="34" charset="0"/>
              <a:cs typeface="Arial" panose="020B0604020202020204" pitchFamily="34" charset="0"/>
            </a:endParaRPr>
          </a:p>
          <a:p>
            <a:pPr marL="0" indent="0">
              <a:lnSpc>
                <a:spcPts val="1400"/>
              </a:lnSpc>
              <a:spcBef>
                <a:spcPts val="0"/>
              </a:spcBef>
              <a:buNone/>
            </a:pPr>
            <a:r>
              <a:rPr lang="en-US" sz="1000" dirty="0">
                <a:latin typeface="Arial" panose="020B0604020202020204" pitchFamily="34" charset="0"/>
                <a:cs typeface="Arial" panose="020B0604020202020204" pitchFamily="34" charset="0"/>
              </a:rPr>
              <a:t>I hope you can see that at John Hancock investment Management, we are committed to empowering women and helping you thrive!</a:t>
            </a:r>
          </a:p>
          <a:p>
            <a:pPr marL="0" indent="0">
              <a:lnSpc>
                <a:spcPct val="107000"/>
              </a:lnSpc>
              <a:spcAft>
                <a:spcPts val="800"/>
              </a:spcAft>
              <a:buNone/>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8">
              <a:defRPr/>
            </a:pPr>
            <a:fld id="{4FF0573C-F130-4D1E-A886-85FBB65D3A1B}" type="slidenum">
              <a:rPr lang="en-CA">
                <a:solidFill>
                  <a:prstClr val="black"/>
                </a:solidFill>
                <a:latin typeface="Arial"/>
              </a:rPr>
              <a:pPr defTabSz="957468">
                <a:defRPr/>
              </a:pPr>
              <a:t>10</a:t>
            </a:fld>
            <a:endParaRPr lang="en-CA">
              <a:solidFill>
                <a:prstClr val="black"/>
              </a:solidFill>
              <a:latin typeface="Arial"/>
            </a:endParaRPr>
          </a:p>
        </p:txBody>
      </p:sp>
    </p:spTree>
    <p:extLst>
      <p:ext uri="{BB962C8B-B14F-4D97-AF65-F5344CB8AC3E}">
        <p14:creationId xmlns:p14="http://schemas.microsoft.com/office/powerpoint/2010/main" val="130262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Thank you.</a:t>
            </a:r>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11</a:t>
            </a:fld>
            <a:endParaRPr lang="en-CA" dirty="0">
              <a:solidFill>
                <a:prstClr val="black"/>
              </a:solidFill>
              <a:latin typeface="Arial"/>
            </a:endParaRPr>
          </a:p>
        </p:txBody>
      </p:sp>
    </p:spTree>
    <p:extLst>
      <p:ext uri="{BB962C8B-B14F-4D97-AF65-F5344CB8AC3E}">
        <p14:creationId xmlns:p14="http://schemas.microsoft.com/office/powerpoint/2010/main" val="97311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348723D-DFA6-4C7C-8B77-7DC7CC791580}"/>
              </a:ext>
            </a:extLst>
          </p:cNvPr>
          <p:cNvSpPr>
            <a:spLocks noGrp="1" noRot="1" noChangeAspect="1"/>
          </p:cNvSpPr>
          <p:nvPr>
            <p:ph type="sldImg"/>
          </p:nvPr>
        </p:nvSpPr>
        <p:spPr>
          <a:xfrm>
            <a:off x="679450" y="330200"/>
            <a:ext cx="5956300" cy="3351213"/>
          </a:xfrm>
        </p:spPr>
      </p:sp>
      <p:sp>
        <p:nvSpPr>
          <p:cNvPr id="5" name="Notes Placeholder 4">
            <a:extLst>
              <a:ext uri="{FF2B5EF4-FFF2-40B4-BE49-F238E27FC236}">
                <a16:creationId xmlns:a16="http://schemas.microsoft.com/office/drawing/2014/main" id="{9210AE88-F685-4929-914C-6C630643C500}"/>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4178ACE1-E252-45BD-80FF-8AF3A95EDB3B}"/>
              </a:ext>
            </a:extLst>
          </p:cNvPr>
          <p:cNvSpPr>
            <a:spLocks noGrp="1"/>
          </p:cNvSpPr>
          <p:nvPr>
            <p:ph type="sldNum" sz="quarter" idx="5"/>
          </p:nvPr>
        </p:nvSpPr>
        <p:spPr/>
        <p:txBody>
          <a:bodyPr/>
          <a:lstStyle/>
          <a:p>
            <a:fld id="{DD0810BC-ECBD-4795-B3D6-BDA13E4DA29D}" type="slidenum">
              <a:rPr lang="en-US" smtClean="0"/>
              <a:pPr/>
              <a:t>12</a:t>
            </a:fld>
            <a:endParaRPr lang="en-US" dirty="0"/>
          </a:p>
        </p:txBody>
      </p:sp>
    </p:spTree>
    <p:extLst>
      <p:ext uri="{BB962C8B-B14F-4D97-AF65-F5344CB8AC3E}">
        <p14:creationId xmlns:p14="http://schemas.microsoft.com/office/powerpoint/2010/main" val="115723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070A62B3-FE1F-4020-BB18-A66741A3277A}"/>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28375986-047B-483F-8B44-0F385CD83B3E}"/>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DD884A29-4622-4BD1-A889-52ECB8B991CD}"/>
              </a:ext>
            </a:extLst>
          </p:cNvPr>
          <p:cNvSpPr>
            <a:spLocks noGrp="1"/>
          </p:cNvSpPr>
          <p:nvPr>
            <p:ph type="sldNum" sz="quarter" idx="5"/>
          </p:nvPr>
        </p:nvSpPr>
        <p:spPr/>
        <p:txBody>
          <a:bodyPr/>
          <a:lstStyle/>
          <a:p>
            <a:fld id="{4FF0573C-F130-4D1E-A886-85FBB65D3A1B}" type="slidenum">
              <a:rPr lang="en-CA" smtClean="0"/>
              <a:pPr/>
              <a:t>13</a:t>
            </a:fld>
            <a:endParaRPr lang="en-CA" dirty="0"/>
          </a:p>
        </p:txBody>
      </p:sp>
    </p:spTree>
    <p:extLst>
      <p:ext uri="{BB962C8B-B14F-4D97-AF65-F5344CB8AC3E}">
        <p14:creationId xmlns:p14="http://schemas.microsoft.com/office/powerpoint/2010/main" val="368073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CA" sz="1000" dirty="0"/>
              <a:t>Like Allison Keyes, the subject of the case study, you may be thinking about buying your first home or perhaps buying a home on your own for the first time; but aren't quite sure where to start. </a:t>
            </a:r>
          </a:p>
          <a:p>
            <a:pPr marL="0" indent="0">
              <a:lnSpc>
                <a:spcPts val="1466"/>
              </a:lnSpc>
              <a:spcBef>
                <a:spcPts val="0"/>
              </a:spcBef>
              <a:buNone/>
            </a:pPr>
            <a:r>
              <a:rPr lang="en-CA" sz="1000" dirty="0"/>
              <a:t>In this case, Allison has worked full-time ever since graduating from college. She has little debt and has been building a nest egg. She contributes to an employer-sponsored retirement plan and her total compensation includes life and disability insurance benefits. </a:t>
            </a:r>
          </a:p>
          <a:p>
            <a:pPr marL="0" indent="0">
              <a:lnSpc>
                <a:spcPts val="1466"/>
              </a:lnSpc>
              <a:spcBef>
                <a:spcPts val="0"/>
              </a:spcBef>
              <a:buNone/>
            </a:pPr>
            <a:br>
              <a:rPr lang="en-CA" sz="1000" dirty="0"/>
            </a:br>
            <a:r>
              <a:rPr lang="en-CA" sz="1000" dirty="0"/>
              <a:t>What really got her considering buying property was the $250,000 she recently inherited from her grandmother. Allison feels ready to make a move, especially because real estate in her area seems to be only going up. She's afraid of missing the boat and wants to gain a foothold in the local housing market. </a:t>
            </a:r>
          </a:p>
          <a:p>
            <a:pPr marL="0" indent="0">
              <a:lnSpc>
                <a:spcPts val="1466"/>
              </a:lnSpc>
              <a:spcBef>
                <a:spcPts val="0"/>
              </a:spcBef>
              <a:buNone/>
            </a:pPr>
            <a:endParaRPr lang="en-CA" sz="1000" dirty="0"/>
          </a:p>
          <a:p>
            <a:pPr marL="0" indent="0">
              <a:lnSpc>
                <a:spcPts val="1466"/>
              </a:lnSpc>
              <a:spcBef>
                <a:spcPts val="0"/>
              </a:spcBef>
              <a:buNone/>
            </a:pPr>
            <a:r>
              <a:rPr lang="en-CA" sz="1000" dirty="0"/>
              <a:t>Does Allison's situation sound familiar? Let's walk through what you need to keep top of mind as a first-time home buyer.</a:t>
            </a:r>
          </a:p>
          <a:p>
            <a:pPr marL="0" indent="0">
              <a:lnSpc>
                <a:spcPts val="1466"/>
              </a:lnSpc>
              <a:spcBef>
                <a:spcPts val="0"/>
              </a:spcBef>
              <a:buNone/>
            </a:pPr>
            <a:endParaRPr lang="en-US" altLang="en-US" sz="1000" dirty="0"/>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2</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10644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91650">
              <a:lnSpc>
                <a:spcPts val="1518"/>
              </a:lnSpc>
              <a:spcBef>
                <a:spcPts val="0"/>
              </a:spcBef>
              <a:buNone/>
              <a:defRPr/>
            </a:pPr>
            <a:r>
              <a:rPr lang="en-CA" sz="1000" dirty="0">
                <a:solidFill>
                  <a:srgbClr val="000000"/>
                </a:solidFill>
              </a:rPr>
              <a:t>Although Allison has little debt, anyone considering a home purchase should try to first pay down as much of their debt as possible. </a:t>
            </a:r>
            <a:r>
              <a:rPr lang="en-US" sz="1000" dirty="0">
                <a:ea typeface="Calibri" panose="020F0502020204030204" pitchFamily="34" charset="0"/>
                <a:cs typeface="Times New Roman" panose="02020603050405020304" pitchFamily="18" charset="0"/>
              </a:rPr>
              <a:t>Paying down debt can help improve your credit score and increase your ability to qualify for a higher mortgage at a lower interest rate. And, or course, paying off high-interest debt, such as credit card balances </a:t>
            </a:r>
            <a:r>
              <a:rPr lang="en-CA" sz="1000" dirty="0">
                <a:solidFill>
                  <a:srgbClr val="000000"/>
                </a:solidFill>
              </a:rPr>
              <a:t>and student loans</a:t>
            </a:r>
            <a:r>
              <a:rPr lang="en-US" sz="1000" dirty="0">
                <a:ea typeface="Calibri" panose="020F0502020204030204" pitchFamily="34" charset="0"/>
                <a:cs typeface="Times New Roman" panose="02020603050405020304" pitchFamily="18" charset="0"/>
              </a:rPr>
              <a:t>, will also save you a lot in interest costs – money that could be used for their home purchase.</a:t>
            </a:r>
          </a:p>
          <a:p>
            <a:pPr marL="0" indent="0">
              <a:lnSpc>
                <a:spcPts val="1518"/>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518"/>
              </a:lnSpc>
              <a:spcBef>
                <a:spcPts val="0"/>
              </a:spcBef>
              <a:buNone/>
            </a:pPr>
            <a:r>
              <a:rPr lang="en-US" sz="1000" dirty="0">
                <a:ea typeface="Calibri" panose="020F0502020204030204" pitchFamily="34" charset="0"/>
                <a:cs typeface="Times New Roman" panose="02020603050405020304" pitchFamily="18" charset="0"/>
              </a:rPr>
              <a:t>Another approach is to pay off a loan that may have lower interest but would improve your cash flow if you could eliminate it. Car loans often fall into this category. </a:t>
            </a:r>
          </a:p>
          <a:p>
            <a:pPr marL="0" indent="0">
              <a:lnSpc>
                <a:spcPts val="1518"/>
              </a:lnSpc>
              <a:spcBef>
                <a:spcPts val="0"/>
              </a:spcBef>
              <a:buNone/>
            </a:pPr>
            <a:endParaRPr lang="en-US" sz="1000" dirty="0">
              <a:ea typeface="Calibri" panose="020F0502020204030204" pitchFamily="34" charset="0"/>
              <a:cs typeface="Times New Roman" panose="02020603050405020304" pitchFamily="18" charset="0"/>
            </a:endParaRPr>
          </a:p>
          <a:p>
            <a:pPr marL="0" indent="0" defTabSz="991650">
              <a:lnSpc>
                <a:spcPts val="1518"/>
              </a:lnSpc>
              <a:spcBef>
                <a:spcPts val="0"/>
              </a:spcBef>
              <a:buNone/>
              <a:defRPr/>
            </a:pPr>
            <a:r>
              <a:rPr lang="en-CA" sz="1000" dirty="0"/>
              <a:t>Looking at this graph you can see the level of interest charged on credit card debt when you make only minimum monthly payments. Over 22 years, one would pay almost $16,000 more than their original $10,000 debt. As you know, the interest adds up!</a:t>
            </a:r>
          </a:p>
          <a:p>
            <a:pPr marL="0" indent="0">
              <a:lnSpc>
                <a:spcPts val="1518"/>
              </a:lnSpc>
              <a:spcBef>
                <a:spcPts val="0"/>
              </a:spcBef>
              <a:buNone/>
            </a:pPr>
            <a:endParaRPr lang="en-CA" sz="10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47044">
              <a:defRPr/>
            </a:pPr>
            <a:fld id="{4FF0573C-F130-4D1E-A886-85FBB65D3A1B}" type="slidenum">
              <a:rPr lang="en-CA" sz="1600">
                <a:solidFill>
                  <a:prstClr val="black"/>
                </a:solidFill>
                <a:latin typeface="Arial"/>
              </a:rPr>
              <a:pPr defTabSz="947044">
                <a:defRPr/>
              </a:pPr>
              <a:t>3</a:t>
            </a:fld>
            <a:endParaRPr lang="en-CA" sz="1600" dirty="0">
              <a:solidFill>
                <a:prstClr val="black"/>
              </a:solidFill>
              <a:latin typeface="Arial"/>
            </a:endParaRPr>
          </a:p>
        </p:txBody>
      </p:sp>
    </p:spTree>
    <p:extLst>
      <p:ext uri="{BB962C8B-B14F-4D97-AF65-F5344CB8AC3E}">
        <p14:creationId xmlns:p14="http://schemas.microsoft.com/office/powerpoint/2010/main" val="297514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518"/>
              </a:lnSpc>
              <a:spcBef>
                <a:spcPts val="0"/>
              </a:spcBef>
              <a:buNone/>
            </a:pPr>
            <a:r>
              <a:rPr lang="en-US" sz="1000" dirty="0">
                <a:latin typeface="Arial" panose="020B0604020202020204" pitchFamily="34" charset="0"/>
                <a:ea typeface="Calibri" panose="020F0502020204030204" pitchFamily="34" charset="0"/>
                <a:cs typeface="Arial" panose="020B0604020202020204" pitchFamily="34" charset="0"/>
              </a:rPr>
              <a:t>Another thing for you to consider is paying yourself first by taking advantage of your retirement plan options. Retirement plans are a powerful tool that will let you put your retirement savings on auto. Plus, if your employer offers a matching contribution, that’s free money to you.</a:t>
            </a:r>
          </a:p>
          <a:p>
            <a:pPr marL="0" indent="0">
              <a:lnSpc>
                <a:spcPts val="1518"/>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518"/>
              </a:lnSpc>
              <a:spcBef>
                <a:spcPts val="0"/>
              </a:spcBef>
              <a:buNone/>
            </a:pPr>
            <a:r>
              <a:rPr lang="en-CA" sz="1000" dirty="0">
                <a:solidFill>
                  <a:srgbClr val="000000"/>
                </a:solidFill>
              </a:rPr>
              <a:t>In this case study example, we know that Allison is contributing enough to qualify for her full employer match; however, one thing everyone may want to consider is to have a plan for increasing your contributions annually until you are maxing out your contributions. And, when you reach age 50 you can take advantage of doing additional “catch up” contributions!</a:t>
            </a:r>
          </a:p>
          <a:p>
            <a:pPr marL="0" indent="0">
              <a:lnSpc>
                <a:spcPts val="1518"/>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518"/>
              </a:lnSpc>
              <a:spcBef>
                <a:spcPts val="0"/>
              </a:spcBef>
              <a:buNone/>
            </a:pPr>
            <a:r>
              <a:rPr lang="en-US" sz="1000" dirty="0">
                <a:latin typeface="Arial" panose="020B0604020202020204" pitchFamily="34" charset="0"/>
                <a:ea typeface="Calibri" panose="020F0502020204030204" pitchFamily="34" charset="0"/>
                <a:cs typeface="Arial" panose="020B0604020202020204" pitchFamily="34" charset="0"/>
              </a:rPr>
              <a:t>The earlier you start, the more you can benefit from compounding as contributions to many retirement plans may be pre-tax and not taxable until withdrawn. </a:t>
            </a:r>
            <a:endParaRPr lang="en-CA" sz="1000" dirty="0">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pPr defTabSz="947044">
              <a:defRPr/>
            </a:pPr>
            <a:fld id="{4FF0573C-F130-4D1E-A886-85FBB65D3A1B}" type="slidenum">
              <a:rPr lang="en-CA" sz="1600">
                <a:solidFill>
                  <a:prstClr val="black"/>
                </a:solidFill>
                <a:latin typeface="Arial"/>
              </a:rPr>
              <a:pPr defTabSz="947044">
                <a:defRPr/>
              </a:pPr>
              <a:t>4</a:t>
            </a:fld>
            <a:endParaRPr lang="en-CA" sz="1600" dirty="0">
              <a:solidFill>
                <a:prstClr val="black"/>
              </a:solidFill>
              <a:latin typeface="Arial"/>
            </a:endParaRPr>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228472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It’s particularly important when considering buying a home to help ensure you have an emergency reserve of cash to cover any unexpected expenses. Consider setting aside 6 months’ salary in an interest-bearing account that can be easily accessed if you need it.</a:t>
            </a:r>
            <a:endParaRPr lang="en-CA" sz="1000" dirty="0">
              <a:ea typeface="Calibri" panose="020F0502020204030204" pitchFamily="34" charset="0"/>
              <a:cs typeface="Times New Roman" panose="02020603050405020304" pitchFamily="18" charset="0"/>
            </a:endParaRPr>
          </a:p>
          <a:p>
            <a:pPr>
              <a:lnSpc>
                <a:spcPts val="1466"/>
              </a:lnSpc>
            </a:pPr>
            <a:endParaRPr lang="en-US" sz="100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5</a:t>
            </a:fld>
            <a:endParaRPr lang="en-CA" dirty="0"/>
          </a:p>
        </p:txBody>
      </p:sp>
    </p:spTree>
    <p:extLst>
      <p:ext uri="{BB962C8B-B14F-4D97-AF65-F5344CB8AC3E}">
        <p14:creationId xmlns:p14="http://schemas.microsoft.com/office/powerpoint/2010/main" val="290467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You may want to budget for a down payment and mortgage costs. You typically need to save a down payment of at least 20% of the cost of a home to avoid having to pay for private mortgage insurance.</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Consider taking advantage of any state and federal first-time home buyer programs that offer grants and low-interest loans. To check out if you qualify, visit your local state government website along with the Federal Housing Authority and Federal National Mortgage Association websites.</a:t>
            </a:r>
          </a:p>
          <a:p>
            <a:pPr marL="0" indent="0">
              <a:lnSpc>
                <a:spcPts val="1466"/>
              </a:lnSpc>
              <a:spcBef>
                <a:spcPts val="0"/>
              </a:spcBef>
              <a:buNone/>
            </a:pPr>
            <a:endParaRPr lang="en-US" sz="1000" dirty="0">
              <a:ea typeface="Calibri" panose="020F0502020204030204" pitchFamily="34" charset="0"/>
              <a:cs typeface="Times New Roman" panose="02020603050405020304" pitchFamily="18" charset="0"/>
            </a:endParaRPr>
          </a:p>
          <a:p>
            <a:pPr marL="0" indent="0" defTabSz="957461">
              <a:lnSpc>
                <a:spcPts val="1466"/>
              </a:lnSpc>
              <a:spcBef>
                <a:spcPts val="0"/>
              </a:spcBef>
              <a:buNone/>
              <a:defRPr/>
            </a:pPr>
            <a:r>
              <a:rPr lang="en-CA" sz="1000" dirty="0">
                <a:solidFill>
                  <a:srgbClr val="000000"/>
                </a:solidFill>
              </a:rPr>
              <a:t>There are many advantages to getting pre-approved for a mortgage before you start house shopping. You will be better able to determine the price range of homes you can afford. Being pre-qualified can also give you an edge when you go to make an offer, with sellers more likely to see you as a solid buyer who is serious and able to meet all aspects of the purchase contract. And, many relators will not work with you until you are pre-qualified.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6</a:t>
            </a:fld>
            <a:endParaRPr lang="en-CA" dirty="0"/>
          </a:p>
        </p:txBody>
      </p:sp>
    </p:spTree>
    <p:extLst>
      <p:ext uri="{BB962C8B-B14F-4D97-AF65-F5344CB8AC3E}">
        <p14:creationId xmlns:p14="http://schemas.microsoft.com/office/powerpoint/2010/main" val="400936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Buying a home is a big decision. We want you to be informed about what’s involved and hopefully, be able to set yourself up for success!</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As a reminder – here are the steps we discussed:</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US" sz="1000" dirty="0">
                <a:ea typeface="Calibri" panose="020F0502020204030204" pitchFamily="34" charset="0"/>
                <a:cs typeface="Times New Roman" panose="02020603050405020304" pitchFamily="18" charset="0"/>
              </a:rPr>
              <a:t>Pay off high-interest debt.</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US" sz="1000" dirty="0">
                <a:ea typeface="Calibri" panose="020F0502020204030204" pitchFamily="34" charset="0"/>
                <a:cs typeface="Times New Roman" panose="02020603050405020304" pitchFamily="18" charset="0"/>
              </a:rPr>
              <a:t>Increase retirement savings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US" sz="1000" dirty="0">
                <a:ea typeface="Calibri" panose="020F0502020204030204" pitchFamily="34" charset="0"/>
                <a:cs typeface="Times New Roman" panose="02020603050405020304" pitchFamily="18" charset="0"/>
              </a:rPr>
              <a:t>Create an emergency fund.</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US" sz="1000" dirty="0">
                <a:ea typeface="Calibri" panose="020F0502020204030204" pitchFamily="34" charset="0"/>
                <a:cs typeface="Times New Roman" panose="02020603050405020304" pitchFamily="18" charset="0"/>
              </a:rPr>
              <a:t>Consider down payment and mortgage costs.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a:lnSpc>
                <a:spcPts val="1466"/>
              </a:lnSpc>
              <a:spcBef>
                <a:spcPts val="0"/>
              </a:spcBef>
            </a:pPr>
            <a:r>
              <a:rPr lang="en-CA" sz="1000" dirty="0">
                <a:solidFill>
                  <a:srgbClr val="000000"/>
                </a:solidFill>
              </a:rPr>
              <a:t>Pre-qualify for a mortgage before you begin searching for a home.</a:t>
            </a: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7</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3367336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7461">
              <a:lnSpc>
                <a:spcPts val="1466"/>
              </a:lnSpc>
              <a:spcBef>
                <a:spcPts val="0"/>
              </a:spcBef>
              <a:buNone/>
              <a:defRPr/>
            </a:pPr>
            <a:r>
              <a:rPr lang="en-CA" sz="1000" dirty="0"/>
              <a:t>Our first-time homebuyer checklist can provide a roadmap for the areas you need to focus on and potential next steps </a:t>
            </a:r>
            <a:r>
              <a:rPr lang="en-CA" sz="1000" dirty="0">
                <a:solidFill>
                  <a:srgbClr val="000000"/>
                </a:solidFill>
              </a:rPr>
              <a:t>on your journey to buying your first home.</a:t>
            </a:r>
          </a:p>
          <a:p>
            <a:pPr marL="0" indent="0" defTabSz="957461">
              <a:lnSpc>
                <a:spcPts val="1466"/>
              </a:lnSpc>
              <a:spcBef>
                <a:spcPts val="0"/>
              </a:spcBef>
              <a:buNone/>
              <a:defRPr/>
            </a:pPr>
            <a:endParaRPr lang="en-CA" sz="1000" dirty="0">
              <a:solidFill>
                <a:srgbClr val="000000"/>
              </a:solidFill>
            </a:endParaRPr>
          </a:p>
          <a:p>
            <a:pPr marL="0" indent="0" defTabSz="957461">
              <a:lnSpc>
                <a:spcPts val="1466"/>
              </a:lnSpc>
              <a:spcBef>
                <a:spcPts val="0"/>
              </a:spcBef>
              <a:buNone/>
              <a:defRPr/>
            </a:pPr>
            <a:r>
              <a:rPr lang="en-CA" sz="1000" dirty="0">
                <a:solidFill>
                  <a:srgbClr val="000000"/>
                </a:solidFill>
              </a:rPr>
              <a:t>We have also created a financial literacy checklist that may be helpful at this, or really any, stage of life. Consider discussing these checklists with a Financial Professional who can help you fill in the gaps by providing access to education on these topics! </a:t>
            </a:r>
          </a:p>
          <a:p>
            <a:pPr marL="0" indent="0" defTabSz="957461">
              <a:lnSpc>
                <a:spcPts val="1466"/>
              </a:lnSpc>
              <a:spcBef>
                <a:spcPts val="0"/>
              </a:spcBef>
              <a:buNone/>
              <a:defRPr/>
            </a:pPr>
            <a:endParaRPr lang="en-CA" sz="1000" dirty="0">
              <a:solidFill>
                <a:srgbClr val="000000"/>
              </a:solidFill>
            </a:endParaRPr>
          </a:p>
          <a:p>
            <a:pPr marL="0" indent="0" defTabSz="957461">
              <a:lnSpc>
                <a:spcPts val="1466"/>
              </a:lnSpc>
              <a:spcBef>
                <a:spcPts val="0"/>
              </a:spcBef>
              <a:buNone/>
              <a:defRPr/>
            </a:pPr>
            <a:r>
              <a:rPr lang="en-CA" sz="1000" dirty="0">
                <a:solidFill>
                  <a:srgbClr val="000000"/>
                </a:solidFill>
              </a:rPr>
              <a:t>You can find both checklists right here on our website!</a:t>
            </a:r>
          </a:p>
          <a:p>
            <a:pPr marL="0" indent="0" defTabSz="957461">
              <a:lnSpc>
                <a:spcPts val="1466"/>
              </a:lnSpc>
              <a:spcBef>
                <a:spcPts val="0"/>
              </a:spcBef>
              <a:buNone/>
              <a:defRPr/>
            </a:pPr>
            <a:endParaRPr lang="en-CA" sz="1000" dirty="0">
              <a:solidFill>
                <a:srgbClr val="000000"/>
              </a:solidFill>
            </a:endParaRPr>
          </a:p>
          <a:p>
            <a:pPr marL="0" indent="0" defTabSz="957461">
              <a:lnSpc>
                <a:spcPts val="1466"/>
              </a:lnSpc>
              <a:spcBef>
                <a:spcPts val="0"/>
              </a:spcBef>
              <a:buNone/>
              <a:defRPr/>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8</a:t>
            </a:fld>
            <a:endParaRPr lang="en-CA" dirty="0"/>
          </a:p>
        </p:txBody>
      </p:sp>
    </p:spTree>
    <p:extLst>
      <p:ext uri="{BB962C8B-B14F-4D97-AF65-F5344CB8AC3E}">
        <p14:creationId xmlns:p14="http://schemas.microsoft.com/office/powerpoint/2010/main" val="57661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00"/>
              </a:lnSpc>
              <a:spcBef>
                <a:spcPts val="0"/>
              </a:spcBef>
              <a:buNone/>
            </a:pPr>
            <a:r>
              <a:rPr lang="en-CA" sz="1000" dirty="0">
                <a:latin typeface="Arial" panose="020B0604020202020204" pitchFamily="34" charset="0"/>
                <a:cs typeface="Arial" panose="020B0604020202020204" pitchFamily="34" charset="0"/>
              </a:rPr>
              <a:t>Today we discussed our First-time homebuyer case study. </a:t>
            </a:r>
          </a:p>
          <a:p>
            <a:pPr marL="0" indent="0">
              <a:lnSpc>
                <a:spcPts val="1400"/>
              </a:lnSpc>
              <a:spcBef>
                <a:spcPts val="0"/>
              </a:spcBef>
              <a:buNone/>
            </a:pPr>
            <a:endParaRPr lang="en-CA" sz="1000" dirty="0">
              <a:latin typeface="Arial" panose="020B0604020202020204" pitchFamily="34" charset="0"/>
              <a:cs typeface="Arial" panose="020B0604020202020204" pitchFamily="34" charset="0"/>
            </a:endParaRPr>
          </a:p>
          <a:p>
            <a:pPr marL="0" indent="0">
              <a:lnSpc>
                <a:spcPts val="1400"/>
              </a:lnSpc>
              <a:spcBef>
                <a:spcPts val="0"/>
              </a:spcBef>
              <a:buNone/>
            </a:pPr>
            <a:r>
              <a:rPr lang="en-CA" sz="1000" dirty="0">
                <a:latin typeface="Arial" panose="020B0604020202020204" pitchFamily="34" charset="0"/>
                <a:cs typeface="Arial" panose="020B0604020202020204" pitchFamily="34" charset="0"/>
              </a:rPr>
              <a:t>However, we have additional case studies available to you on the following topics:</a:t>
            </a:r>
          </a:p>
          <a:p>
            <a:pPr marL="0" indent="0">
              <a:lnSpc>
                <a:spcPts val="1400"/>
              </a:lnSpc>
              <a:spcBef>
                <a:spcPts val="0"/>
              </a:spcBef>
              <a:buNone/>
            </a:pPr>
            <a:r>
              <a:rPr lang="en-CA" sz="1000" dirty="0">
                <a:latin typeface="Arial" panose="020B0604020202020204" pitchFamily="34" charset="0"/>
                <a:cs typeface="Arial" panose="020B0604020202020204" pitchFamily="34" charset="0"/>
              </a:rPr>
              <a:t>Financial planning for business owners</a:t>
            </a:r>
          </a:p>
          <a:p>
            <a:pPr marL="0" indent="0">
              <a:lnSpc>
                <a:spcPts val="1400"/>
              </a:lnSpc>
              <a:spcBef>
                <a:spcPts val="0"/>
              </a:spcBef>
              <a:buNone/>
            </a:pPr>
            <a:r>
              <a:rPr lang="en-CA" sz="1000" dirty="0">
                <a:latin typeface="Arial" panose="020B0604020202020204" pitchFamily="34" charset="0"/>
                <a:cs typeface="Arial" panose="020B0604020202020204" pitchFamily="34" charset="0"/>
              </a:rPr>
              <a:t>Financial planning for the newly divorced </a:t>
            </a:r>
          </a:p>
          <a:p>
            <a:pPr marL="0" indent="0">
              <a:lnSpc>
                <a:spcPts val="1400"/>
              </a:lnSpc>
              <a:spcBef>
                <a:spcPts val="0"/>
              </a:spcBef>
              <a:buNone/>
            </a:pPr>
            <a:r>
              <a:rPr lang="en-CA" sz="1000" dirty="0">
                <a:latin typeface="Arial" panose="020B0604020202020204" pitchFamily="34" charset="0"/>
                <a:cs typeface="Arial" panose="020B0604020202020204" pitchFamily="34" charset="0"/>
              </a:rPr>
              <a:t>Financial planning for the newly widowed</a:t>
            </a:r>
          </a:p>
          <a:p>
            <a:pPr marL="0" indent="0">
              <a:lnSpc>
                <a:spcPts val="1400"/>
              </a:lnSpc>
              <a:spcBef>
                <a:spcPts val="0"/>
              </a:spcBef>
              <a:buNone/>
            </a:pPr>
            <a:r>
              <a:rPr lang="en-CA" sz="1000" dirty="0">
                <a:latin typeface="Arial" panose="020B0604020202020204" pitchFamily="34" charset="0"/>
                <a:cs typeface="Arial" panose="020B0604020202020204" pitchFamily="34" charset="0"/>
              </a:rPr>
              <a:t>Nearing retirement</a:t>
            </a:r>
          </a:p>
          <a:p>
            <a:pPr marL="0" indent="0">
              <a:lnSpc>
                <a:spcPts val="1400"/>
              </a:lnSpc>
              <a:spcBef>
                <a:spcPts val="0"/>
              </a:spcBef>
              <a:buNone/>
            </a:pPr>
            <a:r>
              <a:rPr lang="en-CA" sz="1000" dirty="0">
                <a:latin typeface="Arial" panose="020B0604020202020204" pitchFamily="34" charset="0"/>
                <a:cs typeface="Arial" panose="020B0604020202020204" pitchFamily="34" charset="0"/>
              </a:rPr>
              <a:t>Caring for aging parents</a:t>
            </a:r>
          </a:p>
          <a:p>
            <a:pPr marL="0" indent="0">
              <a:lnSpc>
                <a:spcPts val="1400"/>
              </a:lnSpc>
              <a:spcBef>
                <a:spcPts val="0"/>
              </a:spcBef>
              <a:buNone/>
            </a:pPr>
            <a:r>
              <a:rPr lang="en-CA" sz="1000" dirty="0">
                <a:latin typeface="Arial" panose="020B0604020202020204" pitchFamily="34" charset="0"/>
                <a:cs typeface="Arial" panose="020B0604020202020204" pitchFamily="34" charset="0"/>
              </a:rPr>
              <a:t>Estate planning</a:t>
            </a:r>
          </a:p>
          <a:p>
            <a:pPr marL="0" indent="0">
              <a:lnSpc>
                <a:spcPts val="1400"/>
              </a:lnSpc>
              <a:spcBef>
                <a:spcPts val="0"/>
              </a:spcBef>
              <a:buNone/>
            </a:pPr>
            <a:r>
              <a:rPr lang="en-CA" sz="1000" dirty="0">
                <a:latin typeface="Arial" panose="020B0604020202020204" pitchFamily="34" charset="0"/>
                <a:cs typeface="Arial" panose="020B0604020202020204" pitchFamily="34" charset="0"/>
              </a:rPr>
              <a:t>Looking to leave a legacy or strategic philanthropy. </a:t>
            </a:r>
          </a:p>
          <a:p>
            <a:pPr marL="0" indent="0">
              <a:lnSpc>
                <a:spcPts val="1400"/>
              </a:lnSpc>
              <a:spcBef>
                <a:spcPts val="0"/>
              </a:spcBef>
              <a:buNone/>
            </a:pPr>
            <a:endParaRPr lang="en-CA" sz="1000" dirty="0">
              <a:latin typeface="Arial" panose="020B0604020202020204" pitchFamily="34" charset="0"/>
              <a:cs typeface="Arial" panose="020B0604020202020204" pitchFamily="34" charset="0"/>
            </a:endParaRPr>
          </a:p>
          <a:p>
            <a:pPr marL="0" indent="0">
              <a:lnSpc>
                <a:spcPts val="1400"/>
              </a:lnSpc>
              <a:spcBef>
                <a:spcPts val="0"/>
              </a:spcBef>
              <a:buNone/>
            </a:pPr>
            <a:r>
              <a:rPr lang="en-CA" sz="1000" dirty="0">
                <a:latin typeface="Arial" panose="020B0604020202020204" pitchFamily="34" charset="0"/>
                <a:cs typeface="Arial" panose="020B0604020202020204" pitchFamily="34" charset="0"/>
              </a:rPr>
              <a:t>All of these can be accessed here on this webpage..</a:t>
            </a:r>
          </a:p>
          <a:p>
            <a:pPr marL="0" indent="0">
              <a:lnSpc>
                <a:spcPct val="107000"/>
              </a:lnSpc>
              <a:spcAft>
                <a:spcPts val="800"/>
              </a:spcAft>
              <a:buNone/>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8">
              <a:defRPr/>
            </a:pPr>
            <a:fld id="{4FF0573C-F130-4D1E-A886-85FBB65D3A1B}" type="slidenum">
              <a:rPr lang="en-CA">
                <a:solidFill>
                  <a:prstClr val="black"/>
                </a:solidFill>
                <a:latin typeface="Arial"/>
              </a:rPr>
              <a:pPr defTabSz="957468">
                <a:defRPr/>
              </a:pPr>
              <a:t>9</a:t>
            </a:fld>
            <a:endParaRPr lang="en-CA">
              <a:solidFill>
                <a:prstClr val="black"/>
              </a:solidFill>
              <a:latin typeface="Arial"/>
            </a:endParaRPr>
          </a:p>
        </p:txBody>
      </p:sp>
    </p:spTree>
    <p:extLst>
      <p:ext uri="{BB962C8B-B14F-4D97-AF65-F5344CB8AC3E}">
        <p14:creationId xmlns:p14="http://schemas.microsoft.com/office/powerpoint/2010/main" val="448932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3" y="737668"/>
            <a:ext cx="7321061" cy="3438682"/>
          </a:xfrm>
        </p:spPr>
        <p:txBody>
          <a:bodyPr anchor="ctr">
            <a:normAutofit/>
          </a:bodyPr>
          <a:lstStyle>
            <a:lvl1pPr algn="l">
              <a:lnSpc>
                <a:spcPct val="95000"/>
              </a:lnSpc>
              <a:defRPr sz="72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latin typeface="+mn-lt"/>
              </a:defRPr>
            </a:lvl1pPr>
          </a:lstStyle>
          <a:p>
            <a:endParaRPr lang="en-CA" noProof="0" dirty="0"/>
          </a:p>
        </p:txBody>
      </p:sp>
    </p:spTree>
    <p:custDataLst>
      <p:tags r:id="rId1"/>
    </p:custDataLst>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CA" noProof="0"/>
              <a:t>Chapter slide</a:t>
            </a:r>
          </a:p>
        </p:txBody>
      </p:sp>
      <p:sp>
        <p:nvSpPr>
          <p:cNvPr id="3" name="Slide Number Placeholder 5">
            <a:extLst>
              <a:ext uri="{FF2B5EF4-FFF2-40B4-BE49-F238E27FC236}">
                <a16:creationId xmlns:a16="http://schemas.microsoft.com/office/drawing/2014/main" id="{405B02C1-4A7A-7D84-4410-C8AE27FBDFA3}"/>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5" name="Slide Number Placeholder 4"/>
          <p:cNvSpPr>
            <a:spLocks noGrp="1"/>
          </p:cNvSpPr>
          <p:nvPr>
            <p:ph type="sldNum" sz="quarter" idx="12"/>
          </p:nvPr>
        </p:nvSpPr>
        <p:spPr/>
        <p:txBody>
          <a:bodyPr/>
          <a:lstStyle/>
          <a:p>
            <a:fld id="{BB333B34-C87C-402E-ABB0-13B7C9DEBBC4}" type="slidenum">
              <a:rPr/>
              <a:t>‹#›</a:t>
            </a:fld>
            <a:endParaRPr dirty="0"/>
          </a:p>
        </p:txBody>
      </p:sp>
    </p:spTree>
    <p:custDataLst>
      <p:tags r:id="rId1"/>
    </p:custDataLst>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3" name="Text Placeholder 8">
            <a:extLst>
              <a:ext uri="{FF2B5EF4-FFF2-40B4-BE49-F238E27FC236}">
                <a16:creationId xmlns:a16="http://schemas.microsoft.com/office/drawing/2014/main" id="{0B9BF0BC-CD5D-0032-6B50-BEC2F8405602}"/>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C768A182-9607-729C-A697-BDD9AFA2A526}"/>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1146" y="463845"/>
            <a:ext cx="3292192"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1" name="Text Placeholder 8">
            <a:extLst>
              <a:ext uri="{FF2B5EF4-FFF2-40B4-BE49-F238E27FC236}">
                <a16:creationId xmlns:a16="http://schemas.microsoft.com/office/drawing/2014/main" id="{1A6354A8-D900-D656-C621-BB47314BCE66}"/>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12" name="Slide Number Placeholder 5">
            <a:extLst>
              <a:ext uri="{FF2B5EF4-FFF2-40B4-BE49-F238E27FC236}">
                <a16:creationId xmlns:a16="http://schemas.microsoft.com/office/drawing/2014/main" id="{5CB872AD-01BA-BFB6-947E-D9CCA522CFA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3" name="Graphic 12">
            <a:extLst>
              <a:ext uri="{FF2B5EF4-FFF2-40B4-BE49-F238E27FC236}">
                <a16:creationId xmlns:a16="http://schemas.microsoft.com/office/drawing/2014/main" id="{41FD64B6-BB41-B251-5B8B-487AF56F1BF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27871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0D023440-A87C-015B-2DF1-4B7B15B1BEC4}"/>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9DAA565B-3F27-4C98-8118-EF90F441CD3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B89A0F8F-FEE6-9312-87AA-17D872E386C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63466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6" y="475488"/>
            <a:ext cx="729701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4360065" y="1434190"/>
            <a:ext cx="7294802"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B15C629E-6429-7929-02FC-F832A0C27DC0}"/>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2F045C80-87F1-365B-228F-12978D52069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0615336E-18B5-D197-AEF8-887903ABCF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91131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5" y="475488"/>
            <a:ext cx="2539283"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7433296" y="475488"/>
            <a:ext cx="4221148"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4360065" y="1435608"/>
            <a:ext cx="2539283"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7433306" y="1435608"/>
            <a:ext cx="422156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3" name="Text Placeholder 8">
            <a:extLst>
              <a:ext uri="{FF2B5EF4-FFF2-40B4-BE49-F238E27FC236}">
                <a16:creationId xmlns:a16="http://schemas.microsoft.com/office/drawing/2014/main" id="{27B92207-FDAE-4126-D681-C7EC815D5EFE}"/>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2B354593-B626-F063-2A80-C0550A2A1031}"/>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E3CE24E3-D32E-D4D0-4A74-1D2D0B4D022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26045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CA"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Slide Number Placeholder 5">
            <a:extLst>
              <a:ext uri="{FF2B5EF4-FFF2-40B4-BE49-F238E27FC236}">
                <a16:creationId xmlns:a16="http://schemas.microsoft.com/office/drawing/2014/main" id="{A37B41B5-5604-F1F1-B31B-950DD885070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 name="Slide Number Placeholder 5">
            <a:extLst>
              <a:ext uri="{FF2B5EF4-FFF2-40B4-BE49-F238E27FC236}">
                <a16:creationId xmlns:a16="http://schemas.microsoft.com/office/drawing/2014/main" id="{7E389DC2-196D-280A-2A45-9042B58A3E0F}"/>
              </a:ext>
            </a:extLst>
          </p:cNvPr>
          <p:cNvSpPr>
            <a:spLocks noGrp="1"/>
          </p:cNvSpPr>
          <p:nvPr>
            <p:ph type="sldNum" sz="quarter" idx="15"/>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7A096B6-E05C-EE34-4E87-82708FCB086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Slide Number Placeholder 5">
            <a:extLst>
              <a:ext uri="{FF2B5EF4-FFF2-40B4-BE49-F238E27FC236}">
                <a16:creationId xmlns:a16="http://schemas.microsoft.com/office/drawing/2014/main" id="{244BD1E7-7AAA-06CE-3FED-5BD96C4251B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1398E17-8C4E-2C0F-8A02-7FE6502B3DD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6" name="Graphic 5">
            <a:extLst>
              <a:ext uri="{FF2B5EF4-FFF2-40B4-BE49-F238E27FC236}">
                <a16:creationId xmlns:a16="http://schemas.microsoft.com/office/drawing/2014/main" id="{24A46DB4-A814-4C16-8C3E-CE8AFD628D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1181" y="3081075"/>
            <a:ext cx="4626462" cy="695850"/>
          </a:xfrm>
          <a:prstGeom prst="rect">
            <a:avLst/>
          </a:prstGeom>
        </p:spPr>
      </p:pic>
    </p:spTree>
    <p:custDataLst>
      <p:tags r:id="rId1"/>
    </p:custDataLst>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2" y="737668"/>
            <a:ext cx="7321061" cy="3438682"/>
          </a:xfrm>
        </p:spPr>
        <p:txBody>
          <a:bodyPr anchor="ctr">
            <a:normAutofit/>
          </a:bodyPr>
          <a:lstStyle>
            <a:lvl1pPr algn="l">
              <a:lnSpc>
                <a:spcPct val="95000"/>
              </a:lnSpc>
              <a:defRPr sz="72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2" y="5459994"/>
            <a:ext cx="7321060" cy="267194"/>
          </a:xfrm>
          <a:prstGeom prst="rect">
            <a:avLst/>
          </a:prstGeom>
        </p:spPr>
        <p:txBody>
          <a:bodyPr lIns="0" anchor="t"/>
          <a:lstStyle>
            <a:lvl1pPr algn="l">
              <a:defRPr sz="1400">
                <a:solidFill>
                  <a:schemeClr val="tx1"/>
                </a:solidFill>
                <a:latin typeface="+mn-lt"/>
              </a:defRPr>
            </a:lvl1pPr>
          </a:lstStyle>
          <a:p>
            <a:endParaRPr lang="en-CA" noProof="0" dirty="0"/>
          </a:p>
        </p:txBody>
      </p:sp>
    </p:spTree>
    <p:custDataLst>
      <p:tags r:id="rId1"/>
    </p:custDataLst>
    <p:extLst>
      <p:ext uri="{BB962C8B-B14F-4D97-AF65-F5344CB8AC3E}">
        <p14:creationId xmlns:p14="http://schemas.microsoft.com/office/powerpoint/2010/main" val="33624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Slide Number Placeholder 5">
            <a:extLst>
              <a:ext uri="{FF2B5EF4-FFF2-40B4-BE49-F238E27FC236}">
                <a16:creationId xmlns:a16="http://schemas.microsoft.com/office/drawing/2014/main" id="{06E3267B-34D1-F81D-2A34-523497A8CCD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77694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lIns="0" anchor="t"/>
          <a:lstStyle>
            <a:lvl1pPr algn="l">
              <a:defRPr sz="1400">
                <a:solidFill>
                  <a:schemeClr val="tx1"/>
                </a:solidFill>
              </a:defRPr>
            </a:lvl1pPr>
          </a:lstStyle>
          <a:p>
            <a:endParaRPr lang="en-CA" noProof="0"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custDataLst>
      <p:tags r:id="rId1"/>
    </p:custDataLst>
    <p:extLst>
      <p:ext uri="{BB962C8B-B14F-4D97-AF65-F5344CB8AC3E}">
        <p14:creationId xmlns:p14="http://schemas.microsoft.com/office/powerpoint/2010/main" val="244967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Text Placeholder 8">
            <a:extLst>
              <a:ext uri="{FF2B5EF4-FFF2-40B4-BE49-F238E27FC236}">
                <a16:creationId xmlns:a16="http://schemas.microsoft.com/office/drawing/2014/main" id="{91E99521-5258-41DF-7BCC-51958CF5E4F9}"/>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6990844A-3786-05F6-C672-DDEB3362190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1209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CA"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4" name="Slide Number Placeholder 5">
            <a:extLst>
              <a:ext uri="{FF2B5EF4-FFF2-40B4-BE49-F238E27FC236}">
                <a16:creationId xmlns:a16="http://schemas.microsoft.com/office/drawing/2014/main" id="{4FD1349A-C0D4-E9DB-948B-EA0749E7511B}"/>
              </a:ext>
            </a:extLst>
          </p:cNvPr>
          <p:cNvSpPr txBox="1">
            <a:spLocks/>
          </p:cNvSpPr>
          <p:nvPr userDrawn="1"/>
        </p:nvSpPr>
        <p:spPr>
          <a:xfrm>
            <a:off x="11449993" y="6337639"/>
            <a:ext cx="283219"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43540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CA" noProof="0"/>
              <a:t>Click icon to add table or chart</a:t>
            </a:r>
          </a:p>
        </p:txBody>
      </p:sp>
      <p:sp>
        <p:nvSpPr>
          <p:cNvPr id="4" name="Text Placeholder 8">
            <a:extLst>
              <a:ext uri="{FF2B5EF4-FFF2-40B4-BE49-F238E27FC236}">
                <a16:creationId xmlns:a16="http://schemas.microsoft.com/office/drawing/2014/main" id="{CEA68B56-9DD9-40B6-B4F7-3954CD851FB2}"/>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AD8F7384-9F15-C68B-757D-35D65FF739C5}"/>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84263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CA"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
        <p:nvSpPr>
          <p:cNvPr id="5" name="Text Placeholder 8">
            <a:extLst>
              <a:ext uri="{FF2B5EF4-FFF2-40B4-BE49-F238E27FC236}">
                <a16:creationId xmlns:a16="http://schemas.microsoft.com/office/drawing/2014/main" id="{A9BBFC38-EDE5-92B0-19B6-AAD733D5DC81}"/>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7" name="Slide Number Placeholder 5">
            <a:extLst>
              <a:ext uri="{FF2B5EF4-FFF2-40B4-BE49-F238E27FC236}">
                <a16:creationId xmlns:a16="http://schemas.microsoft.com/office/drawing/2014/main" id="{E799E6BC-226E-35C9-8462-8364A605E03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9565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rgbClr val="06874E"/>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4" name="Slide Number Placeholder 3"/>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D6E2D4FF-9F1F-7C96-E2AA-EB6811819E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75636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rgbClr val="00009A"/>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2" name="Slide Number Placeholder 3">
            <a:extLst>
              <a:ext uri="{FF2B5EF4-FFF2-40B4-BE49-F238E27FC236}">
                <a16:creationId xmlns:a16="http://schemas.microsoft.com/office/drawing/2014/main" id="{5AAA38CF-A7F8-A13E-FEBA-D826B33BB4D5}"/>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3" name="Graphic 12">
            <a:extLst>
              <a:ext uri="{FF2B5EF4-FFF2-40B4-BE49-F238E27FC236}">
                <a16:creationId xmlns:a16="http://schemas.microsoft.com/office/drawing/2014/main" id="{DF730A3F-EF6D-3500-8DD7-3C050998A0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69204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defRPr>
            </a:lvl1pPr>
          </a:lstStyle>
          <a:p>
            <a:endParaRPr lang="en-CA" noProof="0"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custDataLst>
      <p:tags r:id="rId1"/>
    </p:custDataLst>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CA" noProof="0"/>
              <a:t>Chapter slide</a:t>
            </a:r>
          </a:p>
        </p:txBody>
      </p:sp>
      <p:sp>
        <p:nvSpPr>
          <p:cNvPr id="3" name="Slide Number Placeholder 5">
            <a:extLst>
              <a:ext uri="{FF2B5EF4-FFF2-40B4-BE49-F238E27FC236}">
                <a16:creationId xmlns:a16="http://schemas.microsoft.com/office/drawing/2014/main" id="{62110A2A-E585-7182-E30E-F5E5F0DACB7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9951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4" name="Slide Number Placeholder 5">
            <a:extLst>
              <a:ext uri="{FF2B5EF4-FFF2-40B4-BE49-F238E27FC236}">
                <a16:creationId xmlns:a16="http://schemas.microsoft.com/office/drawing/2014/main" id="{B907DFB8-FE13-39B8-1EAE-4B4FFE4CD37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56201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4" name="Text Placeholder 8">
            <a:extLst>
              <a:ext uri="{FF2B5EF4-FFF2-40B4-BE49-F238E27FC236}">
                <a16:creationId xmlns:a16="http://schemas.microsoft.com/office/drawing/2014/main" id="{24149721-AD74-2CDB-34D8-5D9D79CAD3EE}"/>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6" name="Slide Number Placeholder 5">
            <a:extLst>
              <a:ext uri="{FF2B5EF4-FFF2-40B4-BE49-F238E27FC236}">
                <a16:creationId xmlns:a16="http://schemas.microsoft.com/office/drawing/2014/main" id="{E3438D1C-E00F-7407-5B19-D1B05961DCD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89823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1146" y="463845"/>
            <a:ext cx="3292192"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DFCF9591-24C0-D821-AE5C-BAEC77574453}"/>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03279714-1AB9-60A3-3F03-881934212BB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7" name="Graphic 12">
            <a:extLst>
              <a:ext uri="{FF2B5EF4-FFF2-40B4-BE49-F238E27FC236}">
                <a16:creationId xmlns:a16="http://schemas.microsoft.com/office/drawing/2014/main" id="{ADBF3BF5-EBAF-5381-F9C1-5AC09A82F00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161901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D2FF6DDC-6C81-B068-2340-CEE804BFFFBE}"/>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B720A381-D46F-A037-BE02-B75245581573}"/>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7" name="Graphic 12">
            <a:extLst>
              <a:ext uri="{FF2B5EF4-FFF2-40B4-BE49-F238E27FC236}">
                <a16:creationId xmlns:a16="http://schemas.microsoft.com/office/drawing/2014/main" id="{B088F4AF-1920-489B-3B53-CDB520A67D8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0854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6" y="475488"/>
            <a:ext cx="729701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4360065" y="1434190"/>
            <a:ext cx="7294802"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a:extLst>
              <a:ext uri="{FF2B5EF4-FFF2-40B4-BE49-F238E27FC236}">
                <a16:creationId xmlns:a16="http://schemas.microsoft.com/office/drawing/2014/main" id="{DA933122-F091-145D-EBC5-2C25A7EF46B7}"/>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1AFE298E-DFE7-6163-84AA-299B1C7A9A4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8" name="Graphic 12">
            <a:extLst>
              <a:ext uri="{FF2B5EF4-FFF2-40B4-BE49-F238E27FC236}">
                <a16:creationId xmlns:a16="http://schemas.microsoft.com/office/drawing/2014/main" id="{3EA69619-F46F-05A1-1360-22F8DFA374E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5974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0"/>
            <a:ext cx="4055348" cy="6858000"/>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5" y="475488"/>
            <a:ext cx="2539283"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7433296" y="475488"/>
            <a:ext cx="4221148"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4360065" y="1435608"/>
            <a:ext cx="2539283"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7433306" y="1435608"/>
            <a:ext cx="422156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4" name="Text Placeholder 8">
            <a:extLst>
              <a:ext uri="{FF2B5EF4-FFF2-40B4-BE49-F238E27FC236}">
                <a16:creationId xmlns:a16="http://schemas.microsoft.com/office/drawing/2014/main" id="{C329F3E8-0FCB-AB0A-B83C-0444AE5DDC58}"/>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75412691-2200-EB3E-DF99-D65A58E3AB6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8" name="Graphic 12">
            <a:extLst>
              <a:ext uri="{FF2B5EF4-FFF2-40B4-BE49-F238E27FC236}">
                <a16:creationId xmlns:a16="http://schemas.microsoft.com/office/drawing/2014/main" id="{23F3EECA-5F54-67E0-745F-EBD94A80A0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39393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CA"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ext Placeholder 8">
            <a:extLst>
              <a:ext uri="{FF2B5EF4-FFF2-40B4-BE49-F238E27FC236}">
                <a16:creationId xmlns:a16="http://schemas.microsoft.com/office/drawing/2014/main" id="{D2EEC305-C62E-07A8-F691-1A0D3230647E}"/>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6" name="Slide Number Placeholder 5">
            <a:extLst>
              <a:ext uri="{FF2B5EF4-FFF2-40B4-BE49-F238E27FC236}">
                <a16:creationId xmlns:a16="http://schemas.microsoft.com/office/drawing/2014/main" id="{71B7CB5A-3ED3-9893-13A7-492E9313A94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7873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Text Placeholder 8">
            <a:extLst>
              <a:ext uri="{FF2B5EF4-FFF2-40B4-BE49-F238E27FC236}">
                <a16:creationId xmlns:a16="http://schemas.microsoft.com/office/drawing/2014/main" id="{EEA580B7-BAAC-CA55-A774-8BBA0022BE55}"/>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8" name="Slide Number Placeholder 5">
            <a:extLst>
              <a:ext uri="{FF2B5EF4-FFF2-40B4-BE49-F238E27FC236}">
                <a16:creationId xmlns:a16="http://schemas.microsoft.com/office/drawing/2014/main" id="{A3B893E2-5EF0-3E5E-2CB5-CA0E0CB03505}"/>
              </a:ext>
            </a:extLst>
          </p:cNvPr>
          <p:cNvSpPr>
            <a:spLocks noGrp="1"/>
          </p:cNvSpPr>
          <p:nvPr>
            <p:ph type="sldNum" sz="quarter" idx="1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6644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026B5DA9-7113-89FA-C04D-1D822AE16286}"/>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3" name="Slide Number Placeholder 5">
            <a:extLst>
              <a:ext uri="{FF2B5EF4-FFF2-40B4-BE49-F238E27FC236}">
                <a16:creationId xmlns:a16="http://schemas.microsoft.com/office/drawing/2014/main" id="{E92B5E55-F743-E98B-14ED-54022752415D}"/>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7836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A2C38D8F-BA6E-ABEB-60F9-12944833AE9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7D2329E-5154-8B58-DBB6-A1DE12ED653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6" name="Graphic 5">
            <a:extLst>
              <a:ext uri="{FF2B5EF4-FFF2-40B4-BE49-F238E27FC236}">
                <a16:creationId xmlns:a16="http://schemas.microsoft.com/office/drawing/2014/main" id="{F049A00E-7FAA-2275-6D09-D273669BDD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1181" y="3081075"/>
            <a:ext cx="4626462" cy="695850"/>
          </a:xfrm>
          <a:prstGeom prst="rect">
            <a:avLst/>
          </a:prstGeom>
        </p:spPr>
      </p:pic>
    </p:spTree>
    <p:custDataLst>
      <p:tags r:id="rId1"/>
    </p:custDataLst>
    <p:extLst>
      <p:ext uri="{BB962C8B-B14F-4D97-AF65-F5344CB8AC3E}">
        <p14:creationId xmlns:p14="http://schemas.microsoft.com/office/powerpoint/2010/main" val="385008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CA"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4" name="Slide Number Placeholder 5">
            <a:extLst>
              <a:ext uri="{FF2B5EF4-FFF2-40B4-BE49-F238E27FC236}">
                <a16:creationId xmlns:a16="http://schemas.microsoft.com/office/drawing/2014/main" id="{12627AD6-D521-F26B-92E5-3F3A9C92D73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CA" noProof="0"/>
              <a:t>Click icon to add table or chart</a:t>
            </a:r>
          </a:p>
        </p:txBody>
      </p:sp>
      <p:sp>
        <p:nvSpPr>
          <p:cNvPr id="4" name="Text Placeholder 8">
            <a:extLst>
              <a:ext uri="{FF2B5EF4-FFF2-40B4-BE49-F238E27FC236}">
                <a16:creationId xmlns:a16="http://schemas.microsoft.com/office/drawing/2014/main" id="{EBD11DD3-D875-3ACA-6CB5-FFBFF1789360}"/>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FE3286B8-248E-E9B9-2AA9-8723ADDC8B26}"/>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CA"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
        <p:nvSpPr>
          <p:cNvPr id="4" name="Text Placeholder 8">
            <a:extLst>
              <a:ext uri="{FF2B5EF4-FFF2-40B4-BE49-F238E27FC236}">
                <a16:creationId xmlns:a16="http://schemas.microsoft.com/office/drawing/2014/main" id="{C048A42B-3E2B-D4E0-5FFA-A6AE6F58AC1C}"/>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1A6BADE9-E8C0-54B0-5BAB-D11531E1734E}"/>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rgbClr val="06874E"/>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3" name="Slide Number Placeholder 3">
            <a:extLst>
              <a:ext uri="{FF2B5EF4-FFF2-40B4-BE49-F238E27FC236}">
                <a16:creationId xmlns:a16="http://schemas.microsoft.com/office/drawing/2014/main" id="{C409E060-47CB-C248-9871-C59E21BF4335}"/>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71D9CCCD-C113-03C8-1F81-F001B506A97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rgbClr val="00009A"/>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3" name="Slide Number Placeholder 3">
            <a:extLst>
              <a:ext uri="{FF2B5EF4-FFF2-40B4-BE49-F238E27FC236}">
                <a16:creationId xmlns:a16="http://schemas.microsoft.com/office/drawing/2014/main" id="{45ABFF47-9EEF-0833-A387-9534EBDD9958}"/>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5ABA9E22-4B08-D9A0-3AAB-5A8CF4ED3B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userDrawn="1">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6" name="Slide Number Placeholder 5"/>
          <p:cNvSpPr>
            <a:spLocks noGrp="1"/>
          </p:cNvSpPr>
          <p:nvPr userDrawn="1">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4" name="Rectangle 3">
            <a:extLst>
              <a:ext uri="{FF2B5EF4-FFF2-40B4-BE49-F238E27FC236}">
                <a16:creationId xmlns:a16="http://schemas.microsoft.com/office/drawing/2014/main" id="{EDB1E14B-B98A-68D3-64AF-666C2510BD41}"/>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5" name="Rectangle 4">
            <a:extLst>
              <a:ext uri="{FF2B5EF4-FFF2-40B4-BE49-F238E27FC236}">
                <a16:creationId xmlns:a16="http://schemas.microsoft.com/office/drawing/2014/main" id="{D6FF9302-7317-2652-68EF-6AB6EE59A59B}"/>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Rectangle 6">
            <a:extLst>
              <a:ext uri="{FF2B5EF4-FFF2-40B4-BE49-F238E27FC236}">
                <a16:creationId xmlns:a16="http://schemas.microsoft.com/office/drawing/2014/main" id="{1B9A54B7-7590-A5B4-6329-1C3D3A887B41}"/>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9" name="Graphic 12">
            <a:extLst>
              <a:ext uri="{FF2B5EF4-FFF2-40B4-BE49-F238E27FC236}">
                <a16:creationId xmlns:a16="http://schemas.microsoft.com/office/drawing/2014/main" id="{1369D9F3-8138-C012-A945-7EDCF6914856}"/>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Tree>
    <p:custDataLst>
      <p:tags r:id="rId22"/>
    </p:custDataLst>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690" r:id="rId4"/>
    <p:sldLayoutId id="2147483701" r:id="rId5"/>
    <p:sldLayoutId id="2147483691" r:id="rId6"/>
    <p:sldLayoutId id="2147483695" r:id="rId7"/>
    <p:sldLayoutId id="2147483696" r:id="rId8"/>
    <p:sldLayoutId id="2147483697" r:id="rId9"/>
    <p:sldLayoutId id="2147483700" r:id="rId10"/>
    <p:sldLayoutId id="2147483654" r:id="rId11"/>
    <p:sldLayoutId id="2147483698" r:id="rId12"/>
    <p:sldLayoutId id="2147483729" r:id="rId13"/>
    <p:sldLayoutId id="2147483730" r:id="rId14"/>
    <p:sldLayoutId id="2147483731" r:id="rId15"/>
    <p:sldLayoutId id="2147483732" r:id="rId16"/>
    <p:sldLayoutId id="2147483652" r:id="rId17"/>
    <p:sldLayoutId id="2147483653" r:id="rId18"/>
    <p:sldLayoutId id="2147483655" r:id="rId19"/>
    <p:sldLayoutId id="214748366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userDrawn="1">
          <p15:clr>
            <a:srgbClr val="F26B43"/>
          </p15:clr>
        </p15:guide>
        <p15:guide id="4" pos="7391" userDrawn="1">
          <p15:clr>
            <a:srgbClr val="F26B43"/>
          </p15:clr>
        </p15:guide>
        <p15:guide id="5" orient="horz" pos="41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userDrawn="1">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Slide Number Placeholder 5">
            <a:extLst>
              <a:ext uri="{FF2B5EF4-FFF2-40B4-BE49-F238E27FC236}">
                <a16:creationId xmlns:a16="http://schemas.microsoft.com/office/drawing/2014/main" id="{2BBA8B7F-292C-68B1-97B8-C1494D13154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5" name="Rectangle 4">
            <a:extLst>
              <a:ext uri="{FF2B5EF4-FFF2-40B4-BE49-F238E27FC236}">
                <a16:creationId xmlns:a16="http://schemas.microsoft.com/office/drawing/2014/main" id="{7B8DA9D8-A35C-DCAD-D222-C5554AA1E808}"/>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Rectangle 6">
            <a:extLst>
              <a:ext uri="{FF2B5EF4-FFF2-40B4-BE49-F238E27FC236}">
                <a16:creationId xmlns:a16="http://schemas.microsoft.com/office/drawing/2014/main" id="{8B705AA9-9150-4107-B450-FAE778D153C1}"/>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8" name="Rectangle 7">
            <a:extLst>
              <a:ext uri="{FF2B5EF4-FFF2-40B4-BE49-F238E27FC236}">
                <a16:creationId xmlns:a16="http://schemas.microsoft.com/office/drawing/2014/main" id="{537BE8B1-454E-0016-4AEB-01FC802A5425}"/>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0" name="Graphic 12">
            <a:extLst>
              <a:ext uri="{FF2B5EF4-FFF2-40B4-BE49-F238E27FC236}">
                <a16:creationId xmlns:a16="http://schemas.microsoft.com/office/drawing/2014/main" id="{48D963B7-6A8B-64D3-0D79-CE390FF878B7}"/>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Tree>
    <p:custDataLst>
      <p:tags r:id="rId22"/>
    </p:custDataLst>
    <p:extLst>
      <p:ext uri="{BB962C8B-B14F-4D97-AF65-F5344CB8AC3E}">
        <p14:creationId xmlns:p14="http://schemas.microsoft.com/office/powerpoint/2010/main" val="31504232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p15:clr>
            <a:srgbClr val="F26B43"/>
          </p15:clr>
        </p15:guide>
        <p15:guide id="4" pos="7391">
          <p15:clr>
            <a:srgbClr val="F26B43"/>
          </p15:clr>
        </p15:guide>
        <p15:guide id="5" orient="horz" pos="41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chart" Target="../charts/chart2.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arents playing with their two children in moving boxes.">
            <a:extLst>
              <a:ext uri="{FF2B5EF4-FFF2-40B4-BE49-F238E27FC236}">
                <a16:creationId xmlns:a16="http://schemas.microsoft.com/office/drawing/2014/main" id="{7753C3E1-2E77-6AF7-7331-636260D9ED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88" y="0"/>
            <a:ext cx="12190413" cy="6858000"/>
          </a:xfrm>
          <a:prstGeom prst="rect">
            <a:avLst/>
          </a:prstGeom>
        </p:spPr>
      </p:pic>
      <p:sp>
        <p:nvSpPr>
          <p:cNvPr id="7" name="Rectangle 6">
            <a:extLst>
              <a:ext uri="{FF2B5EF4-FFF2-40B4-BE49-F238E27FC236}">
                <a16:creationId xmlns:a16="http://schemas.microsoft.com/office/drawing/2014/main" id="{EEEC76F3-8C4C-5C03-D00F-3F406AD66584}"/>
              </a:ext>
              <a:ext uri="{C183D7F6-B498-43B3-948B-1728B52AA6E4}">
                <adec:decorative xmlns:adec="http://schemas.microsoft.com/office/drawing/2017/decorative" val="1"/>
              </a:ext>
            </a:extLst>
          </p:cNvPr>
          <p:cNvSpPr/>
          <p:nvPr/>
        </p:nvSpPr>
        <p:spPr>
          <a:xfrm>
            <a:off x="0" y="0"/>
            <a:ext cx="4916128" cy="6858000"/>
          </a:xfrm>
          <a:prstGeom prst="rect">
            <a:avLst/>
          </a:prstGeom>
          <a:gradFill flip="none" rotWithShape="1">
            <a:gsLst>
              <a:gs pos="0">
                <a:schemeClr val="bg1">
                  <a:alpha val="0"/>
                  <a:lumMod val="0"/>
                </a:schemeClr>
              </a:gs>
              <a:gs pos="52000">
                <a:schemeClr val="tx1">
                  <a:alpha val="28788"/>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 name="Title 1">
            <a:extLst>
              <a:ext uri="{FF2B5EF4-FFF2-40B4-BE49-F238E27FC236}">
                <a16:creationId xmlns:a16="http://schemas.microsoft.com/office/drawing/2014/main" id="{A1CFB30E-96B7-2966-1283-F7BCD3B06274}"/>
              </a:ext>
            </a:extLst>
          </p:cNvPr>
          <p:cNvSpPr>
            <a:spLocks noGrp="1"/>
          </p:cNvSpPr>
          <p:nvPr>
            <p:ph type="title"/>
          </p:nvPr>
        </p:nvSpPr>
        <p:spPr>
          <a:xfrm>
            <a:off x="407035" y="2528696"/>
            <a:ext cx="4643800" cy="1671087"/>
          </a:xfrm>
        </p:spPr>
        <p:txBody>
          <a:bodyPr anchor="t" anchorCtr="0">
            <a:normAutofit fontScale="90000"/>
          </a:bodyPr>
          <a:lstStyle/>
          <a:p>
            <a:r>
              <a:rPr lang="en-CA" spc="-20" dirty="0">
                <a:solidFill>
                  <a:schemeClr val="bg1"/>
                </a:solidFill>
              </a:rPr>
              <a:t>First-time homebuyer</a:t>
            </a:r>
          </a:p>
        </p:txBody>
      </p:sp>
      <p:pic>
        <p:nvPicPr>
          <p:cNvPr id="10" name="Graphic 12">
            <a:extLst>
              <a:ext uri="{FF2B5EF4-FFF2-40B4-BE49-F238E27FC236}">
                <a16:creationId xmlns:a16="http://schemas.microsoft.com/office/drawing/2014/main" id="{F251E189-213E-A6A9-F239-9B72617A939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
        <p:nvSpPr>
          <p:cNvPr id="4" name="Slide Number Placeholder 3">
            <a:extLst>
              <a:ext uri="{FF2B5EF4-FFF2-40B4-BE49-F238E27FC236}">
                <a16:creationId xmlns:a16="http://schemas.microsoft.com/office/drawing/2014/main" id="{D4191EDE-CA09-97E9-48A8-A1667BBD04CD}"/>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CA" smtClean="0"/>
              <a:pPr/>
              <a:t>1</a:t>
            </a:fld>
            <a:endParaRPr lang="en-CA" dirty="0"/>
          </a:p>
        </p:txBody>
      </p:sp>
    </p:spTree>
    <p:extLst>
      <p:ext uri="{BB962C8B-B14F-4D97-AF65-F5344CB8AC3E}">
        <p14:creationId xmlns:p14="http://schemas.microsoft.com/office/powerpoint/2010/main" val="321048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466342" y="472437"/>
            <a:ext cx="11274553" cy="792167"/>
          </a:xfrm>
        </p:spPr>
        <p:txBody>
          <a:bodyPr/>
          <a:lstStyle/>
          <a:p>
            <a:r>
              <a:rPr lang="en-CA"/>
              <a:t>Worksheets and checklists</a:t>
            </a:r>
          </a:p>
        </p:txBody>
      </p:sp>
      <p:grpSp>
        <p:nvGrpSpPr>
          <p:cNvPr id="19" name="Group 18" descr="Screen capture of ten different women, wealth, and wisdom worksheets and checklists, including things to consider as a first-time homebuyer, financial literacy checklist, financial planning checklist for business owners, divorce preparation checklist, financial checklist for the newly divorced, retirement readiness checklist, longevity planning worksheet and checklist, achieving your philanthropic goals worksheet and checklist, executor checklist and estate planning essentials checklist. ">
            <a:extLst>
              <a:ext uri="{FF2B5EF4-FFF2-40B4-BE49-F238E27FC236}">
                <a16:creationId xmlns:a16="http://schemas.microsoft.com/office/drawing/2014/main" id="{41841C2A-8278-7BEF-05EC-998DE02F4B7C}"/>
              </a:ext>
            </a:extLst>
          </p:cNvPr>
          <p:cNvGrpSpPr/>
          <p:nvPr/>
        </p:nvGrpSpPr>
        <p:grpSpPr>
          <a:xfrm>
            <a:off x="1921357" y="1109204"/>
            <a:ext cx="8133638" cy="5109086"/>
            <a:chOff x="398917" y="1264605"/>
            <a:chExt cx="7657458" cy="4809978"/>
          </a:xfrm>
        </p:grpSpPr>
        <p:grpSp>
          <p:nvGrpSpPr>
            <p:cNvPr id="14" name="Group 13">
              <a:extLst>
                <a:ext uri="{FF2B5EF4-FFF2-40B4-BE49-F238E27FC236}">
                  <a16:creationId xmlns:a16="http://schemas.microsoft.com/office/drawing/2014/main" id="{859165C9-BB86-E1CD-E246-5BFE1195B6D0}"/>
                </a:ext>
              </a:extLst>
            </p:cNvPr>
            <p:cNvGrpSpPr/>
            <p:nvPr/>
          </p:nvGrpSpPr>
          <p:grpSpPr>
            <a:xfrm>
              <a:off x="405208" y="3649186"/>
              <a:ext cx="7651167" cy="2425397"/>
              <a:chOff x="-761135" y="3487680"/>
              <a:chExt cx="7651167" cy="2425397"/>
            </a:xfrm>
          </p:grpSpPr>
          <p:pic>
            <p:nvPicPr>
              <p:cNvPr id="10" name="Picture 9">
                <a:extLst>
                  <a:ext uri="{FF2B5EF4-FFF2-40B4-BE49-F238E27FC236}">
                    <a16:creationId xmlns:a16="http://schemas.microsoft.com/office/drawing/2014/main" id="{7607CF26-546F-09BB-3C5B-97EBB91FF0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24492" y="3885903"/>
                <a:ext cx="1565540" cy="2027174"/>
              </a:xfrm>
              <a:prstGeom prst="rect">
                <a:avLst/>
              </a:prstGeom>
              <a:ln w="6350">
                <a:solidFill>
                  <a:schemeClr val="bg1">
                    <a:lumMod val="65000"/>
                  </a:schemeClr>
                </a:solidFill>
              </a:ln>
              <a:effectLst/>
            </p:spPr>
          </p:pic>
          <p:pic>
            <p:nvPicPr>
              <p:cNvPr id="15" name="Picture 14">
                <a:extLst>
                  <a:ext uri="{FF2B5EF4-FFF2-40B4-BE49-F238E27FC236}">
                    <a16:creationId xmlns:a16="http://schemas.microsoft.com/office/drawing/2014/main" id="{E530D355-4338-B30B-DCF2-885C242038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03183" y="3795990"/>
                <a:ext cx="1564867" cy="2026303"/>
              </a:xfrm>
              <a:prstGeom prst="rect">
                <a:avLst/>
              </a:prstGeom>
              <a:ln w="6350">
                <a:solidFill>
                  <a:schemeClr val="bg1">
                    <a:lumMod val="65000"/>
                  </a:schemeClr>
                </a:solidFill>
              </a:ln>
              <a:effectLst/>
            </p:spPr>
          </p:pic>
          <p:pic>
            <p:nvPicPr>
              <p:cNvPr id="11" name="Picture 10">
                <a:extLst>
                  <a:ext uri="{FF2B5EF4-FFF2-40B4-BE49-F238E27FC236}">
                    <a16:creationId xmlns:a16="http://schemas.microsoft.com/office/drawing/2014/main" id="{99ED1131-A2A7-6303-951D-48CC520CC9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80588" y="3696620"/>
                <a:ext cx="1564867" cy="2026303"/>
              </a:xfrm>
              <a:prstGeom prst="rect">
                <a:avLst/>
              </a:prstGeom>
              <a:ln w="6350">
                <a:solidFill>
                  <a:schemeClr val="bg1">
                    <a:lumMod val="65000"/>
                  </a:schemeClr>
                </a:solidFill>
              </a:ln>
              <a:effectLst/>
            </p:spPr>
          </p:pic>
          <p:pic>
            <p:nvPicPr>
              <p:cNvPr id="17" name="Picture 16">
                <a:extLst>
                  <a:ext uri="{FF2B5EF4-FFF2-40B4-BE49-F238E27FC236}">
                    <a16:creationId xmlns:a16="http://schemas.microsoft.com/office/drawing/2014/main" id="{BFA83496-2D03-3D91-012B-194A441E52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0880" y="3585030"/>
                <a:ext cx="1565540" cy="2027174"/>
              </a:xfrm>
              <a:prstGeom prst="rect">
                <a:avLst/>
              </a:prstGeom>
              <a:ln w="6350">
                <a:solidFill>
                  <a:schemeClr val="bg1">
                    <a:lumMod val="65000"/>
                  </a:schemeClr>
                </a:solidFill>
              </a:ln>
              <a:effectLst/>
            </p:spPr>
          </p:pic>
          <p:pic>
            <p:nvPicPr>
              <p:cNvPr id="2" name="Picture 1">
                <a:extLst>
                  <a:ext uri="{FF2B5EF4-FFF2-40B4-BE49-F238E27FC236}">
                    <a16:creationId xmlns:a16="http://schemas.microsoft.com/office/drawing/2014/main" id="{8351E84E-1091-8790-D1A2-3168ED957A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1135" y="3487680"/>
                <a:ext cx="1565540" cy="2027174"/>
              </a:xfrm>
              <a:prstGeom prst="rect">
                <a:avLst/>
              </a:prstGeom>
              <a:ln w="6350">
                <a:solidFill>
                  <a:schemeClr val="bg1">
                    <a:lumMod val="65000"/>
                  </a:schemeClr>
                </a:solidFill>
              </a:ln>
              <a:effectLst/>
            </p:spPr>
          </p:pic>
        </p:grpSp>
        <p:grpSp>
          <p:nvGrpSpPr>
            <p:cNvPr id="18" name="Group 17">
              <a:extLst>
                <a:ext uri="{FF2B5EF4-FFF2-40B4-BE49-F238E27FC236}">
                  <a16:creationId xmlns:a16="http://schemas.microsoft.com/office/drawing/2014/main" id="{8D49BF9A-39EB-61A7-349C-05C5FBBB3BB4}"/>
                </a:ext>
              </a:extLst>
            </p:cNvPr>
            <p:cNvGrpSpPr/>
            <p:nvPr/>
          </p:nvGrpSpPr>
          <p:grpSpPr>
            <a:xfrm>
              <a:off x="398917" y="1264605"/>
              <a:ext cx="7655188" cy="2397043"/>
              <a:chOff x="755948" y="1264605"/>
              <a:chExt cx="7655188" cy="2397043"/>
            </a:xfrm>
          </p:grpSpPr>
          <p:pic>
            <p:nvPicPr>
              <p:cNvPr id="9" name="Picture 8">
                <a:extLst>
                  <a:ext uri="{FF2B5EF4-FFF2-40B4-BE49-F238E27FC236}">
                    <a16:creationId xmlns:a16="http://schemas.microsoft.com/office/drawing/2014/main" id="{184E5CDB-B996-090F-B26C-C82122A2024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6269" y="1635345"/>
                <a:ext cx="1564867" cy="2026303"/>
              </a:xfrm>
              <a:prstGeom prst="rect">
                <a:avLst/>
              </a:prstGeom>
              <a:ln w="6350">
                <a:solidFill>
                  <a:schemeClr val="bg1">
                    <a:lumMod val="65000"/>
                  </a:schemeClr>
                </a:solidFill>
              </a:ln>
              <a:effectLst/>
            </p:spPr>
          </p:pic>
          <p:pic>
            <p:nvPicPr>
              <p:cNvPr id="8" name="Picture 7">
                <a:extLst>
                  <a:ext uri="{FF2B5EF4-FFF2-40B4-BE49-F238E27FC236}">
                    <a16:creationId xmlns:a16="http://schemas.microsoft.com/office/drawing/2014/main" id="{095600A6-0400-4314-5518-A623680E939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23170" y="1546021"/>
                <a:ext cx="1564868" cy="2025124"/>
              </a:xfrm>
              <a:prstGeom prst="rect">
                <a:avLst/>
              </a:prstGeom>
              <a:ln w="6350">
                <a:solidFill>
                  <a:schemeClr val="bg1">
                    <a:lumMod val="65000"/>
                  </a:schemeClr>
                </a:solidFill>
              </a:ln>
              <a:effectLst/>
            </p:spPr>
          </p:pic>
          <p:pic>
            <p:nvPicPr>
              <p:cNvPr id="7" name="Picture 6">
                <a:extLst>
                  <a:ext uri="{FF2B5EF4-FFF2-40B4-BE49-F238E27FC236}">
                    <a16:creationId xmlns:a16="http://schemas.microsoft.com/office/drawing/2014/main" id="{8B02E49E-0D2C-3F19-32E6-5E9E00915C2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805387" y="1443744"/>
                <a:ext cx="1564868" cy="2026303"/>
              </a:xfrm>
              <a:prstGeom prst="rect">
                <a:avLst/>
              </a:prstGeom>
              <a:ln w="6350">
                <a:solidFill>
                  <a:schemeClr val="bg1">
                    <a:lumMod val="65000"/>
                  </a:schemeClr>
                </a:solidFill>
              </a:ln>
              <a:effectLst/>
            </p:spPr>
          </p:pic>
          <p:pic>
            <p:nvPicPr>
              <p:cNvPr id="12" name="Picture 11">
                <a:extLst>
                  <a:ext uri="{FF2B5EF4-FFF2-40B4-BE49-F238E27FC236}">
                    <a16:creationId xmlns:a16="http://schemas.microsoft.com/office/drawing/2014/main" id="{AD1F5FE1-4448-CE10-0405-EF1354D9228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282119" y="1356163"/>
                <a:ext cx="1564868" cy="2026303"/>
              </a:xfrm>
              <a:prstGeom prst="rect">
                <a:avLst/>
              </a:prstGeom>
              <a:ln w="6350">
                <a:solidFill>
                  <a:schemeClr val="bg1">
                    <a:lumMod val="65000"/>
                  </a:schemeClr>
                </a:solidFill>
              </a:ln>
              <a:effectLst/>
            </p:spPr>
          </p:pic>
          <p:pic>
            <p:nvPicPr>
              <p:cNvPr id="6" name="Picture 5">
                <a:extLst>
                  <a:ext uri="{FF2B5EF4-FFF2-40B4-BE49-F238E27FC236}">
                    <a16:creationId xmlns:a16="http://schemas.microsoft.com/office/drawing/2014/main" id="{F46E5E96-3BCA-FA3F-0B13-7FAE25F82D9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55948" y="1264605"/>
                <a:ext cx="1564868" cy="2026303"/>
              </a:xfrm>
              <a:prstGeom prst="rect">
                <a:avLst/>
              </a:prstGeom>
              <a:ln w="6350">
                <a:solidFill>
                  <a:schemeClr val="bg1">
                    <a:lumMod val="65000"/>
                  </a:schemeClr>
                </a:solidFill>
              </a:ln>
              <a:effectLst/>
            </p:spPr>
          </p:pic>
        </p:grpSp>
      </p:grpSp>
      <p:sp>
        <p:nvSpPr>
          <p:cNvPr id="5" name="Slide Number Placeholder 4">
            <a:extLst>
              <a:ext uri="{FF2B5EF4-FFF2-40B4-BE49-F238E27FC236}">
                <a16:creationId xmlns:a16="http://schemas.microsoft.com/office/drawing/2014/main" id="{393B145D-AA5C-6B53-24D1-A4718F164A50}"/>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10</a:t>
            </a:fld>
            <a:endParaRPr lang="en-US"/>
          </a:p>
        </p:txBody>
      </p:sp>
    </p:spTree>
    <p:extLst>
      <p:ext uri="{BB962C8B-B14F-4D97-AF65-F5344CB8AC3E}">
        <p14:creationId xmlns:p14="http://schemas.microsoft.com/office/powerpoint/2010/main" val="354350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48C491-5EA7-4BA0-9FC6-7225A192E2FA}"/>
              </a:ext>
            </a:extLst>
          </p:cNvPr>
          <p:cNvSpPr>
            <a:spLocks noGrp="1"/>
          </p:cNvSpPr>
          <p:nvPr>
            <p:ph type="title"/>
          </p:nvPr>
        </p:nvSpPr>
        <p:spPr/>
        <p:txBody>
          <a:bodyPr/>
          <a:lstStyle/>
          <a:p>
            <a:pPr algn="ctr"/>
            <a:r>
              <a:rPr lang="en-US" dirty="0"/>
              <a:t>Thank you</a:t>
            </a:r>
          </a:p>
        </p:txBody>
      </p:sp>
      <p:sp>
        <p:nvSpPr>
          <p:cNvPr id="2" name="Slide Number Placeholder 1">
            <a:extLst>
              <a:ext uri="{FF2B5EF4-FFF2-40B4-BE49-F238E27FC236}">
                <a16:creationId xmlns:a16="http://schemas.microsoft.com/office/drawing/2014/main" id="{3A846FC2-C1DB-AFEC-9187-CF8AC7FD1159}"/>
              </a:ext>
              <a:ext uri="{C183D7F6-B498-43B3-948B-1728B52AA6E4}">
                <adec:decorative xmlns:adec="http://schemas.microsoft.com/office/drawing/2017/decorative" val="1"/>
              </a:ext>
            </a:extLst>
          </p:cNvPr>
          <p:cNvSpPr>
            <a:spLocks noGrp="1"/>
          </p:cNvSpPr>
          <p:nvPr>
            <p:ph type="sldNum" sz="quarter" idx="12"/>
          </p:nvPr>
        </p:nvSpPr>
        <p:spPr>
          <a:xfrm>
            <a:off x="11449993" y="6337639"/>
            <a:ext cx="283219" cy="175694"/>
          </a:xfrm>
        </p:spPr>
        <p:txBody>
          <a:bodyPr/>
          <a:lstStyle/>
          <a:p>
            <a:fld id="{BB333B34-C87C-402E-ABB0-13B7C9DEBBC4}" type="slidenum">
              <a:rPr lang="en-CA" smtClean="0"/>
              <a:pPr/>
              <a:t>11</a:t>
            </a:fld>
            <a:endParaRPr lang="en-CA" dirty="0"/>
          </a:p>
        </p:txBody>
      </p:sp>
    </p:spTree>
    <p:extLst>
      <p:ext uri="{BB962C8B-B14F-4D97-AF65-F5344CB8AC3E}">
        <p14:creationId xmlns:p14="http://schemas.microsoft.com/office/powerpoint/2010/main" val="267019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48" name="Title"/>
          <p:cNvSpPr>
            <a:spLocks noGrp="1" noChangeArrowheads="1"/>
          </p:cNvSpPr>
          <p:nvPr>
            <p:ph type="title"/>
          </p:nvPr>
        </p:nvSpPr>
        <p:spPr/>
        <p:txBody>
          <a:bodyPr/>
          <a:lstStyle/>
          <a:p>
            <a:r>
              <a:rPr lang="en-US" dirty="0"/>
              <a:t>More information</a:t>
            </a:r>
          </a:p>
        </p:txBody>
      </p:sp>
      <p:sp>
        <p:nvSpPr>
          <p:cNvPr id="5" name="Text Box 3">
            <a:extLst>
              <a:ext uri="{FF2B5EF4-FFF2-40B4-BE49-F238E27FC236}">
                <a16:creationId xmlns:a16="http://schemas.microsoft.com/office/drawing/2014/main" id="{FEF8D13D-1C3E-4E47-B814-0EE5A76D7CFB}"/>
              </a:ext>
            </a:extLst>
          </p:cNvPr>
          <p:cNvSpPr txBox="1">
            <a:spLocks noChangeArrowheads="1"/>
          </p:cNvSpPr>
          <p:nvPr/>
        </p:nvSpPr>
        <p:spPr bwMode="auto">
          <a:xfrm>
            <a:off x="367355" y="1019418"/>
            <a:ext cx="11373540" cy="1433919"/>
          </a:xfrm>
          <a:prstGeom prst="rect">
            <a:avLst/>
          </a:prstGeom>
          <a:noFill/>
          <a:ln w="9525">
            <a:noFill/>
            <a:miter lim="800000"/>
            <a:headEnd/>
            <a:tailEnd/>
          </a:ln>
        </p:spPr>
        <p:txBody>
          <a:bodyPr wrap="square">
            <a:spAutoFit/>
          </a:bodyPr>
          <a:lstStyle/>
          <a:p>
            <a:pPr eaLnBrk="0" fontAlgn="base" hangingPunct="0">
              <a:lnSpc>
                <a:spcPct val="105000"/>
              </a:lnSpc>
              <a:spcBef>
                <a:spcPts val="600"/>
              </a:spcBef>
              <a:spcAft>
                <a:spcPct val="0"/>
              </a:spcAft>
              <a:buClr>
                <a:srgbClr val="FFFFFF"/>
              </a:buClr>
              <a:buSzPct val="65000"/>
              <a:defRPr/>
            </a:pPr>
            <a:r>
              <a:rPr lang="en-US" altLang="en-US" sz="1400" dirty="0">
                <a:solidFill>
                  <a:prstClr val="black"/>
                </a:solidFill>
                <a:latin typeface="Arial" panose="020B0604020202020204"/>
                <a:ea typeface="Arial Unicode MS" pitchFamily="34" charset="-128"/>
              </a:rPr>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br>
              <a:rPr lang="en-US" altLang="en-US" sz="1400" dirty="0">
                <a:solidFill>
                  <a:prstClr val="black"/>
                </a:solidFill>
                <a:latin typeface="Arial" panose="020B0604020202020204"/>
                <a:ea typeface="Arial Unicode MS" pitchFamily="34" charset="-128"/>
              </a:rPr>
            </a:br>
            <a:br>
              <a:rPr lang="en-US" altLang="en-US" sz="1400" dirty="0">
                <a:solidFill>
                  <a:prstClr val="black"/>
                </a:solidFill>
                <a:latin typeface="Arial" panose="020B0604020202020204"/>
                <a:ea typeface="Arial Unicode MS" pitchFamily="34" charset="-128"/>
              </a:rPr>
            </a:br>
            <a:r>
              <a:rPr lang="en-US" altLang="en-US" sz="1400" dirty="0">
                <a:solidFill>
                  <a:prstClr val="black"/>
                </a:solidFill>
                <a:latin typeface="Arial" panose="020B0604020202020204"/>
                <a:ea typeface="Arial Unicode MS" pitchFamily="34" charset="-128"/>
              </a:rPr>
              <a:t>For more information, contact Manulife John Hancock Investments at 800-225-6020 or visit </a:t>
            </a:r>
            <a:r>
              <a:rPr lang="en-US" altLang="en-US" sz="1400" dirty="0" err="1">
                <a:solidFill>
                  <a:prstClr val="black"/>
                </a:solidFill>
                <a:latin typeface="Arial" panose="020B0604020202020204"/>
                <a:ea typeface="Arial Unicode MS" pitchFamily="34" charset="-128"/>
              </a:rPr>
              <a:t>jhinvestments.com</a:t>
            </a:r>
            <a:r>
              <a:rPr lang="en-US" altLang="en-US" sz="1400" dirty="0">
                <a:solidFill>
                  <a:prstClr val="black"/>
                </a:solidFill>
                <a:latin typeface="Arial" panose="020B0604020202020204"/>
                <a:ea typeface="Arial Unicode MS" pitchFamily="34" charset="-128"/>
              </a:rPr>
              <a:t>.</a:t>
            </a:r>
          </a:p>
        </p:txBody>
      </p:sp>
      <p:grpSp>
        <p:nvGrpSpPr>
          <p:cNvPr id="13" name="Group 12" descr="Manulife John Hancock Investments logo">
            <a:extLst>
              <a:ext uri="{FF2B5EF4-FFF2-40B4-BE49-F238E27FC236}">
                <a16:creationId xmlns:a16="http://schemas.microsoft.com/office/drawing/2014/main" id="{85DA3984-14C9-FFE7-6C09-8214768083B5}"/>
              </a:ext>
            </a:extLst>
          </p:cNvPr>
          <p:cNvGrpSpPr/>
          <p:nvPr/>
        </p:nvGrpSpPr>
        <p:grpSpPr>
          <a:xfrm>
            <a:off x="36336" y="4067715"/>
            <a:ext cx="2128483" cy="963100"/>
            <a:chOff x="0" y="5894900"/>
            <a:chExt cx="2128483" cy="963100"/>
          </a:xfrm>
        </p:grpSpPr>
        <p:sp>
          <p:nvSpPr>
            <p:cNvPr id="9" name="Rectangle 8">
              <a:extLst>
                <a:ext uri="{FF2B5EF4-FFF2-40B4-BE49-F238E27FC236}">
                  <a16:creationId xmlns:a16="http://schemas.microsoft.com/office/drawing/2014/main" id="{30FE5C25-BB15-886F-042B-4C31BBA07A76}"/>
                </a:ext>
              </a:extLst>
            </p:cNvPr>
            <p:cNvSpPr/>
            <p:nvPr/>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Rectangle 9">
              <a:extLst>
                <a:ext uri="{FF2B5EF4-FFF2-40B4-BE49-F238E27FC236}">
                  <a16:creationId xmlns:a16="http://schemas.microsoft.com/office/drawing/2014/main" id="{A08FB298-13DC-C2D9-1171-7872F124350D}"/>
                </a:ext>
              </a:extLst>
            </p:cNvPr>
            <p:cNvSpPr/>
            <p:nvPr/>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1" name="Rectangle 10">
              <a:extLst>
                <a:ext uri="{FF2B5EF4-FFF2-40B4-BE49-F238E27FC236}">
                  <a16:creationId xmlns:a16="http://schemas.microsoft.com/office/drawing/2014/main" id="{1D465850-1A21-13D2-E9C0-9E902FEB38FC}"/>
                </a:ext>
              </a:extLst>
            </p:cNvPr>
            <p:cNvSpPr/>
            <p:nvPr/>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2" name="Graphic 12">
              <a:extLst>
                <a:ext uri="{FF2B5EF4-FFF2-40B4-BE49-F238E27FC236}">
                  <a16:creationId xmlns:a16="http://schemas.microsoft.com/office/drawing/2014/main" id="{8F8D586D-EE0E-9354-52E2-F14B0EB2B5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grpSp>
      <p:sp>
        <p:nvSpPr>
          <p:cNvPr id="3" name="Text Box 21">
            <a:extLst>
              <a:ext uri="{FF2B5EF4-FFF2-40B4-BE49-F238E27FC236}">
                <a16:creationId xmlns:a16="http://schemas.microsoft.com/office/drawing/2014/main" id="{C09EB4B6-3479-49C1-8D01-D6CC7BAE9DEC}"/>
              </a:ext>
            </a:extLst>
          </p:cNvPr>
          <p:cNvSpPr txBox="1">
            <a:spLocks noChangeArrowheads="1"/>
          </p:cNvSpPr>
          <p:nvPr/>
        </p:nvSpPr>
        <p:spPr bwMode="auto">
          <a:xfrm>
            <a:off x="485775" y="5018286"/>
            <a:ext cx="11255119" cy="1161857"/>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ts val="600"/>
              </a:spcAft>
              <a:defRPr/>
            </a:pPr>
            <a:r>
              <a:rPr lang="en-US" sz="1000" dirty="0">
                <a:solidFill>
                  <a:prstClr val="black"/>
                </a:solidFill>
                <a:latin typeface="Arial" panose="020B0604020202020204"/>
                <a:ea typeface="Arial Unicode MS" pitchFamily="34" charset="-128"/>
              </a:rPr>
              <a:t>John Hancock Investment Management Distributors LLC, Member FINRA, SIPC, 200 Berkeley Street, Boston, MA 02116, 800-225-6020, </a:t>
            </a:r>
            <a:r>
              <a:rPr lang="en-US" sz="1000" dirty="0" err="1">
                <a:solidFill>
                  <a:prstClr val="black"/>
                </a:solidFill>
                <a:latin typeface="Arial" panose="020B0604020202020204"/>
                <a:ea typeface="Arial Unicode MS" pitchFamily="34" charset="-128"/>
              </a:rPr>
              <a:t>jhinvestments.com</a:t>
            </a:r>
            <a:r>
              <a:rPr lang="en-US" sz="1000" dirty="0">
                <a:solidFill>
                  <a:prstClr val="black"/>
                </a:solidFill>
                <a:latin typeface="Arial" panose="020B0604020202020204"/>
                <a:ea typeface="Arial Unicode MS" pitchFamily="34" charset="-128"/>
              </a:rPr>
              <a:t> </a:t>
            </a:r>
          </a:p>
          <a:p>
            <a:pPr eaLnBrk="0" fontAlgn="base" hangingPunct="0">
              <a:spcBef>
                <a:spcPct val="0"/>
              </a:spcBef>
              <a:spcAft>
                <a:spcPts val="600"/>
              </a:spcAft>
              <a:defRPr/>
            </a:pPr>
            <a:r>
              <a:rPr lang="en-US" sz="1000" dirty="0">
                <a:solidFill>
                  <a:prstClr val="black"/>
                </a:solidFill>
                <a:latin typeface="Arial" panose="020B0604020202020204"/>
                <a:ea typeface="Arial Unicode MS" pitchFamily="34" charset="-128"/>
              </a:rPr>
              <a:t>Manulife, Manulife Investments, Stylized M Design, and Manulife Investments &amp; Stylized M Design are trademarks of The Manufacturers Life Insurance Company, and John Hancock </a:t>
            </a:r>
            <a:br>
              <a:rPr lang="en-US" sz="1000" dirty="0">
                <a:solidFill>
                  <a:prstClr val="black"/>
                </a:solidFill>
                <a:latin typeface="Arial" panose="020B0604020202020204"/>
                <a:ea typeface="Arial Unicode MS" pitchFamily="34" charset="-128"/>
              </a:rPr>
            </a:br>
            <a:r>
              <a:rPr lang="en-US" sz="1000" dirty="0">
                <a:solidFill>
                  <a:prstClr val="black"/>
                </a:solidFill>
                <a:latin typeface="Arial" panose="020B0604020202020204"/>
                <a:ea typeface="Arial Unicode MS" pitchFamily="34" charset="-128"/>
              </a:rPr>
              <a:t>and the Stylized John Hancock Design are trademarks of John Hancock Life Insurance Company (U.S.A.). Each are used by it and by its affiliates under license.</a:t>
            </a:r>
            <a:br>
              <a:rPr lang="en-US" sz="1000" dirty="0">
                <a:solidFill>
                  <a:prstClr val="black"/>
                </a:solidFill>
                <a:latin typeface="Arial" panose="020B0604020202020204"/>
                <a:ea typeface="Arial Unicode MS" pitchFamily="34" charset="-128"/>
              </a:rPr>
            </a:br>
            <a:r>
              <a:rPr lang="en-US" sz="1000" dirty="0">
                <a:solidFill>
                  <a:prstClr val="black"/>
                </a:solidFill>
                <a:latin typeface="Arial" panose="020B0604020202020204"/>
                <a:ea typeface="Arial Unicode MS" pitchFamily="34" charset="-128"/>
              </a:rPr>
              <a:t>NOT FDIC INSURED. MAY LOSE VALUE. NO BANK GUARANTEE. NOT INSURED BY ANY GOVERNMENT AGENCY.</a:t>
            </a:r>
          </a:p>
          <a:p>
            <a:pPr eaLnBrk="0" fontAlgn="base" hangingPunct="0">
              <a:spcBef>
                <a:spcPct val="50000"/>
              </a:spcBef>
              <a:spcAft>
                <a:spcPct val="0"/>
              </a:spcAft>
              <a:defRPr/>
            </a:pPr>
            <a:r>
              <a:rPr lang="en-US" sz="900" dirty="0">
                <a:solidFill>
                  <a:prstClr val="black"/>
                </a:solidFill>
                <a:latin typeface="Arial" panose="020B0604020202020204"/>
                <a:ea typeface="Arial Unicode MS" pitchFamily="34" charset="-128"/>
              </a:rPr>
              <a:t>		</a:t>
            </a:r>
          </a:p>
          <a:p>
            <a:pPr eaLnBrk="0" fontAlgn="base" hangingPunct="0">
              <a:spcBef>
                <a:spcPct val="50000"/>
              </a:spcBef>
              <a:spcAft>
                <a:spcPct val="0"/>
              </a:spcAft>
              <a:tabLst>
                <a:tab pos="11206163" algn="r"/>
              </a:tabLst>
              <a:defRPr/>
            </a:pPr>
            <a:r>
              <a:rPr lang="en-US" sz="800">
                <a:solidFill>
                  <a:srgbClr val="000000"/>
                </a:solidFill>
                <a:ea typeface="Arial Unicode MS" pitchFamily="34" charset="-128"/>
              </a:rPr>
              <a:t>MF 4329999</a:t>
            </a:r>
            <a:r>
              <a:rPr lang="en-US" sz="800" dirty="0">
                <a:solidFill>
                  <a:prstClr val="black"/>
                </a:solidFill>
                <a:latin typeface="Arial" panose="020B0604020202020204"/>
                <a:ea typeface="Arial Unicode MS" pitchFamily="34" charset="-128"/>
              </a:rPr>
              <a:t>	WWW-FTHB-CS  0325</a:t>
            </a:r>
          </a:p>
        </p:txBody>
      </p:sp>
      <p:sp>
        <p:nvSpPr>
          <p:cNvPr id="2" name="Slide Number Placeholder 1">
            <a:extLst>
              <a:ext uri="{FF2B5EF4-FFF2-40B4-BE49-F238E27FC236}">
                <a16:creationId xmlns:a16="http://schemas.microsoft.com/office/drawing/2014/main" id="{80CC7D3F-1DDD-B48B-F86A-A1B3F6D9AD13}"/>
              </a:ext>
              <a:ext uri="{C183D7F6-B498-43B3-948B-1728B52AA6E4}">
                <adec:decorative xmlns:adec="http://schemas.microsoft.com/office/drawing/2017/decorative" val="1"/>
              </a:ext>
            </a:extLst>
          </p:cNvPr>
          <p:cNvSpPr>
            <a:spLocks noGrp="1"/>
          </p:cNvSpPr>
          <p:nvPr>
            <p:ph type="sldNum" sz="quarter" idx="12"/>
          </p:nvPr>
        </p:nvSpPr>
        <p:spPr/>
        <p:txBody>
          <a:bodyPr/>
          <a:lstStyle/>
          <a:p>
            <a:fld id="{BB333B34-C87C-402E-ABB0-13B7C9DEBBC4}" type="slidenum">
              <a:rPr lang="en-US" smtClean="0"/>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363A8B-A4AE-B37F-37C1-C6C6B2C2B0CB}"/>
              </a:ext>
              <a:ext uri="{C183D7F6-B498-43B3-948B-1728B52AA6E4}">
                <adec:decorative xmlns:adec="http://schemas.microsoft.com/office/drawing/2017/decorative" val="1"/>
              </a:ext>
            </a:extLst>
          </p:cNvPr>
          <p:cNvSpPr>
            <a:spLocks noGrp="1"/>
          </p:cNvSpPr>
          <p:nvPr>
            <p:ph type="title" idx="4294967295"/>
          </p:nvPr>
        </p:nvSpPr>
        <p:spPr>
          <a:xfrm>
            <a:off x="11450638" y="6399213"/>
            <a:ext cx="282575" cy="17621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8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023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D6D999D0-2F91-FAE5-0293-DD612AA13CBA}"/>
              </a:ext>
            </a:extLst>
          </p:cNvPr>
          <p:cNvSpPr>
            <a:spLocks noGrp="1" noChangeArrowheads="1"/>
          </p:cNvSpPr>
          <p:nvPr>
            <p:ph type="title"/>
          </p:nvPr>
        </p:nvSpPr>
        <p:spPr>
          <a:xfrm>
            <a:off x="466342" y="472438"/>
            <a:ext cx="11274553" cy="417740"/>
          </a:xfrm>
        </p:spPr>
        <p:txBody>
          <a:bodyPr/>
          <a:lstStyle/>
          <a:p>
            <a:r>
              <a:rPr lang="en-US" altLang="en-US" dirty="0">
                <a:sym typeface="Calibri Bold" pitchFamily="2" charset="0"/>
              </a:rPr>
              <a:t>Case study: </a:t>
            </a:r>
            <a:r>
              <a:rPr lang="en-CA" dirty="0"/>
              <a:t>First-time home buyer </a:t>
            </a:r>
            <a:endParaRPr lang="en-US" altLang="en-US" dirty="0">
              <a:sym typeface="Calibri Bold" pitchFamily="2" charset="0"/>
            </a:endParaRPr>
          </a:p>
        </p:txBody>
      </p:sp>
      <p:sp>
        <p:nvSpPr>
          <p:cNvPr id="5" name="TextBox 4">
            <a:extLst>
              <a:ext uri="{FF2B5EF4-FFF2-40B4-BE49-F238E27FC236}">
                <a16:creationId xmlns:a16="http://schemas.microsoft.com/office/drawing/2014/main" id="{CDCDF8CC-348A-4F49-B086-EB18C3D3B857}"/>
              </a:ext>
            </a:extLst>
          </p:cNvPr>
          <p:cNvSpPr txBox="1"/>
          <p:nvPr/>
        </p:nvSpPr>
        <p:spPr>
          <a:xfrm>
            <a:off x="466342" y="959955"/>
            <a:ext cx="8387663" cy="307777"/>
          </a:xfrm>
          <a:prstGeom prst="rect">
            <a:avLst/>
          </a:prstGeom>
          <a:noFill/>
        </p:spPr>
        <p:txBody>
          <a:bodyPr wrap="square" lIns="0" tIns="0" rIns="0" bIns="0" rtlCol="0">
            <a:spAutoFit/>
          </a:bodyPr>
          <a:lstStyle/>
          <a:p>
            <a:pPr>
              <a:spcBef>
                <a:spcPts val="450"/>
              </a:spcBef>
            </a:pPr>
            <a:r>
              <a:rPr lang="en-US" altLang="en-US" sz="2000" i="1" dirty="0">
                <a:sym typeface="Calibri Bold" pitchFamily="2" charset="0"/>
              </a:rPr>
              <a:t>Allison Keyes, age 28</a:t>
            </a:r>
          </a:p>
        </p:txBody>
      </p:sp>
      <p:pic>
        <p:nvPicPr>
          <p:cNvPr id="15" name="Picture 14" descr="An individual looking at their cell phone and sitting with moving boxes. ">
            <a:extLst>
              <a:ext uri="{FF2B5EF4-FFF2-40B4-BE49-F238E27FC236}">
                <a16:creationId xmlns:a16="http://schemas.microsoft.com/office/drawing/2014/main" id="{95A2F94A-EEF8-9386-3DA8-DBBE126175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006080" y="1538135"/>
            <a:ext cx="4184332" cy="4345567"/>
          </a:xfrm>
          <a:prstGeom prst="rect">
            <a:avLst/>
          </a:prstGeom>
        </p:spPr>
      </p:pic>
      <p:sp>
        <p:nvSpPr>
          <p:cNvPr id="18" name="Content Placeholder 6">
            <a:extLst>
              <a:ext uri="{FF2B5EF4-FFF2-40B4-BE49-F238E27FC236}">
                <a16:creationId xmlns:a16="http://schemas.microsoft.com/office/drawing/2014/main" id="{B7159A72-AE75-50B7-704A-01CB7785707D}"/>
              </a:ext>
            </a:extLst>
          </p:cNvPr>
          <p:cNvSpPr>
            <a:spLocks noGrp="1"/>
          </p:cNvSpPr>
          <p:nvPr>
            <p:ph idx="1"/>
          </p:nvPr>
        </p:nvSpPr>
        <p:spPr>
          <a:xfrm>
            <a:off x="466344" y="1819400"/>
            <a:ext cx="7054748" cy="2873713"/>
          </a:xfrm>
        </p:spPr>
        <p:txBody>
          <a:bodyPr/>
          <a:lstStyle/>
          <a:p>
            <a:pPr>
              <a:spcBef>
                <a:spcPts val="800"/>
              </a:spcBef>
              <a:spcAft>
                <a:spcPts val="800"/>
              </a:spcAft>
            </a:pPr>
            <a:r>
              <a:rPr lang="en-CA" sz="2000" dirty="0"/>
              <a:t>Recently inherited $250,000</a:t>
            </a:r>
          </a:p>
          <a:p>
            <a:pPr>
              <a:spcBef>
                <a:spcPts val="800"/>
              </a:spcBef>
              <a:spcAft>
                <a:spcPts val="800"/>
              </a:spcAft>
            </a:pPr>
            <a:r>
              <a:rPr lang="en-CA" sz="2000" dirty="0"/>
              <a:t>Has worked full-time for seven years</a:t>
            </a:r>
          </a:p>
          <a:p>
            <a:pPr>
              <a:spcBef>
                <a:spcPts val="800"/>
              </a:spcBef>
              <a:spcAft>
                <a:spcPts val="800"/>
              </a:spcAft>
            </a:pPr>
            <a:r>
              <a:rPr lang="en-CA" sz="2000" dirty="0"/>
              <a:t>Regularly contributes just enough to her employer's retirement savings plan to qualify for a matching contribution</a:t>
            </a:r>
          </a:p>
          <a:p>
            <a:pPr>
              <a:spcBef>
                <a:spcPts val="800"/>
              </a:spcBef>
              <a:spcAft>
                <a:spcPts val="800"/>
              </a:spcAft>
            </a:pPr>
            <a:r>
              <a:rPr lang="en-CA" sz="2000" dirty="0"/>
              <a:t>Also has life and disability insurance through work</a:t>
            </a:r>
          </a:p>
          <a:p>
            <a:pPr>
              <a:spcBef>
                <a:spcPts val="800"/>
              </a:spcBef>
              <a:spcAft>
                <a:spcPts val="800"/>
              </a:spcAft>
            </a:pPr>
            <a:r>
              <a:rPr lang="en-CA" sz="2000" dirty="0"/>
              <a:t>Unsure how to use inheritance: buy a condo, pay off a car, or reduce other debts first?</a:t>
            </a:r>
          </a:p>
        </p:txBody>
      </p:sp>
      <p:sp>
        <p:nvSpPr>
          <p:cNvPr id="10" name="TextBox 9">
            <a:extLst>
              <a:ext uri="{FF2B5EF4-FFF2-40B4-BE49-F238E27FC236}">
                <a16:creationId xmlns:a16="http://schemas.microsoft.com/office/drawing/2014/main" id="{B0167FFF-172A-4DD7-B8FA-45BA45CD7120}"/>
              </a:ext>
            </a:extLst>
          </p:cNvPr>
          <p:cNvSpPr txBox="1"/>
          <p:nvPr/>
        </p:nvSpPr>
        <p:spPr>
          <a:xfrm>
            <a:off x="466343" y="5146427"/>
            <a:ext cx="11274552" cy="737275"/>
          </a:xfrm>
          <a:prstGeom prst="rect">
            <a:avLst/>
          </a:prstGeom>
          <a:solidFill>
            <a:srgbClr val="06874E"/>
          </a:solidFill>
        </p:spPr>
        <p:txBody>
          <a:bodyPr wrap="square" anchor="ctr">
            <a:noAutofit/>
          </a:bodyPr>
          <a:lstStyle/>
          <a:p>
            <a:r>
              <a:rPr lang="en-CA" sz="2000" b="1" i="1" dirty="0">
                <a:solidFill>
                  <a:schemeClr val="bg1"/>
                </a:solidFill>
                <a:latin typeface="Arial" panose="020B0604020202020204" pitchFamily="34" charset="0"/>
                <a:cs typeface="Arial" panose="020B0604020202020204" pitchFamily="34" charset="0"/>
              </a:rPr>
              <a:t>What should a single, first-time home buyer consider? </a:t>
            </a:r>
          </a:p>
        </p:txBody>
      </p:sp>
      <p:sp>
        <p:nvSpPr>
          <p:cNvPr id="4" name="Text Placeholder 3">
            <a:extLst>
              <a:ext uri="{FF2B5EF4-FFF2-40B4-BE49-F238E27FC236}">
                <a16:creationId xmlns:a16="http://schemas.microsoft.com/office/drawing/2014/main" id="{1ED2C20C-62A5-43A6-2E2D-68E94B344266}"/>
              </a:ext>
            </a:extLst>
          </p:cNvPr>
          <p:cNvSpPr>
            <a:spLocks noGrp="1"/>
          </p:cNvSpPr>
          <p:nvPr>
            <p:ph type="body" sz="quarter" idx="13"/>
          </p:nvPr>
        </p:nvSpPr>
        <p:spPr>
          <a:xfrm>
            <a:off x="4051300" y="6110288"/>
            <a:ext cx="7083425" cy="403225"/>
          </a:xfrm>
        </p:spPr>
        <p:txBody>
          <a:bodyPr/>
          <a:lstStyle/>
          <a:p>
            <a:r>
              <a:rPr lang="en-CA"/>
              <a:t>This is a hypothetical example for illustrative purposes only.</a:t>
            </a:r>
            <a:endParaRPr lang="en-CA" dirty="0"/>
          </a:p>
        </p:txBody>
      </p:sp>
      <p:sp>
        <p:nvSpPr>
          <p:cNvPr id="2" name="Slide Number Placeholder 1">
            <a:extLst>
              <a:ext uri="{FF2B5EF4-FFF2-40B4-BE49-F238E27FC236}">
                <a16:creationId xmlns:a16="http://schemas.microsoft.com/office/drawing/2014/main" id="{231752E0-82CB-D90C-9672-9A424169713B}"/>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2</a:t>
            </a:fld>
            <a:endParaRPr lang="en-US" dirty="0"/>
          </a:p>
        </p:txBody>
      </p:sp>
    </p:spTree>
    <p:extLst>
      <p:ext uri="{BB962C8B-B14F-4D97-AF65-F5344CB8AC3E}">
        <p14:creationId xmlns:p14="http://schemas.microsoft.com/office/powerpoint/2010/main" val="217929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90A9-248A-5536-1B79-F73EFBF415E9}"/>
              </a:ext>
            </a:extLst>
          </p:cNvPr>
          <p:cNvSpPr>
            <a:spLocks noGrp="1"/>
          </p:cNvSpPr>
          <p:nvPr>
            <p:ph type="title"/>
          </p:nvPr>
        </p:nvSpPr>
        <p:spPr>
          <a:xfrm>
            <a:off x="466342" y="472437"/>
            <a:ext cx="11274553" cy="792167"/>
          </a:xfrm>
        </p:spPr>
        <p:txBody>
          <a:bodyPr/>
          <a:lstStyle/>
          <a:p>
            <a:r>
              <a:rPr lang="en-US" dirty="0"/>
              <a:t>Pay off high-interest debt</a:t>
            </a:r>
          </a:p>
        </p:txBody>
      </p:sp>
      <p:sp>
        <p:nvSpPr>
          <p:cNvPr id="15" name="Content Placeholder 2">
            <a:extLst>
              <a:ext uri="{FF2B5EF4-FFF2-40B4-BE49-F238E27FC236}">
                <a16:creationId xmlns:a16="http://schemas.microsoft.com/office/drawing/2014/main" id="{EB3C6628-B0F5-10E3-1AB7-D16BD0A7F4CE}"/>
              </a:ext>
            </a:extLst>
          </p:cNvPr>
          <p:cNvSpPr>
            <a:spLocks noGrp="1"/>
          </p:cNvSpPr>
          <p:nvPr>
            <p:ph idx="1"/>
          </p:nvPr>
        </p:nvSpPr>
        <p:spPr>
          <a:xfrm>
            <a:off x="466343" y="1434190"/>
            <a:ext cx="11274552" cy="1139452"/>
          </a:xfrm>
        </p:spPr>
        <p:txBody>
          <a:bodyPr/>
          <a:lstStyle/>
          <a:p>
            <a:r>
              <a:rPr lang="en-US" sz="1800" dirty="0"/>
              <a:t>Improve your credit score and increase your ability to qualify for a higher mortgage at a lower interest rate.</a:t>
            </a:r>
          </a:p>
          <a:p>
            <a:r>
              <a:rPr lang="en-US" sz="1800" dirty="0"/>
              <a:t>Save interest costs.</a:t>
            </a:r>
          </a:p>
          <a:p>
            <a:r>
              <a:rPr lang="en-US" sz="1800" dirty="0"/>
              <a:t>Improve cash flow.</a:t>
            </a:r>
          </a:p>
        </p:txBody>
      </p:sp>
      <p:graphicFrame>
        <p:nvGraphicFramePr>
          <p:cNvPr id="16" name="Chart 15" descr="This is a live graph chart – per ADA best practices, no alt text is required. Since this is in a presentation file, no tagging/reading order is required. The presenter will speak to the content on the page.">
            <a:extLst>
              <a:ext uri="{FF2B5EF4-FFF2-40B4-BE49-F238E27FC236}">
                <a16:creationId xmlns:a16="http://schemas.microsoft.com/office/drawing/2014/main" id="{D58C8E75-3750-EF17-8A2D-16C4DB95B5E7}"/>
              </a:ext>
            </a:extLst>
          </p:cNvPr>
          <p:cNvGraphicFramePr>
            <a:graphicFrameLocks/>
          </p:cNvGraphicFramePr>
          <p:nvPr>
            <p:extLst>
              <p:ext uri="{D42A27DB-BD31-4B8C-83A1-F6EECF244321}">
                <p14:modId xmlns:p14="http://schemas.microsoft.com/office/powerpoint/2010/main" val="235623518"/>
              </p:ext>
            </p:extLst>
          </p:nvPr>
        </p:nvGraphicFramePr>
        <p:xfrm>
          <a:off x="363065" y="2646311"/>
          <a:ext cx="10294842" cy="325187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FFC53C4-C449-38EB-73AD-CD708CB3F6C7}"/>
              </a:ext>
            </a:extLst>
          </p:cNvPr>
          <p:cNvSpPr txBox="1"/>
          <p:nvPr/>
        </p:nvSpPr>
        <p:spPr>
          <a:xfrm>
            <a:off x="9806198" y="3464606"/>
            <a:ext cx="1735832" cy="800219"/>
          </a:xfrm>
          <a:prstGeom prst="rect">
            <a:avLst/>
          </a:prstGeom>
          <a:solidFill>
            <a:schemeClr val="bg1"/>
          </a:solidFill>
        </p:spPr>
        <p:txBody>
          <a:bodyPr wrap="square" lIns="91440" tIns="91440" rIns="91440" bIns="9144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a:ea typeface="+mn-ea"/>
                <a:cs typeface="+mn-cs"/>
              </a:rPr>
              <a:t>You would pay a total of $26,010 to pay off $10,000 of credit card debt, of which $15,985 is interest</a:t>
            </a:r>
          </a:p>
        </p:txBody>
      </p:sp>
      <p:sp>
        <p:nvSpPr>
          <p:cNvPr id="18" name="TextBox 17">
            <a:extLst>
              <a:ext uri="{FF2B5EF4-FFF2-40B4-BE49-F238E27FC236}">
                <a16:creationId xmlns:a16="http://schemas.microsoft.com/office/drawing/2014/main" id="{654A9CF8-9C2A-E9B6-8BBB-EC3AEE76CB0E}"/>
              </a:ext>
            </a:extLst>
          </p:cNvPr>
          <p:cNvSpPr txBox="1"/>
          <p:nvPr/>
        </p:nvSpPr>
        <p:spPr>
          <a:xfrm>
            <a:off x="9806199" y="4722803"/>
            <a:ext cx="1554162" cy="646331"/>
          </a:xfrm>
          <a:prstGeom prst="rect">
            <a:avLst/>
          </a:prstGeom>
          <a:solidFill>
            <a:schemeClr val="bg1"/>
          </a:solidFill>
        </p:spPr>
        <p:txBody>
          <a:bodyPr wrap="square" lIns="91440" tIns="91440" rIns="91440" bIns="9144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a:ea typeface="+mn-ea"/>
                <a:cs typeface="+mn-cs"/>
              </a:rPr>
              <a:t>It would take 22 years to pay off $10,000 of credit card debt</a:t>
            </a:r>
          </a:p>
        </p:txBody>
      </p:sp>
      <p:sp>
        <p:nvSpPr>
          <p:cNvPr id="10" name="Text Placeholder 9">
            <a:extLst>
              <a:ext uri="{FF2B5EF4-FFF2-40B4-BE49-F238E27FC236}">
                <a16:creationId xmlns:a16="http://schemas.microsoft.com/office/drawing/2014/main" id="{E2B9D434-3D56-1AD2-5212-E50AFB0966C2}"/>
              </a:ext>
            </a:extLst>
          </p:cNvPr>
          <p:cNvSpPr>
            <a:spLocks noGrp="1"/>
          </p:cNvSpPr>
          <p:nvPr>
            <p:ph type="body" sz="quarter" idx="13"/>
          </p:nvPr>
        </p:nvSpPr>
        <p:spPr>
          <a:xfrm>
            <a:off x="4051301" y="6110288"/>
            <a:ext cx="6394660" cy="403225"/>
          </a:xfrm>
        </p:spPr>
        <p:txBody>
          <a:bodyPr/>
          <a:lstStyle/>
          <a:p>
            <a:r>
              <a:rPr lang="en-CA" dirty="0"/>
              <a:t>Source: Credit card rate of 20.93% as of August 2, 2023, creditcards.com, 2023. Minimum Payment: Calculate the minimum payment as the larger of 1) $35 (or the total amount you owe if less than $35); or 2) the sum of 1% of the new balance, the periodic interest charges, and late fees. This is a hypothetical example for illustrative purposes only.</a:t>
            </a:r>
          </a:p>
        </p:txBody>
      </p:sp>
      <p:sp>
        <p:nvSpPr>
          <p:cNvPr id="8" name="Slide Number Placeholder 7">
            <a:extLst>
              <a:ext uri="{FF2B5EF4-FFF2-40B4-BE49-F238E27FC236}">
                <a16:creationId xmlns:a16="http://schemas.microsoft.com/office/drawing/2014/main" id="{BB0EA401-547F-64D7-E50C-8DC6200E6CB1}"/>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pPr lvl="0"/>
            <a:fld id="{BB333B34-C87C-402E-ABB0-13B7C9DEBBC4}" type="slidenum">
              <a:rPr lang="en-US" noProof="0" smtClean="0"/>
              <a:pPr lvl="0"/>
              <a:t>3</a:t>
            </a:fld>
            <a:endParaRPr lang="en-US" noProof="0" dirty="0"/>
          </a:p>
        </p:txBody>
      </p:sp>
    </p:spTree>
    <p:extLst>
      <p:ext uri="{BB962C8B-B14F-4D97-AF65-F5344CB8AC3E}">
        <p14:creationId xmlns:p14="http://schemas.microsoft.com/office/powerpoint/2010/main" val="319827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533957" y="463845"/>
            <a:ext cx="3289383" cy="3401475"/>
          </a:xfrm>
        </p:spPr>
        <p:txBody>
          <a:bodyPr/>
          <a:lstStyle/>
          <a:p>
            <a:r>
              <a:rPr lang="en-CA" dirty="0"/>
              <a:t>Increase retirement savings</a:t>
            </a:r>
            <a:endParaRPr lang="en-US" altLang="en-US" dirty="0">
              <a:sym typeface="Calibri Bold" pitchFamily="2" charset="0"/>
            </a:endParaRPr>
          </a:p>
        </p:txBody>
      </p:sp>
      <p:pic>
        <p:nvPicPr>
          <p:cNvPr id="12" name="Graphic 11">
            <a:extLst>
              <a:ext uri="{FF2B5EF4-FFF2-40B4-BE49-F238E27FC236}">
                <a16:creationId xmlns:a16="http://schemas.microsoft.com/office/drawing/2014/main" id="{6D120E2D-5260-F3B1-33A7-B8D9223439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063" y="2382504"/>
            <a:ext cx="1480172" cy="1480172"/>
          </a:xfrm>
          <a:prstGeom prst="rect">
            <a:avLst/>
          </a:prstGeom>
        </p:spPr>
      </p:pic>
      <p:sp>
        <p:nvSpPr>
          <p:cNvPr id="18" name="Content Placeholder 3">
            <a:extLst>
              <a:ext uri="{FF2B5EF4-FFF2-40B4-BE49-F238E27FC236}">
                <a16:creationId xmlns:a16="http://schemas.microsoft.com/office/drawing/2014/main" id="{5CE9A980-1E60-2147-1788-84C2C134441D}"/>
              </a:ext>
            </a:extLst>
          </p:cNvPr>
          <p:cNvSpPr txBox="1">
            <a:spLocks/>
          </p:cNvSpPr>
          <p:nvPr/>
        </p:nvSpPr>
        <p:spPr>
          <a:xfrm>
            <a:off x="4360065" y="475488"/>
            <a:ext cx="7164064" cy="1323439"/>
          </a:xfrm>
          <a:prstGeom prst="rect">
            <a:avLst/>
          </a:prstGeom>
        </p:spPr>
        <p:txBody>
          <a:bodyPr vert="horz" lIns="0" tIns="0" rIns="0" bIns="0" rtlCol="0">
            <a:sp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a:spcBef>
                <a:spcPts val="600"/>
              </a:spcBef>
            </a:pPr>
            <a:r>
              <a:rPr lang="en-US" dirty="0">
                <a:cs typeface="Times New Roman" panose="02020603050405020304" pitchFamily="18" charset="0"/>
              </a:rPr>
              <a:t>Pay yourself first by taking advantage of your retirement plan.</a:t>
            </a:r>
          </a:p>
          <a:p>
            <a:pPr>
              <a:spcBef>
                <a:spcPts val="600"/>
              </a:spcBef>
            </a:pPr>
            <a:r>
              <a:rPr lang="en-US" dirty="0">
                <a:cs typeface="Times New Roman" panose="02020603050405020304" pitchFamily="18" charset="0"/>
              </a:rPr>
              <a:t>Have a plan for increasing your annual contribution until</a:t>
            </a:r>
            <a:br>
              <a:rPr lang="en-US" dirty="0">
                <a:cs typeface="Times New Roman" panose="02020603050405020304" pitchFamily="18" charset="0"/>
              </a:rPr>
            </a:br>
            <a:r>
              <a:rPr lang="en-US" dirty="0">
                <a:cs typeface="Times New Roman" panose="02020603050405020304" pitchFamily="18" charset="0"/>
              </a:rPr>
              <a:t>they max out.</a:t>
            </a:r>
          </a:p>
          <a:p>
            <a:pPr>
              <a:spcBef>
                <a:spcPts val="600"/>
              </a:spcBef>
            </a:pPr>
            <a:r>
              <a:rPr lang="en-US" dirty="0">
                <a:cs typeface="Times New Roman" panose="02020603050405020304" pitchFamily="18" charset="0"/>
              </a:rPr>
              <a:t>Benefit from compounding.</a:t>
            </a:r>
          </a:p>
        </p:txBody>
      </p:sp>
      <p:graphicFrame>
        <p:nvGraphicFramePr>
          <p:cNvPr id="7" name="Chart 6" descr="This is a live graph chart – per ADA best practices, no alt text is required. Since this is in a presentation file, no tagging/reading order is required. The presenter will speak to the content on the page.">
            <a:extLst>
              <a:ext uri="{FF2B5EF4-FFF2-40B4-BE49-F238E27FC236}">
                <a16:creationId xmlns:a16="http://schemas.microsoft.com/office/drawing/2014/main" id="{6E040CD3-5846-2378-E71B-6EE20CE54358}"/>
              </a:ext>
            </a:extLst>
          </p:cNvPr>
          <p:cNvGraphicFramePr>
            <a:graphicFrameLocks/>
          </p:cNvGraphicFramePr>
          <p:nvPr>
            <p:extLst>
              <p:ext uri="{D42A27DB-BD31-4B8C-83A1-F6EECF244321}">
                <p14:modId xmlns:p14="http://schemas.microsoft.com/office/powerpoint/2010/main" val="381499517"/>
              </p:ext>
            </p:extLst>
          </p:nvPr>
        </p:nvGraphicFramePr>
        <p:xfrm>
          <a:off x="4337243" y="2282972"/>
          <a:ext cx="7330797" cy="3681821"/>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 Placeholder 4">
            <a:extLst>
              <a:ext uri="{FF2B5EF4-FFF2-40B4-BE49-F238E27FC236}">
                <a16:creationId xmlns:a16="http://schemas.microsoft.com/office/drawing/2014/main" id="{DD64E8F9-7DE7-DBEB-94A8-70C5EE7F3EA7}"/>
              </a:ext>
            </a:extLst>
          </p:cNvPr>
          <p:cNvSpPr>
            <a:spLocks noGrp="1"/>
          </p:cNvSpPr>
          <p:nvPr>
            <p:ph type="body" sz="quarter" idx="14"/>
          </p:nvPr>
        </p:nvSpPr>
        <p:spPr>
          <a:xfrm>
            <a:off x="4356100" y="6110288"/>
            <a:ext cx="6778625" cy="403225"/>
          </a:xfrm>
        </p:spPr>
        <p:txBody>
          <a:bodyPr/>
          <a:lstStyle/>
          <a:p>
            <a:r>
              <a:rPr lang="en-CA" dirty="0"/>
              <a:t>Source: Bloomberg and DQYDJ for 401(k) maximum contribution amounts 1989-2023. The projected values assume maximum 401(k) contributions over 35 years as at December 31, 2023 invested at a hypothetical compound annual growth rate of 10.75% in the S&amp;P 500 Index (total return), accrued monthly. This is a hypothetical example for illustrative purposes only. </a:t>
            </a:r>
          </a:p>
        </p:txBody>
      </p:sp>
      <p:sp>
        <p:nvSpPr>
          <p:cNvPr id="2" name="Slide Number Placeholder 1">
            <a:extLst>
              <a:ext uri="{FF2B5EF4-FFF2-40B4-BE49-F238E27FC236}">
                <a16:creationId xmlns:a16="http://schemas.microsoft.com/office/drawing/2014/main" id="{10E0F078-5A78-1DA3-0E50-2B1EE10757AE}"/>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pPr lvl="0"/>
            <a:fld id="{BB333B34-C87C-402E-ABB0-13B7C9DEBBC4}" type="slidenum">
              <a:rPr lang="en-US" noProof="0" smtClean="0"/>
              <a:pPr lvl="0"/>
              <a:t>4</a:t>
            </a:fld>
            <a:endParaRPr lang="en-US" noProof="0" dirty="0"/>
          </a:p>
        </p:txBody>
      </p:sp>
    </p:spTree>
    <p:extLst>
      <p:ext uri="{BB962C8B-B14F-4D97-AF65-F5344CB8AC3E}">
        <p14:creationId xmlns:p14="http://schemas.microsoft.com/office/powerpoint/2010/main" val="246006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3DBA3-3680-C5FE-A22E-E9AF23D6092E}"/>
              </a:ext>
            </a:extLst>
          </p:cNvPr>
          <p:cNvSpPr>
            <a:spLocks noGrp="1"/>
          </p:cNvSpPr>
          <p:nvPr>
            <p:ph type="title"/>
          </p:nvPr>
        </p:nvSpPr>
        <p:spPr>
          <a:xfrm>
            <a:off x="466342" y="472437"/>
            <a:ext cx="11274553" cy="792167"/>
          </a:xfrm>
        </p:spPr>
        <p:txBody>
          <a:bodyPr/>
          <a:lstStyle/>
          <a:p>
            <a:r>
              <a:rPr lang="en-US" dirty="0"/>
              <a:t>Create an emergency fund</a:t>
            </a:r>
          </a:p>
        </p:txBody>
      </p:sp>
      <p:sp>
        <p:nvSpPr>
          <p:cNvPr id="13" name="Content Placeholder 2">
            <a:extLst>
              <a:ext uri="{FF2B5EF4-FFF2-40B4-BE49-F238E27FC236}">
                <a16:creationId xmlns:a16="http://schemas.microsoft.com/office/drawing/2014/main" id="{F5993AF9-1ED4-EE62-69EC-F9D84EE8713D}"/>
              </a:ext>
            </a:extLst>
          </p:cNvPr>
          <p:cNvSpPr txBox="1">
            <a:spLocks/>
          </p:cNvSpPr>
          <p:nvPr/>
        </p:nvSpPr>
        <p:spPr>
          <a:xfrm>
            <a:off x="1813937" y="1666240"/>
            <a:ext cx="3957627" cy="3732222"/>
          </a:xfrm>
          <a:prstGeom prst="rect">
            <a:avLst/>
          </a:prstGeom>
          <a:solidFill>
            <a:srgbClr val="00009A"/>
          </a:solidFill>
        </p:spPr>
        <p:txBody>
          <a:bodyPr vert="horz" lIns="182880" tIns="182880" rIns="365760" bIns="18288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solidFill>
                  <a:schemeClr val="bg1"/>
                </a:solidFill>
              </a:rPr>
              <a:t>Have an emergency reserve of cash to cover any unexpected expenses.</a:t>
            </a:r>
          </a:p>
        </p:txBody>
      </p:sp>
      <p:pic>
        <p:nvPicPr>
          <p:cNvPr id="14" name="Graphic 13">
            <a:extLst>
              <a:ext uri="{FF2B5EF4-FFF2-40B4-BE49-F238E27FC236}">
                <a16:creationId xmlns:a16="http://schemas.microsoft.com/office/drawing/2014/main" id="{62DC8829-435B-B42D-301A-E21A4A5C61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5093" y="3523850"/>
            <a:ext cx="2355314" cy="2078216"/>
          </a:xfrm>
          <a:prstGeom prst="rect">
            <a:avLst/>
          </a:prstGeom>
        </p:spPr>
      </p:pic>
      <p:sp>
        <p:nvSpPr>
          <p:cNvPr id="6" name="Content Placeholder 2">
            <a:extLst>
              <a:ext uri="{FF2B5EF4-FFF2-40B4-BE49-F238E27FC236}">
                <a16:creationId xmlns:a16="http://schemas.microsoft.com/office/drawing/2014/main" id="{22B143DA-0596-0D19-19A0-DC9651E943BD}"/>
              </a:ext>
            </a:extLst>
          </p:cNvPr>
          <p:cNvSpPr txBox="1">
            <a:spLocks/>
          </p:cNvSpPr>
          <p:nvPr/>
        </p:nvSpPr>
        <p:spPr>
          <a:xfrm>
            <a:off x="6460412" y="1666240"/>
            <a:ext cx="3955497" cy="3732222"/>
          </a:xfrm>
          <a:prstGeom prst="rect">
            <a:avLst/>
          </a:prstGeom>
          <a:solidFill>
            <a:srgbClr val="06874E"/>
          </a:solidFill>
        </p:spPr>
        <p:txBody>
          <a:bodyPr vert="horz" lIns="182880" tIns="182880" rIns="365760" bIns="18288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r>
              <a:rPr lang="en-US" dirty="0">
                <a:solidFill>
                  <a:schemeClr val="bg1"/>
                </a:solidFill>
              </a:rPr>
              <a:t>Set aside 6 months’ salary in an interest-bearing account that can be easily accessed if you need it. </a:t>
            </a:r>
          </a:p>
        </p:txBody>
      </p:sp>
      <p:pic>
        <p:nvPicPr>
          <p:cNvPr id="8" name="Graphic 7">
            <a:extLst>
              <a:ext uri="{FF2B5EF4-FFF2-40B4-BE49-F238E27FC236}">
                <a16:creationId xmlns:a16="http://schemas.microsoft.com/office/drawing/2014/main" id="{1FAA992D-2CD2-AE54-F6AC-CD7F07EA8C6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60504" y="3998848"/>
            <a:ext cx="2355312" cy="1617080"/>
          </a:xfrm>
          <a:prstGeom prst="rect">
            <a:avLst/>
          </a:prstGeom>
        </p:spPr>
      </p:pic>
      <p:sp>
        <p:nvSpPr>
          <p:cNvPr id="5" name="Slide Number Placeholder 4">
            <a:extLst>
              <a:ext uri="{FF2B5EF4-FFF2-40B4-BE49-F238E27FC236}">
                <a16:creationId xmlns:a16="http://schemas.microsoft.com/office/drawing/2014/main" id="{022A4D14-5A49-5EAF-9A2E-99321A09DCE7}"/>
              </a:ext>
              <a:ext uri="{C183D7F6-B498-43B3-948B-1728B52AA6E4}">
                <adec:decorative xmlns:adec="http://schemas.microsoft.com/office/drawing/2017/decorative" val="1"/>
              </a:ext>
            </a:extLst>
          </p:cNvPr>
          <p:cNvSpPr>
            <a:spLocks noGrp="1"/>
          </p:cNvSpPr>
          <p:nvPr>
            <p:ph type="sldNum" sz="quarter" idx="12"/>
          </p:nvPr>
        </p:nvSpPr>
        <p:spPr>
          <a:xfrm>
            <a:off x="11449993" y="6337639"/>
            <a:ext cx="283219" cy="175694"/>
          </a:xfrm>
        </p:spPr>
        <p:txBody>
          <a:bodyPr/>
          <a:lstStyle/>
          <a:p>
            <a:fld id="{BB333B34-C87C-402E-ABB0-13B7C9DEBBC4}" type="slidenum">
              <a:rPr lang="en-US" smtClean="0"/>
              <a:pPr/>
              <a:t>5</a:t>
            </a:fld>
            <a:endParaRPr lang="en-US" dirty="0"/>
          </a:p>
        </p:txBody>
      </p:sp>
    </p:spTree>
    <p:extLst>
      <p:ext uri="{BB962C8B-B14F-4D97-AF65-F5344CB8AC3E}">
        <p14:creationId xmlns:p14="http://schemas.microsoft.com/office/powerpoint/2010/main" val="5935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A1E26A-C268-8E7D-BDBE-3B77206D3A17}"/>
              </a:ext>
              <a:ext uri="{C183D7F6-B498-43B3-948B-1728B52AA6E4}">
                <adec:decorative xmlns:adec="http://schemas.microsoft.com/office/drawing/2017/decorative" val="1"/>
              </a:ext>
            </a:extLst>
          </p:cNvPr>
          <p:cNvSpPr/>
          <p:nvPr/>
        </p:nvSpPr>
        <p:spPr>
          <a:xfrm>
            <a:off x="1646818" y="1544321"/>
            <a:ext cx="1524261" cy="844185"/>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7" name="Rectangle 16">
            <a:extLst>
              <a:ext uri="{FF2B5EF4-FFF2-40B4-BE49-F238E27FC236}">
                <a16:creationId xmlns:a16="http://schemas.microsoft.com/office/drawing/2014/main" id="{3E00E3C3-22A9-73A7-2A09-9214112B3067}"/>
              </a:ext>
              <a:ext uri="{C183D7F6-B498-43B3-948B-1728B52AA6E4}">
                <adec:decorative xmlns:adec="http://schemas.microsoft.com/office/drawing/2017/decorative" val="1"/>
              </a:ext>
            </a:extLst>
          </p:cNvPr>
          <p:cNvSpPr/>
          <p:nvPr/>
        </p:nvSpPr>
        <p:spPr>
          <a:xfrm>
            <a:off x="1646818" y="2447951"/>
            <a:ext cx="1524261" cy="243665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5" name="Rectangle 24">
            <a:extLst>
              <a:ext uri="{FF2B5EF4-FFF2-40B4-BE49-F238E27FC236}">
                <a16:creationId xmlns:a16="http://schemas.microsoft.com/office/drawing/2014/main" id="{A3F75350-72A0-B213-E904-CB5F3578387D}"/>
              </a:ext>
              <a:ext uri="{C183D7F6-B498-43B3-948B-1728B52AA6E4}">
                <adec:decorative xmlns:adec="http://schemas.microsoft.com/office/drawing/2017/decorative" val="1"/>
              </a:ext>
            </a:extLst>
          </p:cNvPr>
          <p:cNvSpPr/>
          <p:nvPr/>
        </p:nvSpPr>
        <p:spPr>
          <a:xfrm>
            <a:off x="1646818" y="4944050"/>
            <a:ext cx="1524261" cy="844185"/>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 name="Title 1">
            <a:extLst>
              <a:ext uri="{FF2B5EF4-FFF2-40B4-BE49-F238E27FC236}">
                <a16:creationId xmlns:a16="http://schemas.microsoft.com/office/drawing/2014/main" id="{A763DBA3-3680-C5FE-A22E-E9AF23D6092E}"/>
              </a:ext>
            </a:extLst>
          </p:cNvPr>
          <p:cNvSpPr>
            <a:spLocks noGrp="1"/>
          </p:cNvSpPr>
          <p:nvPr>
            <p:ph type="title"/>
          </p:nvPr>
        </p:nvSpPr>
        <p:spPr>
          <a:xfrm>
            <a:off x="466342" y="472437"/>
            <a:ext cx="11274553" cy="792167"/>
          </a:xfrm>
        </p:spPr>
        <p:txBody>
          <a:bodyPr/>
          <a:lstStyle/>
          <a:p>
            <a:r>
              <a:rPr lang="en-US" dirty="0"/>
              <a:t>Consider down payment and mortgage costs</a:t>
            </a:r>
          </a:p>
        </p:txBody>
      </p:sp>
      <p:pic>
        <p:nvPicPr>
          <p:cNvPr id="22" name="Graphic 21">
            <a:extLst>
              <a:ext uri="{FF2B5EF4-FFF2-40B4-BE49-F238E27FC236}">
                <a16:creationId xmlns:a16="http://schemas.microsoft.com/office/drawing/2014/main" id="{E22F9F29-8DA3-9506-A906-10A6145226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8875" y="1630786"/>
            <a:ext cx="315883" cy="671252"/>
          </a:xfrm>
          <a:prstGeom prst="rect">
            <a:avLst/>
          </a:prstGeom>
        </p:spPr>
      </p:pic>
      <p:sp>
        <p:nvSpPr>
          <p:cNvPr id="18" name="Content Placeholder 2">
            <a:extLst>
              <a:ext uri="{FF2B5EF4-FFF2-40B4-BE49-F238E27FC236}">
                <a16:creationId xmlns:a16="http://schemas.microsoft.com/office/drawing/2014/main" id="{78D8A9EA-E43F-F167-8E9A-428E41E12E9A}"/>
              </a:ext>
            </a:extLst>
          </p:cNvPr>
          <p:cNvSpPr txBox="1">
            <a:spLocks/>
          </p:cNvSpPr>
          <p:nvPr/>
        </p:nvSpPr>
        <p:spPr>
          <a:xfrm>
            <a:off x="3154810" y="1544320"/>
            <a:ext cx="3908626" cy="844185"/>
          </a:xfrm>
          <a:prstGeom prst="rect">
            <a:avLst/>
          </a:prstGeom>
          <a:solidFill>
            <a:srgbClr val="00009A"/>
          </a:solidFill>
        </p:spPr>
        <p:txBody>
          <a:bodyPr vert="horz" lIns="182880" tIns="91440" rIns="91440" bIns="9144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Save for a down payment of at</a:t>
            </a:r>
            <a:br>
              <a:rPr lang="en-US" sz="1800" dirty="0">
                <a:solidFill>
                  <a:schemeClr val="bg1"/>
                </a:solidFill>
              </a:rPr>
            </a:br>
            <a:r>
              <a:rPr lang="en-US" sz="1800" spc="-20" dirty="0">
                <a:solidFill>
                  <a:schemeClr val="bg1"/>
                </a:solidFill>
              </a:rPr>
              <a:t>least 20% of the cost of a home.</a:t>
            </a:r>
          </a:p>
          <a:p>
            <a:pPr marL="0" indent="0">
              <a:lnSpc>
                <a:spcPct val="100000"/>
              </a:lnSpc>
              <a:buFont typeface="Arial" panose="020B0604020202020204" pitchFamily="34" charset="0"/>
              <a:buNone/>
            </a:pPr>
            <a:endParaRPr lang="en-US" dirty="0">
              <a:solidFill>
                <a:schemeClr val="bg1"/>
              </a:solidFill>
            </a:endParaRPr>
          </a:p>
        </p:txBody>
      </p:sp>
      <p:pic>
        <p:nvPicPr>
          <p:cNvPr id="20" name="Graphic 19">
            <a:extLst>
              <a:ext uri="{FF2B5EF4-FFF2-40B4-BE49-F238E27FC236}">
                <a16:creationId xmlns:a16="http://schemas.microsoft.com/office/drawing/2014/main" id="{0365B65E-E8C8-CCA7-954F-30515363887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5870" y="3323200"/>
            <a:ext cx="686157" cy="686158"/>
          </a:xfrm>
          <a:prstGeom prst="rect">
            <a:avLst/>
          </a:prstGeom>
        </p:spPr>
      </p:pic>
      <p:sp>
        <p:nvSpPr>
          <p:cNvPr id="19" name="Content Placeholder 2">
            <a:extLst>
              <a:ext uri="{FF2B5EF4-FFF2-40B4-BE49-F238E27FC236}">
                <a16:creationId xmlns:a16="http://schemas.microsoft.com/office/drawing/2014/main" id="{130D321D-0D53-8A7B-5691-FFBBAA8C239E}"/>
              </a:ext>
            </a:extLst>
          </p:cNvPr>
          <p:cNvSpPr txBox="1">
            <a:spLocks/>
          </p:cNvSpPr>
          <p:nvPr/>
        </p:nvSpPr>
        <p:spPr>
          <a:xfrm>
            <a:off x="3154810" y="2447951"/>
            <a:ext cx="3908626" cy="2436654"/>
          </a:xfrm>
          <a:prstGeom prst="rect">
            <a:avLst/>
          </a:prstGeom>
          <a:solidFill>
            <a:srgbClr val="06874E"/>
          </a:solidFill>
        </p:spPr>
        <p:txBody>
          <a:bodyPr vert="horz" lIns="182880" tIns="91440" rIns="182880" bIns="9144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r>
              <a:rPr lang="en-US" sz="1800" dirty="0">
                <a:solidFill>
                  <a:schemeClr val="bg1"/>
                </a:solidFill>
              </a:rPr>
              <a:t>Take advantage of any state </a:t>
            </a:r>
            <a:br>
              <a:rPr lang="en-US" sz="1800" dirty="0">
                <a:solidFill>
                  <a:schemeClr val="bg1"/>
                </a:solidFill>
              </a:rPr>
            </a:br>
            <a:r>
              <a:rPr lang="en-US" sz="1800" dirty="0">
                <a:solidFill>
                  <a:schemeClr val="bg1"/>
                </a:solidFill>
              </a:rPr>
              <a:t>and federal first-time home buyer programs. </a:t>
            </a:r>
          </a:p>
          <a:p>
            <a:pPr>
              <a:lnSpc>
                <a:spcPct val="100000"/>
              </a:lnSpc>
              <a:buClr>
                <a:schemeClr val="bg1"/>
              </a:buClr>
            </a:pPr>
            <a:r>
              <a:rPr lang="en-US" sz="1800" dirty="0">
                <a:solidFill>
                  <a:schemeClr val="bg1"/>
                </a:solidFill>
              </a:rPr>
              <a:t>See Federal Housing </a:t>
            </a:r>
            <a:br>
              <a:rPr lang="en-US" sz="1800" dirty="0">
                <a:solidFill>
                  <a:schemeClr val="bg1"/>
                </a:solidFill>
              </a:rPr>
            </a:br>
            <a:r>
              <a:rPr lang="en-US" sz="1800" dirty="0">
                <a:solidFill>
                  <a:schemeClr val="bg1"/>
                </a:solidFill>
              </a:rPr>
              <a:t>Authority and Federal </a:t>
            </a:r>
            <a:br>
              <a:rPr lang="en-US" sz="1800" dirty="0">
                <a:solidFill>
                  <a:schemeClr val="bg1"/>
                </a:solidFill>
              </a:rPr>
            </a:br>
            <a:r>
              <a:rPr lang="en-US" sz="1800" dirty="0">
                <a:solidFill>
                  <a:schemeClr val="bg1"/>
                </a:solidFill>
              </a:rPr>
              <a:t>National Mortgage </a:t>
            </a:r>
            <a:br>
              <a:rPr lang="en-US" sz="1800" dirty="0">
                <a:solidFill>
                  <a:schemeClr val="bg1"/>
                </a:solidFill>
              </a:rPr>
            </a:br>
            <a:r>
              <a:rPr lang="en-US" sz="1800" dirty="0">
                <a:solidFill>
                  <a:schemeClr val="bg1"/>
                </a:solidFill>
              </a:rPr>
              <a:t>Association websites.</a:t>
            </a:r>
          </a:p>
        </p:txBody>
      </p:sp>
      <p:pic>
        <p:nvPicPr>
          <p:cNvPr id="26" name="Graphic 25">
            <a:extLst>
              <a:ext uri="{FF2B5EF4-FFF2-40B4-BE49-F238E27FC236}">
                <a16:creationId xmlns:a16="http://schemas.microsoft.com/office/drawing/2014/main" id="{F31D8849-0495-5E6A-57B8-3F54A59DB28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167859" y="5073392"/>
            <a:ext cx="482175" cy="585498"/>
          </a:xfrm>
          <a:prstGeom prst="rect">
            <a:avLst/>
          </a:prstGeom>
        </p:spPr>
      </p:pic>
      <p:sp>
        <p:nvSpPr>
          <p:cNvPr id="24" name="Content Placeholder 2">
            <a:extLst>
              <a:ext uri="{FF2B5EF4-FFF2-40B4-BE49-F238E27FC236}">
                <a16:creationId xmlns:a16="http://schemas.microsoft.com/office/drawing/2014/main" id="{78D4AD22-E032-BE4D-0DEB-209CECF92A41}"/>
              </a:ext>
            </a:extLst>
          </p:cNvPr>
          <p:cNvSpPr txBox="1">
            <a:spLocks/>
          </p:cNvSpPr>
          <p:nvPr/>
        </p:nvSpPr>
        <p:spPr>
          <a:xfrm>
            <a:off x="3154810" y="4944050"/>
            <a:ext cx="3908626" cy="844185"/>
          </a:xfrm>
          <a:prstGeom prst="rect">
            <a:avLst/>
          </a:prstGeom>
          <a:solidFill>
            <a:srgbClr val="EC6453"/>
          </a:solidFill>
        </p:spPr>
        <p:txBody>
          <a:bodyPr vert="horz" lIns="182880" tIns="0" rIns="182880" bIns="0" rtlCol="0" anchor="ctr" anchorCtr="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CA" sz="1800" dirty="0">
                <a:solidFill>
                  <a:schemeClr val="bg1"/>
                </a:solidFill>
              </a:rPr>
              <a:t>Pre-qualify for a mortgage.</a:t>
            </a:r>
          </a:p>
        </p:txBody>
      </p:sp>
      <p:pic>
        <p:nvPicPr>
          <p:cNvPr id="23" name="Picture 22" descr="An individual holding a moving box. ">
            <a:extLst>
              <a:ext uri="{FF2B5EF4-FFF2-40B4-BE49-F238E27FC236}">
                <a16:creationId xmlns:a16="http://schemas.microsoft.com/office/drawing/2014/main" id="{31315A2F-383A-1837-C57B-119592D34D4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079703" y="1544320"/>
            <a:ext cx="3462303" cy="4248672"/>
          </a:xfrm>
          <a:prstGeom prst="rect">
            <a:avLst/>
          </a:prstGeom>
        </p:spPr>
      </p:pic>
      <p:sp>
        <p:nvSpPr>
          <p:cNvPr id="12" name="Slide Number Placeholder 11">
            <a:extLst>
              <a:ext uri="{FF2B5EF4-FFF2-40B4-BE49-F238E27FC236}">
                <a16:creationId xmlns:a16="http://schemas.microsoft.com/office/drawing/2014/main" id="{60158BA1-11EA-A854-4636-938A0F8A40B9}"/>
              </a:ext>
              <a:ext uri="{C183D7F6-B498-43B3-948B-1728B52AA6E4}">
                <adec:decorative xmlns:adec="http://schemas.microsoft.com/office/drawing/2017/decorative" val="1"/>
              </a:ext>
            </a:extLst>
          </p:cNvPr>
          <p:cNvSpPr>
            <a:spLocks noGrp="1"/>
          </p:cNvSpPr>
          <p:nvPr>
            <p:ph type="sldNum" sz="quarter" idx="12"/>
          </p:nvPr>
        </p:nvSpPr>
        <p:spPr>
          <a:xfrm>
            <a:off x="11449993" y="6337639"/>
            <a:ext cx="283219" cy="175694"/>
          </a:xfrm>
        </p:spPr>
        <p:txBody>
          <a:bodyPr/>
          <a:lstStyle/>
          <a:p>
            <a:fld id="{BB333B34-C87C-402E-ABB0-13B7C9DEBBC4}" type="slidenum">
              <a:rPr lang="en-US" smtClean="0"/>
              <a:pPr/>
              <a:t>6</a:t>
            </a:fld>
            <a:endParaRPr lang="en-US" dirty="0"/>
          </a:p>
        </p:txBody>
      </p:sp>
    </p:spTree>
    <p:extLst>
      <p:ext uri="{BB962C8B-B14F-4D97-AF65-F5344CB8AC3E}">
        <p14:creationId xmlns:p14="http://schemas.microsoft.com/office/powerpoint/2010/main" val="118204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533957" y="463845"/>
            <a:ext cx="3289383" cy="3401475"/>
          </a:xfrm>
        </p:spPr>
        <p:txBody>
          <a:bodyPr vert="horz" lIns="0" tIns="0" rIns="0" bIns="0" rtlCol="0" anchor="t">
            <a:noAutofit/>
          </a:bodyPr>
          <a:lstStyle/>
          <a:p>
            <a:r>
              <a:rPr lang="en-CA" dirty="0"/>
              <a:t>Buying a </a:t>
            </a:r>
            <a:br>
              <a:rPr lang="en-CA" dirty="0"/>
            </a:br>
            <a:r>
              <a:rPr lang="en-CA" dirty="0"/>
              <a:t>home is a big decision</a:t>
            </a:r>
            <a:endParaRPr lang="en-US" altLang="en-US" dirty="0"/>
          </a:p>
        </p:txBody>
      </p:sp>
      <p:pic>
        <p:nvPicPr>
          <p:cNvPr id="13" name="Graphic 12">
            <a:extLst>
              <a:ext uri="{FF2B5EF4-FFF2-40B4-BE49-F238E27FC236}">
                <a16:creationId xmlns:a16="http://schemas.microsoft.com/office/drawing/2014/main" id="{9340E84F-4932-B666-2D08-BBB85BC90BC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492" y="2458797"/>
            <a:ext cx="1470131" cy="1666148"/>
          </a:xfrm>
          <a:prstGeom prst="rect">
            <a:avLst/>
          </a:prstGeom>
        </p:spPr>
      </p:pic>
      <p:sp>
        <p:nvSpPr>
          <p:cNvPr id="17" name="Text Placeholder 16">
            <a:extLst>
              <a:ext uri="{FF2B5EF4-FFF2-40B4-BE49-F238E27FC236}">
                <a16:creationId xmlns:a16="http://schemas.microsoft.com/office/drawing/2014/main" id="{0C2A3089-1C65-5EC0-8C1D-93A303C8C947}"/>
              </a:ext>
            </a:extLst>
          </p:cNvPr>
          <p:cNvSpPr>
            <a:spLocks noGrp="1"/>
          </p:cNvSpPr>
          <p:nvPr>
            <p:ph type="body" sz="quarter" idx="15"/>
          </p:nvPr>
        </p:nvSpPr>
        <p:spPr>
          <a:xfrm>
            <a:off x="4360065" y="475488"/>
            <a:ext cx="6411029" cy="792162"/>
          </a:xfrm>
        </p:spPr>
        <p:txBody>
          <a:bodyPr/>
          <a:lstStyle/>
          <a:p>
            <a:r>
              <a:rPr lang="en-US" dirty="0"/>
              <a:t>Be informed about what’s involved and set yourself up for success.</a:t>
            </a:r>
          </a:p>
        </p:txBody>
      </p:sp>
      <p:sp>
        <p:nvSpPr>
          <p:cNvPr id="18" name="Text Placeholder 18">
            <a:extLst>
              <a:ext uri="{FF2B5EF4-FFF2-40B4-BE49-F238E27FC236}">
                <a16:creationId xmlns:a16="http://schemas.microsoft.com/office/drawing/2014/main" id="{1F156A14-38E7-9485-5FBD-C08778A85CDB}"/>
              </a:ext>
            </a:extLst>
          </p:cNvPr>
          <p:cNvSpPr txBox="1">
            <a:spLocks/>
          </p:cNvSpPr>
          <p:nvPr/>
        </p:nvSpPr>
        <p:spPr>
          <a:xfrm>
            <a:off x="5147170" y="1479926"/>
            <a:ext cx="6587630" cy="641925"/>
          </a:xfrm>
          <a:prstGeom prst="rect">
            <a:avLst/>
          </a:prstGeom>
          <a:solidFill>
            <a:srgbClr val="06874E"/>
          </a:solidFill>
        </p:spPr>
        <p:txBody>
          <a:bodyPr vert="horz" lIns="182880" tIns="0" rIns="0" bIns="0" rtlCol="0" anchor="ctr" anchorCtr="0">
            <a:no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15000"/>
              </a:lnSpc>
              <a:spcBef>
                <a:spcPts val="0"/>
              </a:spcBef>
              <a:buNone/>
            </a:pPr>
            <a:r>
              <a:rPr lang="en-CA" sz="2000" dirty="0">
                <a:solidFill>
                  <a:schemeClr val="bg1"/>
                </a:solidFill>
                <a:ea typeface="Calibri" panose="020F0502020204030204" pitchFamily="34" charset="0"/>
                <a:cs typeface="Times New Roman" panose="02020603050405020304" pitchFamily="18" charset="0"/>
              </a:rPr>
              <a:t>Pay off high-interest debt.</a:t>
            </a:r>
          </a:p>
        </p:txBody>
      </p:sp>
      <p:sp>
        <p:nvSpPr>
          <p:cNvPr id="19" name="Rectangle 18">
            <a:extLst>
              <a:ext uri="{FF2B5EF4-FFF2-40B4-BE49-F238E27FC236}">
                <a16:creationId xmlns:a16="http://schemas.microsoft.com/office/drawing/2014/main" id="{D33EEFC9-3F96-F948-C104-718CA5120FE2}"/>
              </a:ext>
              <a:ext uri="{C183D7F6-B498-43B3-948B-1728B52AA6E4}">
                <adec:decorative xmlns:adec="http://schemas.microsoft.com/office/drawing/2017/decorative" val="1"/>
              </a:ext>
            </a:extLst>
          </p:cNvPr>
          <p:cNvSpPr/>
          <p:nvPr/>
        </p:nvSpPr>
        <p:spPr>
          <a:xfrm>
            <a:off x="4356433" y="1479926"/>
            <a:ext cx="719853" cy="64008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sz="2000" dirty="0"/>
          </a:p>
        </p:txBody>
      </p:sp>
      <p:pic>
        <p:nvPicPr>
          <p:cNvPr id="20" name="Graphic 19">
            <a:extLst>
              <a:ext uri="{FF2B5EF4-FFF2-40B4-BE49-F238E27FC236}">
                <a16:creationId xmlns:a16="http://schemas.microsoft.com/office/drawing/2014/main" id="{456CDEDB-254F-1F9F-6F34-D0396037389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8839" y="1602162"/>
            <a:ext cx="582930" cy="411480"/>
          </a:xfrm>
          <a:prstGeom prst="rect">
            <a:avLst/>
          </a:prstGeom>
        </p:spPr>
      </p:pic>
      <p:sp>
        <p:nvSpPr>
          <p:cNvPr id="21" name="Text Placeholder 18">
            <a:extLst>
              <a:ext uri="{FF2B5EF4-FFF2-40B4-BE49-F238E27FC236}">
                <a16:creationId xmlns:a16="http://schemas.microsoft.com/office/drawing/2014/main" id="{22F2D854-47F8-75F9-DFDE-5A59D59D2D5A}"/>
              </a:ext>
            </a:extLst>
          </p:cNvPr>
          <p:cNvSpPr txBox="1">
            <a:spLocks/>
          </p:cNvSpPr>
          <p:nvPr/>
        </p:nvSpPr>
        <p:spPr>
          <a:xfrm>
            <a:off x="5147170" y="2403418"/>
            <a:ext cx="6587630" cy="640080"/>
          </a:xfrm>
          <a:prstGeom prst="rect">
            <a:avLst/>
          </a:prstGeom>
          <a:solidFill>
            <a:srgbClr val="06874E"/>
          </a:solidFill>
        </p:spPr>
        <p:txBody>
          <a:bodyPr vert="horz" lIns="182880" tIns="0" rIns="0" bIns="0" rtlCol="0" anchor="ctr" anchorCtr="0">
            <a:no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15000"/>
              </a:lnSpc>
              <a:spcBef>
                <a:spcPts val="0"/>
              </a:spcBef>
              <a:buNone/>
            </a:pPr>
            <a:r>
              <a:rPr lang="en-CA" sz="2000" dirty="0">
                <a:solidFill>
                  <a:schemeClr val="bg1"/>
                </a:solidFill>
                <a:ea typeface="Calibri" panose="020F0502020204030204" pitchFamily="34" charset="0"/>
                <a:cs typeface="Times New Roman" panose="02020603050405020304" pitchFamily="18" charset="0"/>
              </a:rPr>
              <a:t>Increase retirement savings.</a:t>
            </a:r>
          </a:p>
        </p:txBody>
      </p:sp>
      <p:sp>
        <p:nvSpPr>
          <p:cNvPr id="24" name="Rectangle 23">
            <a:extLst>
              <a:ext uri="{FF2B5EF4-FFF2-40B4-BE49-F238E27FC236}">
                <a16:creationId xmlns:a16="http://schemas.microsoft.com/office/drawing/2014/main" id="{A923BE38-17FE-B2D9-6E06-CACC363EB585}"/>
              </a:ext>
              <a:ext uri="{C183D7F6-B498-43B3-948B-1728B52AA6E4}">
                <adec:decorative xmlns:adec="http://schemas.microsoft.com/office/drawing/2017/decorative" val="1"/>
              </a:ext>
            </a:extLst>
          </p:cNvPr>
          <p:cNvSpPr/>
          <p:nvPr/>
        </p:nvSpPr>
        <p:spPr>
          <a:xfrm>
            <a:off x="4356433" y="2409112"/>
            <a:ext cx="719853" cy="64008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sz="2000" dirty="0"/>
          </a:p>
        </p:txBody>
      </p:sp>
      <p:pic>
        <p:nvPicPr>
          <p:cNvPr id="25" name="Graphic 24">
            <a:extLst>
              <a:ext uri="{FF2B5EF4-FFF2-40B4-BE49-F238E27FC236}">
                <a16:creationId xmlns:a16="http://schemas.microsoft.com/office/drawing/2014/main" id="{6D4D8328-6227-66E3-F44E-4E6FAF7CD5D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8839" y="2523412"/>
            <a:ext cx="582930" cy="411480"/>
          </a:xfrm>
          <a:prstGeom prst="rect">
            <a:avLst/>
          </a:prstGeom>
        </p:spPr>
      </p:pic>
      <p:sp>
        <p:nvSpPr>
          <p:cNvPr id="26" name="Text Placeholder 18">
            <a:extLst>
              <a:ext uri="{FF2B5EF4-FFF2-40B4-BE49-F238E27FC236}">
                <a16:creationId xmlns:a16="http://schemas.microsoft.com/office/drawing/2014/main" id="{B2F30B2D-5032-440B-F040-ECC95EC40C37}"/>
              </a:ext>
            </a:extLst>
          </p:cNvPr>
          <p:cNvSpPr txBox="1">
            <a:spLocks/>
          </p:cNvSpPr>
          <p:nvPr/>
        </p:nvSpPr>
        <p:spPr>
          <a:xfrm>
            <a:off x="5147170" y="3332392"/>
            <a:ext cx="6587630" cy="640080"/>
          </a:xfrm>
          <a:prstGeom prst="rect">
            <a:avLst/>
          </a:prstGeom>
          <a:solidFill>
            <a:srgbClr val="06874E"/>
          </a:solidFill>
        </p:spPr>
        <p:txBody>
          <a:bodyPr vert="horz" lIns="182880" tIns="0" rIns="0" bIns="0" rtlCol="0" anchor="ctr" anchorCtr="0">
            <a:no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15000"/>
              </a:lnSpc>
              <a:spcBef>
                <a:spcPts val="0"/>
              </a:spcBef>
              <a:buNone/>
            </a:pPr>
            <a:r>
              <a:rPr lang="en-CA" sz="2000" dirty="0">
                <a:solidFill>
                  <a:schemeClr val="bg1"/>
                </a:solidFill>
                <a:ea typeface="Calibri" panose="020F0502020204030204" pitchFamily="34" charset="0"/>
                <a:cs typeface="Times New Roman" panose="02020603050405020304" pitchFamily="18" charset="0"/>
              </a:rPr>
              <a:t>Create an emergency fund.</a:t>
            </a:r>
          </a:p>
        </p:txBody>
      </p:sp>
      <p:sp>
        <p:nvSpPr>
          <p:cNvPr id="27" name="Rectangle 26">
            <a:extLst>
              <a:ext uri="{FF2B5EF4-FFF2-40B4-BE49-F238E27FC236}">
                <a16:creationId xmlns:a16="http://schemas.microsoft.com/office/drawing/2014/main" id="{7C7018C8-53FF-11C2-AEE5-42FB76954953}"/>
              </a:ext>
              <a:ext uri="{C183D7F6-B498-43B3-948B-1728B52AA6E4}">
                <adec:decorative xmlns:adec="http://schemas.microsoft.com/office/drawing/2017/decorative" val="1"/>
              </a:ext>
            </a:extLst>
          </p:cNvPr>
          <p:cNvSpPr/>
          <p:nvPr/>
        </p:nvSpPr>
        <p:spPr>
          <a:xfrm>
            <a:off x="4356433" y="3330760"/>
            <a:ext cx="719853" cy="64008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sz="2000" dirty="0"/>
          </a:p>
        </p:txBody>
      </p:sp>
      <p:pic>
        <p:nvPicPr>
          <p:cNvPr id="31" name="Graphic 30">
            <a:extLst>
              <a:ext uri="{FF2B5EF4-FFF2-40B4-BE49-F238E27FC236}">
                <a16:creationId xmlns:a16="http://schemas.microsoft.com/office/drawing/2014/main" id="{6D85041E-CCEF-A963-5CEF-4DE2820FA1C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8839" y="3445060"/>
            <a:ext cx="582930" cy="411480"/>
          </a:xfrm>
          <a:prstGeom prst="rect">
            <a:avLst/>
          </a:prstGeom>
        </p:spPr>
      </p:pic>
      <p:sp>
        <p:nvSpPr>
          <p:cNvPr id="32" name="Text Placeholder 18">
            <a:extLst>
              <a:ext uri="{FF2B5EF4-FFF2-40B4-BE49-F238E27FC236}">
                <a16:creationId xmlns:a16="http://schemas.microsoft.com/office/drawing/2014/main" id="{0067B04F-6948-22AC-C915-8C8D20F0EF4C}"/>
              </a:ext>
            </a:extLst>
          </p:cNvPr>
          <p:cNvSpPr txBox="1">
            <a:spLocks/>
          </p:cNvSpPr>
          <p:nvPr/>
        </p:nvSpPr>
        <p:spPr>
          <a:xfrm>
            <a:off x="5147170" y="4254040"/>
            <a:ext cx="6587630" cy="640080"/>
          </a:xfrm>
          <a:prstGeom prst="rect">
            <a:avLst/>
          </a:prstGeom>
          <a:solidFill>
            <a:srgbClr val="06874E"/>
          </a:solidFill>
        </p:spPr>
        <p:txBody>
          <a:bodyPr vert="horz" lIns="182880" tIns="0" rIns="0" bIns="0" rtlCol="0" anchor="ctr" anchorCtr="0">
            <a:no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15000"/>
              </a:lnSpc>
              <a:spcBef>
                <a:spcPts val="0"/>
              </a:spcBef>
              <a:spcAft>
                <a:spcPts val="800"/>
              </a:spcAft>
              <a:buNone/>
            </a:pPr>
            <a:r>
              <a:rPr lang="en-CA" sz="2000" dirty="0">
                <a:solidFill>
                  <a:schemeClr val="bg1"/>
                </a:solidFill>
                <a:ea typeface="Calibri" panose="020F0502020204030204" pitchFamily="34" charset="0"/>
                <a:cs typeface="Times New Roman" panose="02020603050405020304" pitchFamily="18" charset="0"/>
              </a:rPr>
              <a:t>Consider down payment and mortgage costs.</a:t>
            </a:r>
          </a:p>
        </p:txBody>
      </p:sp>
      <p:sp>
        <p:nvSpPr>
          <p:cNvPr id="33" name="Rectangle 32">
            <a:extLst>
              <a:ext uri="{FF2B5EF4-FFF2-40B4-BE49-F238E27FC236}">
                <a16:creationId xmlns:a16="http://schemas.microsoft.com/office/drawing/2014/main" id="{0765C1FB-8374-4669-C2B7-965DC7A9C998}"/>
              </a:ext>
              <a:ext uri="{C183D7F6-B498-43B3-948B-1728B52AA6E4}">
                <adec:decorative xmlns:adec="http://schemas.microsoft.com/office/drawing/2017/decorative" val="1"/>
              </a:ext>
            </a:extLst>
          </p:cNvPr>
          <p:cNvSpPr/>
          <p:nvPr/>
        </p:nvSpPr>
        <p:spPr>
          <a:xfrm>
            <a:off x="4356433" y="4254040"/>
            <a:ext cx="719853" cy="64008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sz="2000" dirty="0"/>
          </a:p>
        </p:txBody>
      </p:sp>
      <p:pic>
        <p:nvPicPr>
          <p:cNvPr id="34" name="Graphic 33">
            <a:extLst>
              <a:ext uri="{FF2B5EF4-FFF2-40B4-BE49-F238E27FC236}">
                <a16:creationId xmlns:a16="http://schemas.microsoft.com/office/drawing/2014/main" id="{CAB2403F-EEE6-4C6E-6E1A-7C581462A3F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8839" y="4362361"/>
            <a:ext cx="582930" cy="411480"/>
          </a:xfrm>
          <a:prstGeom prst="rect">
            <a:avLst/>
          </a:prstGeom>
        </p:spPr>
      </p:pic>
      <p:sp>
        <p:nvSpPr>
          <p:cNvPr id="38" name="Text Placeholder 18">
            <a:extLst>
              <a:ext uri="{FF2B5EF4-FFF2-40B4-BE49-F238E27FC236}">
                <a16:creationId xmlns:a16="http://schemas.microsoft.com/office/drawing/2014/main" id="{6003FDC6-BAA0-2A7D-FD33-85474B960397}"/>
              </a:ext>
            </a:extLst>
          </p:cNvPr>
          <p:cNvSpPr txBox="1">
            <a:spLocks/>
          </p:cNvSpPr>
          <p:nvPr/>
        </p:nvSpPr>
        <p:spPr>
          <a:xfrm>
            <a:off x="5147170" y="5175688"/>
            <a:ext cx="6587630" cy="640080"/>
          </a:xfrm>
          <a:prstGeom prst="rect">
            <a:avLst/>
          </a:prstGeom>
          <a:solidFill>
            <a:srgbClr val="06874E"/>
          </a:solidFill>
        </p:spPr>
        <p:txBody>
          <a:bodyPr vert="horz" lIns="182880" tIns="0" rIns="0" bIns="0" rtlCol="0" anchor="ctr" anchorCtr="0">
            <a:no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15000"/>
              </a:lnSpc>
              <a:spcBef>
                <a:spcPts val="0"/>
              </a:spcBef>
              <a:buNone/>
            </a:pPr>
            <a:r>
              <a:rPr lang="en-CA" sz="2000" dirty="0">
                <a:solidFill>
                  <a:schemeClr val="bg1"/>
                </a:solidFill>
                <a:cs typeface="Times New Roman" panose="02020603050405020304" pitchFamily="18" charset="0"/>
              </a:rPr>
              <a:t>Pre-qualify for a mortgage.</a:t>
            </a:r>
          </a:p>
        </p:txBody>
      </p:sp>
      <p:sp>
        <p:nvSpPr>
          <p:cNvPr id="39" name="Rectangle 38">
            <a:extLst>
              <a:ext uri="{FF2B5EF4-FFF2-40B4-BE49-F238E27FC236}">
                <a16:creationId xmlns:a16="http://schemas.microsoft.com/office/drawing/2014/main" id="{D02E544B-29C3-1DA5-1A13-EBE0136CA284}"/>
              </a:ext>
              <a:ext uri="{C183D7F6-B498-43B3-948B-1728B52AA6E4}">
                <adec:decorative xmlns:adec="http://schemas.microsoft.com/office/drawing/2017/decorative" val="1"/>
              </a:ext>
            </a:extLst>
          </p:cNvPr>
          <p:cNvSpPr/>
          <p:nvPr/>
        </p:nvSpPr>
        <p:spPr>
          <a:xfrm>
            <a:off x="4356433" y="5175688"/>
            <a:ext cx="719853" cy="64008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sz="2000" dirty="0"/>
          </a:p>
        </p:txBody>
      </p:sp>
      <p:pic>
        <p:nvPicPr>
          <p:cNvPr id="40" name="Graphic 39">
            <a:extLst>
              <a:ext uri="{FF2B5EF4-FFF2-40B4-BE49-F238E27FC236}">
                <a16:creationId xmlns:a16="http://schemas.microsoft.com/office/drawing/2014/main" id="{CBF40644-7ECA-D3BB-7FAA-C37B4BEB2E5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8839" y="5284009"/>
            <a:ext cx="582930" cy="411480"/>
          </a:xfrm>
          <a:prstGeom prst="rect">
            <a:avLst/>
          </a:prstGeom>
        </p:spPr>
      </p:pic>
      <p:sp>
        <p:nvSpPr>
          <p:cNvPr id="2" name="Slide Number Placeholder 1">
            <a:extLst>
              <a:ext uri="{FF2B5EF4-FFF2-40B4-BE49-F238E27FC236}">
                <a16:creationId xmlns:a16="http://schemas.microsoft.com/office/drawing/2014/main" id="{48FE9E60-9742-CDE5-A887-B087DE2309FF}"/>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7</a:t>
            </a:fld>
            <a:endParaRPr lang="en-US" dirty="0"/>
          </a:p>
        </p:txBody>
      </p:sp>
    </p:spTree>
    <p:extLst>
      <p:ext uri="{BB962C8B-B14F-4D97-AF65-F5344CB8AC3E}">
        <p14:creationId xmlns:p14="http://schemas.microsoft.com/office/powerpoint/2010/main" val="61538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01FF8C-7A53-73C3-88A9-4FE94A3FE1C2}"/>
              </a:ext>
            </a:extLst>
          </p:cNvPr>
          <p:cNvSpPr>
            <a:spLocks noGrp="1"/>
          </p:cNvSpPr>
          <p:nvPr>
            <p:ph type="title"/>
          </p:nvPr>
        </p:nvSpPr>
        <p:spPr>
          <a:xfrm>
            <a:off x="466342" y="472437"/>
            <a:ext cx="11274553" cy="792167"/>
          </a:xfrm>
        </p:spPr>
        <p:txBody>
          <a:bodyPr/>
          <a:lstStyle/>
          <a:p>
            <a:r>
              <a:rPr lang="en-US" dirty="0"/>
              <a:t>First-time homebuyer and Financial literacy checklists</a:t>
            </a:r>
          </a:p>
        </p:txBody>
      </p:sp>
      <p:grpSp>
        <p:nvGrpSpPr>
          <p:cNvPr id="9" name="Group 8" descr="Screen captures of Manulife John Hancock Investments’ First-Time Homebuyer Checklist, a roadmap for your clients on the areas they need to focus on and potential next steps on their journey to buying their first home, and Financial Literacy Checklist, a roadmap that is helpful when determining what education is needed when conducting family meetings.">
            <a:extLst>
              <a:ext uri="{FF2B5EF4-FFF2-40B4-BE49-F238E27FC236}">
                <a16:creationId xmlns:a16="http://schemas.microsoft.com/office/drawing/2014/main" id="{4AAA5028-F81F-9E7E-69A0-53DA42AFAEC7}"/>
              </a:ext>
            </a:extLst>
          </p:cNvPr>
          <p:cNvGrpSpPr/>
          <p:nvPr/>
        </p:nvGrpSpPr>
        <p:grpSpPr>
          <a:xfrm>
            <a:off x="1328538" y="1118361"/>
            <a:ext cx="9532501" cy="4612552"/>
            <a:chOff x="1610854" y="1412137"/>
            <a:chExt cx="8654190" cy="4187559"/>
          </a:xfrm>
        </p:grpSpPr>
        <p:pic>
          <p:nvPicPr>
            <p:cNvPr id="28" name="Picture 27">
              <a:extLst>
                <a:ext uri="{FF2B5EF4-FFF2-40B4-BE49-F238E27FC236}">
                  <a16:creationId xmlns:a16="http://schemas.microsoft.com/office/drawing/2014/main" id="{29269704-EE5C-B0F8-9539-44F407360E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12646" y="1412137"/>
              <a:ext cx="1831881" cy="2370670"/>
            </a:xfrm>
            <a:prstGeom prst="rect">
              <a:avLst/>
            </a:prstGeom>
            <a:ln w="6350">
              <a:solidFill>
                <a:schemeClr val="bg1">
                  <a:lumMod val="65000"/>
                </a:schemeClr>
              </a:solidFill>
            </a:ln>
            <a:effectLst/>
          </p:spPr>
        </p:pic>
        <p:pic>
          <p:nvPicPr>
            <p:cNvPr id="26" name="Picture 25">
              <a:extLst>
                <a:ext uri="{FF2B5EF4-FFF2-40B4-BE49-F238E27FC236}">
                  <a16:creationId xmlns:a16="http://schemas.microsoft.com/office/drawing/2014/main" id="{CCBC9648-5816-5EDE-10C4-F2F1D7AB39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467871" y="1704446"/>
              <a:ext cx="1831882" cy="2370670"/>
            </a:xfrm>
            <a:prstGeom prst="rect">
              <a:avLst/>
            </a:prstGeom>
            <a:ln w="6350">
              <a:solidFill>
                <a:schemeClr val="bg1">
                  <a:lumMod val="65000"/>
                </a:schemeClr>
              </a:solidFill>
            </a:ln>
            <a:effectLst/>
          </p:spPr>
        </p:pic>
        <p:pic>
          <p:nvPicPr>
            <p:cNvPr id="25" name="Picture 24">
              <a:extLst>
                <a:ext uri="{FF2B5EF4-FFF2-40B4-BE49-F238E27FC236}">
                  <a16:creationId xmlns:a16="http://schemas.microsoft.com/office/drawing/2014/main" id="{B011D4CE-FDFF-A928-164C-605B762CCD2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30592" y="1996755"/>
              <a:ext cx="1831882" cy="2370670"/>
            </a:xfrm>
            <a:prstGeom prst="rect">
              <a:avLst/>
            </a:prstGeom>
            <a:ln w="6350">
              <a:solidFill>
                <a:schemeClr val="bg1">
                  <a:lumMod val="65000"/>
                </a:schemeClr>
              </a:solidFill>
            </a:ln>
            <a:effectLst/>
          </p:spPr>
        </p:pic>
        <p:pic>
          <p:nvPicPr>
            <p:cNvPr id="22" name="Picture 21">
              <a:extLst>
                <a:ext uri="{FF2B5EF4-FFF2-40B4-BE49-F238E27FC236}">
                  <a16:creationId xmlns:a16="http://schemas.microsoft.com/office/drawing/2014/main" id="{1F7E1712-87D4-76F8-F5B7-BE1EB1C40E9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785818" y="2297862"/>
              <a:ext cx="1831882" cy="2370672"/>
            </a:xfrm>
            <a:prstGeom prst="rect">
              <a:avLst/>
            </a:prstGeom>
            <a:ln w="6350">
              <a:solidFill>
                <a:schemeClr val="bg1">
                  <a:lumMod val="65000"/>
                </a:schemeClr>
              </a:solidFill>
            </a:ln>
            <a:effectLst/>
          </p:spPr>
        </p:pic>
        <p:pic>
          <p:nvPicPr>
            <p:cNvPr id="21" name="Picture 20">
              <a:extLst>
                <a:ext uri="{FF2B5EF4-FFF2-40B4-BE49-F238E27FC236}">
                  <a16:creationId xmlns:a16="http://schemas.microsoft.com/office/drawing/2014/main" id="{2E2E3758-6174-8EA4-8E8C-81018B03938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433161" y="2629220"/>
              <a:ext cx="1831883" cy="2370672"/>
            </a:xfrm>
            <a:prstGeom prst="rect">
              <a:avLst/>
            </a:prstGeom>
            <a:ln w="6350">
              <a:solidFill>
                <a:schemeClr val="bg1">
                  <a:lumMod val="65000"/>
                </a:schemeClr>
              </a:solidFill>
            </a:ln>
            <a:effectLst/>
          </p:spPr>
        </p:pic>
        <p:pic>
          <p:nvPicPr>
            <p:cNvPr id="7" name="Picture 6">
              <a:extLst>
                <a:ext uri="{FF2B5EF4-FFF2-40B4-BE49-F238E27FC236}">
                  <a16:creationId xmlns:a16="http://schemas.microsoft.com/office/drawing/2014/main" id="{0E4B247E-A093-0401-BFE6-99217196753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767224" y="2330373"/>
              <a:ext cx="1831883" cy="2370674"/>
            </a:xfrm>
            <a:prstGeom prst="rect">
              <a:avLst/>
            </a:prstGeom>
            <a:ln w="6350">
              <a:solidFill>
                <a:schemeClr val="bg1">
                  <a:lumMod val="65000"/>
                </a:schemeClr>
              </a:solidFill>
            </a:ln>
            <a:effectLst/>
          </p:spPr>
        </p:pic>
        <p:pic>
          <p:nvPicPr>
            <p:cNvPr id="8" name="Picture 7">
              <a:extLst>
                <a:ext uri="{FF2B5EF4-FFF2-40B4-BE49-F238E27FC236}">
                  <a16:creationId xmlns:a16="http://schemas.microsoft.com/office/drawing/2014/main" id="{A3AE005E-E525-368A-E1D0-62193C0272D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610854" y="2552278"/>
              <a:ext cx="2353450" cy="3047417"/>
            </a:xfrm>
            <a:prstGeom prst="rect">
              <a:avLst/>
            </a:prstGeom>
            <a:ln w="6350">
              <a:solidFill>
                <a:schemeClr val="bg1">
                  <a:lumMod val="65000"/>
                </a:schemeClr>
              </a:solidFill>
            </a:ln>
            <a:effectLst/>
          </p:spPr>
        </p:pic>
        <p:pic>
          <p:nvPicPr>
            <p:cNvPr id="12" name="Picture 11">
              <a:extLst>
                <a:ext uri="{FF2B5EF4-FFF2-40B4-BE49-F238E27FC236}">
                  <a16:creationId xmlns:a16="http://schemas.microsoft.com/office/drawing/2014/main" id="{524FBE2F-4CAC-E5DC-CC69-7DE2A68B0A6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054443" y="2552279"/>
              <a:ext cx="2353450" cy="3047417"/>
            </a:xfrm>
            <a:prstGeom prst="rect">
              <a:avLst/>
            </a:prstGeom>
            <a:ln w="6350">
              <a:solidFill>
                <a:schemeClr val="bg1">
                  <a:lumMod val="65000"/>
                </a:schemeClr>
              </a:solidFill>
            </a:ln>
            <a:effectLst/>
          </p:spPr>
        </p:pic>
        <p:pic>
          <p:nvPicPr>
            <p:cNvPr id="10" name="Picture 9">
              <a:extLst>
                <a:ext uri="{FF2B5EF4-FFF2-40B4-BE49-F238E27FC236}">
                  <a16:creationId xmlns:a16="http://schemas.microsoft.com/office/drawing/2014/main" id="{0843C3FD-F243-DA7C-3956-5870988A4F0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080874" y="2929581"/>
              <a:ext cx="1831883" cy="2370672"/>
            </a:xfrm>
            <a:prstGeom prst="rect">
              <a:avLst/>
            </a:prstGeom>
            <a:ln w="6350">
              <a:solidFill>
                <a:schemeClr val="bg1">
                  <a:lumMod val="65000"/>
                </a:schemeClr>
              </a:solidFill>
            </a:ln>
            <a:effectLst/>
          </p:spPr>
        </p:pic>
        <p:pic>
          <p:nvPicPr>
            <p:cNvPr id="11" name="Picture 10">
              <a:extLst>
                <a:ext uri="{FF2B5EF4-FFF2-40B4-BE49-F238E27FC236}">
                  <a16:creationId xmlns:a16="http://schemas.microsoft.com/office/drawing/2014/main" id="{3C55C976-233E-BB7D-2BD9-A00A8FFA5F5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739653" y="3228448"/>
              <a:ext cx="1831883" cy="2370672"/>
            </a:xfrm>
            <a:prstGeom prst="rect">
              <a:avLst/>
            </a:prstGeom>
            <a:ln w="6350">
              <a:solidFill>
                <a:schemeClr val="bg1">
                  <a:lumMod val="65000"/>
                </a:schemeClr>
              </a:solidFill>
            </a:ln>
            <a:effectLst/>
          </p:spPr>
        </p:pic>
      </p:grpSp>
      <p:sp>
        <p:nvSpPr>
          <p:cNvPr id="6" name="Text Placeholder 5">
            <a:extLst>
              <a:ext uri="{FF2B5EF4-FFF2-40B4-BE49-F238E27FC236}">
                <a16:creationId xmlns:a16="http://schemas.microsoft.com/office/drawing/2014/main" id="{CCB5D843-DBFB-71A7-806C-A44F26665BE7}"/>
              </a:ext>
            </a:extLst>
          </p:cNvPr>
          <p:cNvSpPr>
            <a:spLocks noGrp="1"/>
          </p:cNvSpPr>
          <p:nvPr>
            <p:ph type="body" sz="quarter" idx="13"/>
          </p:nvPr>
        </p:nvSpPr>
        <p:spPr>
          <a:xfrm>
            <a:off x="4051300" y="6110288"/>
            <a:ext cx="7083425" cy="403225"/>
          </a:xfrm>
        </p:spPr>
        <p:txBody>
          <a:bodyPr/>
          <a:lstStyle/>
          <a:p>
            <a:r>
              <a:rPr lang="en-CA" dirty="0"/>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p>
        </p:txBody>
      </p:sp>
      <p:sp>
        <p:nvSpPr>
          <p:cNvPr id="3" name="Slide Number Placeholder 2">
            <a:extLst>
              <a:ext uri="{FF2B5EF4-FFF2-40B4-BE49-F238E27FC236}">
                <a16:creationId xmlns:a16="http://schemas.microsoft.com/office/drawing/2014/main" id="{74363061-D4C1-1C44-1F37-27C4CC576A02}"/>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8</a:t>
            </a:fld>
            <a:endParaRPr lang="en-US" dirty="0"/>
          </a:p>
        </p:txBody>
      </p:sp>
    </p:spTree>
    <p:extLst>
      <p:ext uri="{BB962C8B-B14F-4D97-AF65-F5344CB8AC3E}">
        <p14:creationId xmlns:p14="http://schemas.microsoft.com/office/powerpoint/2010/main" val="20855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466342" y="472437"/>
            <a:ext cx="11274553" cy="792167"/>
          </a:xfrm>
        </p:spPr>
        <p:txBody>
          <a:bodyPr/>
          <a:lstStyle/>
          <a:p>
            <a:r>
              <a:rPr lang="en-CA"/>
              <a:t>Case studies</a:t>
            </a:r>
          </a:p>
        </p:txBody>
      </p:sp>
      <p:grpSp>
        <p:nvGrpSpPr>
          <p:cNvPr id="19" name="Group 18" descr="Screen capture of eight different case studies, including first-time homebuyer, business owner, newly divorced, caring for an aging parent, nearing retirement, new widow, strategic philanthropy and leaving a legacy and estate planning.">
            <a:extLst>
              <a:ext uri="{FF2B5EF4-FFF2-40B4-BE49-F238E27FC236}">
                <a16:creationId xmlns:a16="http://schemas.microsoft.com/office/drawing/2014/main" id="{6412FB9E-9A5D-9345-1BEF-E61AD4B36555}"/>
              </a:ext>
            </a:extLst>
          </p:cNvPr>
          <p:cNvGrpSpPr/>
          <p:nvPr/>
        </p:nvGrpSpPr>
        <p:grpSpPr>
          <a:xfrm>
            <a:off x="449497" y="1108957"/>
            <a:ext cx="11297305" cy="4675133"/>
            <a:chOff x="622752" y="1108957"/>
            <a:chExt cx="11297305" cy="4675133"/>
          </a:xfrm>
        </p:grpSpPr>
        <p:pic>
          <p:nvPicPr>
            <p:cNvPr id="14" name="Picture 13">
              <a:extLst>
                <a:ext uri="{FF2B5EF4-FFF2-40B4-BE49-F238E27FC236}">
                  <a16:creationId xmlns:a16="http://schemas.microsoft.com/office/drawing/2014/main" id="{4670193A-C119-9042-7B15-01FB9556F5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40057" y="1649749"/>
              <a:ext cx="2880000" cy="1620471"/>
            </a:xfrm>
            <a:prstGeom prst="rect">
              <a:avLst/>
            </a:prstGeom>
            <a:ln>
              <a:solidFill>
                <a:schemeClr val="bg1">
                  <a:lumMod val="65000"/>
                </a:schemeClr>
              </a:solidFill>
            </a:ln>
          </p:spPr>
        </p:pic>
        <p:pic>
          <p:nvPicPr>
            <p:cNvPr id="13" name="Picture 12">
              <a:extLst>
                <a:ext uri="{FF2B5EF4-FFF2-40B4-BE49-F238E27FC236}">
                  <a16:creationId xmlns:a16="http://schemas.microsoft.com/office/drawing/2014/main" id="{58A8A7D7-3194-5135-0499-760986EB56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34288" y="1470449"/>
              <a:ext cx="2880000" cy="1620471"/>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6EA0E57D-E4CE-6CCB-8E27-62E1FDE7A3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28519" y="1288257"/>
              <a:ext cx="2880000" cy="1620471"/>
            </a:xfrm>
            <a:prstGeom prst="rect">
              <a:avLst/>
            </a:prstGeom>
            <a:ln>
              <a:solidFill>
                <a:schemeClr val="bg1">
                  <a:lumMod val="65000"/>
                </a:schemeClr>
              </a:solidFill>
            </a:ln>
          </p:spPr>
        </p:pic>
        <p:pic>
          <p:nvPicPr>
            <p:cNvPr id="6" name="Picture 5" descr="A person sitting on a box holding a phone&#10;&#10;Description automatically generated">
              <a:extLst>
                <a:ext uri="{FF2B5EF4-FFF2-40B4-BE49-F238E27FC236}">
                  <a16:creationId xmlns:a16="http://schemas.microsoft.com/office/drawing/2014/main" id="{90D95ECA-4BC0-0BAA-4E54-ADE13A4072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752" y="1108957"/>
              <a:ext cx="2880000" cy="1620472"/>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D6AE270B-3C0F-BA79-6C23-EA1909EA966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040057" y="4163619"/>
              <a:ext cx="2880000" cy="1620471"/>
            </a:xfrm>
            <a:prstGeom prst="rect">
              <a:avLst/>
            </a:prstGeom>
            <a:ln>
              <a:solidFill>
                <a:schemeClr val="bg1">
                  <a:lumMod val="65000"/>
                </a:schemeClr>
              </a:solidFill>
            </a:ln>
          </p:spPr>
        </p:pic>
        <p:pic>
          <p:nvPicPr>
            <p:cNvPr id="16" name="Picture 15">
              <a:extLst>
                <a:ext uri="{FF2B5EF4-FFF2-40B4-BE49-F238E27FC236}">
                  <a16:creationId xmlns:a16="http://schemas.microsoft.com/office/drawing/2014/main" id="{8BB7F444-5BD4-5BEA-14F3-E690DD027E5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234288" y="3984319"/>
              <a:ext cx="2880000" cy="1620471"/>
            </a:xfrm>
            <a:prstGeom prst="rect">
              <a:avLst/>
            </a:prstGeom>
            <a:ln>
              <a:solidFill>
                <a:schemeClr val="bg1">
                  <a:lumMod val="65000"/>
                </a:schemeClr>
              </a:solidFill>
            </a:ln>
          </p:spPr>
        </p:pic>
        <p:pic>
          <p:nvPicPr>
            <p:cNvPr id="17" name="Picture 16">
              <a:extLst>
                <a:ext uri="{FF2B5EF4-FFF2-40B4-BE49-F238E27FC236}">
                  <a16:creationId xmlns:a16="http://schemas.microsoft.com/office/drawing/2014/main" id="{8169F518-965C-51B1-A702-FAE6A4FF1B8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28521" y="3805019"/>
              <a:ext cx="2880000" cy="1620471"/>
            </a:xfrm>
            <a:prstGeom prst="rect">
              <a:avLst/>
            </a:prstGeom>
            <a:ln>
              <a:solidFill>
                <a:schemeClr val="bg1">
                  <a:lumMod val="65000"/>
                </a:schemeClr>
              </a:solidFill>
            </a:ln>
          </p:spPr>
        </p:pic>
        <p:pic>
          <p:nvPicPr>
            <p:cNvPr id="18" name="Picture 17">
              <a:extLst>
                <a:ext uri="{FF2B5EF4-FFF2-40B4-BE49-F238E27FC236}">
                  <a16:creationId xmlns:a16="http://schemas.microsoft.com/office/drawing/2014/main" id="{258F34C4-A75C-4623-B650-F5AB2E3F22E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22752" y="3622902"/>
              <a:ext cx="2880000" cy="1620471"/>
            </a:xfrm>
            <a:prstGeom prst="rect">
              <a:avLst/>
            </a:prstGeom>
            <a:ln>
              <a:solidFill>
                <a:schemeClr val="bg1">
                  <a:lumMod val="65000"/>
                </a:schemeClr>
              </a:solidFill>
            </a:ln>
          </p:spPr>
        </p:pic>
      </p:grpSp>
      <p:sp>
        <p:nvSpPr>
          <p:cNvPr id="7" name="TextBox 6">
            <a:extLst>
              <a:ext uri="{FF2B5EF4-FFF2-40B4-BE49-F238E27FC236}">
                <a16:creationId xmlns:a16="http://schemas.microsoft.com/office/drawing/2014/main" id="{0CA8F084-5C7B-961D-58D9-BAC57C25FE27}"/>
              </a:ext>
            </a:extLst>
          </p:cNvPr>
          <p:cNvSpPr txBox="1"/>
          <p:nvPr/>
        </p:nvSpPr>
        <p:spPr>
          <a:xfrm>
            <a:off x="4071829" y="6421089"/>
            <a:ext cx="4248614" cy="153888"/>
          </a:xfrm>
          <a:prstGeom prst="rect">
            <a:avLst/>
          </a:prstGeom>
          <a:noFill/>
        </p:spPr>
        <p:txBody>
          <a:bodyPr wrap="square" lIns="0" tIns="0" rIns="0" bIns="0" rtlCol="0">
            <a:spAutoFit/>
          </a:bodyPr>
          <a:lstStyle/>
          <a:p>
            <a:pPr>
              <a:spcBef>
                <a:spcPts val="600"/>
              </a:spcBef>
            </a:pPr>
            <a:r>
              <a:rPr lang="en-CA" sz="1000" dirty="0"/>
              <a:t>These are hypothetical examples for illustrative purposes only.</a:t>
            </a:r>
          </a:p>
        </p:txBody>
      </p:sp>
      <p:sp>
        <p:nvSpPr>
          <p:cNvPr id="2" name="Slide Number Placeholder 1">
            <a:extLst>
              <a:ext uri="{FF2B5EF4-FFF2-40B4-BE49-F238E27FC236}">
                <a16:creationId xmlns:a16="http://schemas.microsoft.com/office/drawing/2014/main" id="{6EEDB4C8-613A-C95E-41C8-0F0C6D127ADD}"/>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9</a:t>
            </a:fld>
            <a:endParaRPr lang="en-US"/>
          </a:p>
        </p:txBody>
      </p:sp>
    </p:spTree>
    <p:extLst>
      <p:ext uri="{BB962C8B-B14F-4D97-AF65-F5344CB8AC3E}">
        <p14:creationId xmlns:p14="http://schemas.microsoft.com/office/powerpoint/2010/main" val="20926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2"/>
  <p:tag name="ARTICULATE_PROJECT_OPEN" val="0"/>
  <p:tag name="ARTICULATE_DESIGN_ID_JOHN HANCOCK LAYOUTS" val="BIIhvodD"/>
  <p:tag name="ARTICULATE_DESIGN_ID_1_JOHN HANCOCK LAYOUTS" val="4VWv4Uu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1_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4.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182CE6A9D8804D97E5BC1E6876666E" ma:contentTypeVersion="17" ma:contentTypeDescription="Create a new document." ma:contentTypeScope="" ma:versionID="6e01c80a3cb525b3c44c1f6b8542fe82">
  <xsd:schema xmlns:xsd="http://www.w3.org/2001/XMLSchema" xmlns:xs="http://www.w3.org/2001/XMLSchema" xmlns:p="http://schemas.microsoft.com/office/2006/metadata/properties" xmlns:ns2="6add9a28-6956-412b-b277-d11e8307a710" xmlns:ns3="77b4f4c4-2685-4772-9cb7-c9ef513f8aaf" xmlns:ns4="c12886e0-e552-4999-964a-a6c2f4ccb2b1" targetNamespace="http://schemas.microsoft.com/office/2006/metadata/properties" ma:root="true" ma:fieldsID="5f5cbce40a92662f1d47d38c9918370e" ns2:_="" ns3:_="" ns4:_="">
    <xsd:import namespace="6add9a28-6956-412b-b277-d11e8307a710"/>
    <xsd:import namespace="77b4f4c4-2685-4772-9cb7-c9ef513f8aaf"/>
    <xsd:import namespace="c12886e0-e552-4999-964a-a6c2f4ccb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d9a28-6956-412b-b277-d11e8307a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039845-d277-466e-a9af-ee1ca770c9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b4f4c4-2685-4772-9cb7-c9ef513f8a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2886e0-e552-4999-964a-a6c2f4ccb2b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d3eeaf-0a47-4af8-97fa-91e8991e3737}" ma:internalName="TaxCatchAll" ma:showField="CatchAllData" ma:web="77b4f4c4-2685-4772-9cb7-c9ef513f8a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12886e0-e552-4999-964a-a6c2f4ccb2b1" xsi:nil="true"/>
    <lcf76f155ced4ddcb4097134ff3c332f xmlns="6add9a28-6956-412b-b277-d11e8307a7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40F39B-132B-4FF0-AA19-D770F8D2D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d9a28-6956-412b-b277-d11e8307a710"/>
    <ds:schemaRef ds:uri="77b4f4c4-2685-4772-9cb7-c9ef513f8aaf"/>
    <ds:schemaRef ds:uri="c12886e0-e552-4999-964a-a6c2f4ccb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AE26A2-4607-4614-B094-A8D8549BB24D}">
  <ds:schemaRefs>
    <ds:schemaRef ds:uri="http://schemas.microsoft.com/sharepoint/v3/contenttype/forms"/>
  </ds:schemaRefs>
</ds:datastoreItem>
</file>

<file path=customXml/itemProps3.xml><?xml version="1.0" encoding="utf-8"?>
<ds:datastoreItem xmlns:ds="http://schemas.openxmlformats.org/officeDocument/2006/customXml" ds:itemID="{39EFCE9E-5821-4BE4-944B-FE276710BE20}">
  <ds:schemaRefs>
    <ds:schemaRef ds:uri="http://purl.org/dc/terms/"/>
    <ds:schemaRef ds:uri="http://www.w3.org/XML/1998/namespace"/>
    <ds:schemaRef ds:uri="http://purl.org/dc/elements/1.1/"/>
    <ds:schemaRef ds:uri="6add9a28-6956-412b-b277-d11e8307a710"/>
    <ds:schemaRef ds:uri="http://schemas.microsoft.com/office/2006/documentManagement/types"/>
    <ds:schemaRef ds:uri="http://schemas.openxmlformats.org/package/2006/metadata/core-properties"/>
    <ds:schemaRef ds:uri="http://schemas.microsoft.com/office/infopath/2007/PartnerControls"/>
    <ds:schemaRef ds:uri="c12886e0-e552-4999-964a-a6c2f4ccb2b1"/>
    <ds:schemaRef ds:uri="77b4f4c4-2685-4772-9cb7-c9ef513f8aa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854</TotalTime>
  <Words>2066</Words>
  <Application>Microsoft Office PowerPoint</Application>
  <PresentationFormat>Custom</PresentationFormat>
  <Paragraphs>150</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Arial Unicode MS</vt:lpstr>
      <vt:lpstr>Calibri</vt:lpstr>
      <vt:lpstr>Calibri Bold</vt:lpstr>
      <vt:lpstr>Times New Roman</vt:lpstr>
      <vt:lpstr>John Hancock layouts</vt:lpstr>
      <vt:lpstr>1_John Hancock layouts</vt:lpstr>
      <vt:lpstr>First-time homebuyer</vt:lpstr>
      <vt:lpstr>Case study: First-time home buyer </vt:lpstr>
      <vt:lpstr>Pay off high-interest debt</vt:lpstr>
      <vt:lpstr>Increase retirement savings</vt:lpstr>
      <vt:lpstr>Create an emergency fund</vt:lpstr>
      <vt:lpstr>Consider down payment and mortgage costs</vt:lpstr>
      <vt:lpstr>Buying a  home is a big decision</vt:lpstr>
      <vt:lpstr>First-time homebuyer and Financial literacy checklists</vt:lpstr>
      <vt:lpstr>Case studies</vt:lpstr>
      <vt:lpstr>Worksheets and checklists</vt:lpstr>
      <vt:lpstr>Thank you</vt:lpstr>
      <vt:lpstr>More information</vt:lpstr>
      <vt:lpstr>13</vt:lpstr>
    </vt:vector>
  </TitlesOfParts>
  <Company>John Hancock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 Summer Regional 2019</dc:title>
  <dc:creator>Kelly</dc:creator>
  <cp:lastModifiedBy>Kathleen Burke Kelly</cp:lastModifiedBy>
  <cp:revision>53</cp:revision>
  <cp:lastPrinted>2024-03-05T21:26:07Z</cp:lastPrinted>
  <dcterms:created xsi:type="dcterms:W3CDTF">2015-03-19T18:06:20Z</dcterms:created>
  <dcterms:modified xsi:type="dcterms:W3CDTF">2025-03-24T12:49:34Z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2023-01-09T15:21:51Z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74bad36d-4bbc-404a-9b77-4dd00b418ec3</vt:lpwstr>
  </property>
  <property fmtid="{D5CDD505-2E9C-101B-9397-08002B2CF9AE}" pid="8" name="MSIP_Label_0dd5db4b-78fb-42ac-8616-2bbd1a698c72_ContentBits">
    <vt:lpwstr>0</vt:lpwstr>
  </property>
  <property fmtid="{D5CDD505-2E9C-101B-9397-08002B2CF9AE}" pid="9" name="ContentTypeId">
    <vt:lpwstr>0x01010093182CE6A9D8804D97E5BC1E6876666E</vt:lpwstr>
  </property>
  <property fmtid="{D5CDD505-2E9C-101B-9397-08002B2CF9AE}" pid="10" name="MediaServiceImageTags">
    <vt:lpwstr/>
  </property>
  <property fmtid="{D5CDD505-2E9C-101B-9397-08002B2CF9AE}" pid="11" name="ArticulateGUID">
    <vt:lpwstr>95E7628E-5017-4EAA-A596-59D3D73F9B20</vt:lpwstr>
  </property>
  <property fmtid="{D5CDD505-2E9C-101B-9397-08002B2CF9AE}" pid="12" name="ArticulatePath">
    <vt:lpwstr>https://mfc.sharepoint.com/sites/PracticeManagement/Practice Management Document Library/Enhancing the client experience/Women, Wealth, and Wisdom/Final presentations/WWW-Presentation-INVESTOR-JHIM-0123 16x9</vt:lpwstr>
  </property>
</Properties>
</file>