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45.xml" ContentType="application/vnd.openxmlformats-officedocument.presentationml.tags+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3" r:id="rId5"/>
  </p:sldMasterIdLst>
  <p:notesMasterIdLst>
    <p:notesMasterId r:id="rId28"/>
  </p:notesMasterIdLst>
  <p:handoutMasterIdLst>
    <p:handoutMasterId r:id="rId29"/>
  </p:handoutMasterIdLst>
  <p:sldIdLst>
    <p:sldId id="2208" r:id="rId6"/>
    <p:sldId id="2239" r:id="rId7"/>
    <p:sldId id="2240" r:id="rId8"/>
    <p:sldId id="2241" r:id="rId9"/>
    <p:sldId id="2242" r:id="rId10"/>
    <p:sldId id="2243" r:id="rId11"/>
    <p:sldId id="2244" r:id="rId12"/>
    <p:sldId id="2245" r:id="rId13"/>
    <p:sldId id="2246" r:id="rId14"/>
    <p:sldId id="4006" r:id="rId15"/>
    <p:sldId id="4007" r:id="rId16"/>
    <p:sldId id="2249" r:id="rId17"/>
    <p:sldId id="2250" r:id="rId18"/>
    <p:sldId id="2251" r:id="rId19"/>
    <p:sldId id="2252" r:id="rId20"/>
    <p:sldId id="2253" r:id="rId21"/>
    <p:sldId id="2254" r:id="rId22"/>
    <p:sldId id="4009" r:id="rId23"/>
    <p:sldId id="4010" r:id="rId24"/>
    <p:sldId id="2615" r:id="rId25"/>
    <p:sldId id="648" r:id="rId26"/>
    <p:sldId id="2133" r:id="rId27"/>
  </p:sldIdLst>
  <p:sldSz cx="12188825" cy="6858000"/>
  <p:notesSz cx="7315200" cy="96012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6" orient="horz" pos="1584" userDrawn="1">
          <p15:clr>
            <a:srgbClr val="A4A3A4"/>
          </p15:clr>
        </p15:guide>
        <p15:guide id="7" orient="horz" pos="1344" userDrawn="1">
          <p15:clr>
            <a:srgbClr val="A4A3A4"/>
          </p15:clr>
        </p15:guide>
        <p15:guide id="8" pos="2553" userDrawn="1">
          <p15:clr>
            <a:srgbClr val="A4A3A4"/>
          </p15:clr>
        </p15:guide>
        <p15:guide id="9" orient="horz" pos="1139" userDrawn="1">
          <p15:clr>
            <a:srgbClr val="A4A3A4"/>
          </p15:clr>
        </p15:guide>
        <p15:guide id="10" orient="horz" pos="326" userDrawn="1">
          <p15:clr>
            <a:srgbClr val="A4A3A4"/>
          </p15:clr>
        </p15:guide>
        <p15:guide id="13" orient="horz" pos="3581" userDrawn="1">
          <p15:clr>
            <a:srgbClr val="A4A3A4"/>
          </p15:clr>
        </p15:guide>
        <p15:guide id="14" pos="2739" userDrawn="1">
          <p15:clr>
            <a:srgbClr val="A4A3A4"/>
          </p15:clr>
        </p15:guide>
        <p15:guide id="15" pos="3558" userDrawn="1">
          <p15:clr>
            <a:srgbClr val="A4A3A4"/>
          </p15:clr>
        </p15:guide>
        <p15:guide id="16" pos="4134" userDrawn="1">
          <p15:clr>
            <a:srgbClr val="A4A3A4"/>
          </p15:clr>
        </p15:guide>
        <p15:guide id="17" pos="5037" userDrawn="1">
          <p15:clr>
            <a:srgbClr val="A4A3A4"/>
          </p15:clr>
        </p15:guide>
        <p15:guide id="18" pos="1037" userDrawn="1">
          <p15:clr>
            <a:srgbClr val="A4A3A4"/>
          </p15:clr>
        </p15:guide>
        <p15:guide id="19" pos="6647" userDrawn="1">
          <p15:clr>
            <a:srgbClr val="A4A3A4"/>
          </p15:clr>
        </p15:guide>
        <p15:guide id="20" pos="3840" userDrawn="1">
          <p15:clr>
            <a:srgbClr val="A4A3A4"/>
          </p15:clr>
        </p15:guide>
      </p15:sldGuideLst>
    </p:ext>
    <p:ext uri="{2D200454-40CA-4A62-9FC3-DE9A4176ACB9}">
      <p15:notesGuideLst xmlns:p15="http://schemas.microsoft.com/office/powerpoint/2012/main">
        <p15:guide id="1" orient="horz" pos="2406" userDrawn="1">
          <p15:clr>
            <a:srgbClr val="A4A3A4"/>
          </p15:clr>
        </p15:guide>
        <p15:guide id="2" pos="368" userDrawn="1">
          <p15:clr>
            <a:srgbClr val="A4A3A4"/>
          </p15:clr>
        </p15:guide>
        <p15:guide id="3" pos="4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7459DAB-79AA-E08E-1767-BDCA279CBB49}" name="Allegra Pericles" initials="AP" userId="S::perical@MFCGD.COM::6fb6fad6-731c-444c-82cd-a15dca0c4dc2" providerId="AD"/>
  <p188:author id="{530EF1C4-B3F0-3144-E64A-E92F18036B9C}" name="Laura Davies" initials="LD" userId="S::laura.davies@lowecom.com::60ad19b2-f6f7-40d7-bc24-f0a4ba95dff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3A39"/>
    <a:srgbClr val="00009A"/>
    <a:srgbClr val="06874E"/>
    <a:srgbClr val="EC6453"/>
    <a:srgbClr val="0000C1"/>
    <a:srgbClr val="D77D28"/>
    <a:srgbClr val="00A758"/>
    <a:srgbClr val="C1D8F7"/>
    <a:srgbClr val="CAEED9"/>
    <a:srgbClr val="E7F1EA"/>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03" autoAdjust="0"/>
    <p:restoredTop sz="86416" autoAdjust="0"/>
  </p:normalViewPr>
  <p:slideViewPr>
    <p:cSldViewPr snapToGrid="0">
      <p:cViewPr varScale="1">
        <p:scale>
          <a:sx n="139" d="100"/>
          <a:sy n="139" d="100"/>
        </p:scale>
        <p:origin x="1356" y="80"/>
      </p:cViewPr>
      <p:guideLst>
        <p:guide orient="horz" pos="1584"/>
        <p:guide orient="horz" pos="1344"/>
        <p:guide pos="2553"/>
        <p:guide orient="horz" pos="1139"/>
        <p:guide orient="horz" pos="326"/>
        <p:guide orient="horz" pos="3581"/>
        <p:guide pos="2739"/>
        <p:guide pos="3558"/>
        <p:guide pos="4134"/>
        <p:guide pos="5037"/>
        <p:guide pos="1037"/>
        <p:guide pos="6647"/>
        <p:guide pos="3840"/>
      </p:guideLst>
    </p:cSldViewPr>
  </p:slideViewPr>
  <p:outlineViewPr>
    <p:cViewPr>
      <p:scale>
        <a:sx n="33" d="100"/>
        <a:sy n="33" d="100"/>
      </p:scale>
      <p:origin x="0" y="-12984"/>
    </p:cViewPr>
  </p:outlineViewPr>
  <p:notesTextViewPr>
    <p:cViewPr>
      <p:scale>
        <a:sx n="1" d="1"/>
        <a:sy n="1" d="1"/>
      </p:scale>
      <p:origin x="0" y="0"/>
    </p:cViewPr>
  </p:notesTextViewPr>
  <p:notesViewPr>
    <p:cSldViewPr snapToGrid="0">
      <p:cViewPr>
        <p:scale>
          <a:sx n="150" d="100"/>
          <a:sy n="150" d="100"/>
        </p:scale>
        <p:origin x="264" y="-2088"/>
      </p:cViewPr>
      <p:guideLst>
        <p:guide orient="horz" pos="2406"/>
        <p:guide pos="368"/>
        <p:guide pos="4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microsoft.com/office/2018/10/relationships/authors" Target="author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143588" y="9119475"/>
            <a:ext cx="3169920" cy="480060"/>
          </a:xfrm>
          <a:prstGeom prst="rect">
            <a:avLst/>
          </a:prstGeom>
        </p:spPr>
        <p:txBody>
          <a:bodyPr vert="horz" lIns="95746" tIns="47873" rIns="95746" bIns="47873" rtlCol="0" anchor="b"/>
          <a:lstStyle>
            <a:lvl1pPr algn="r">
              <a:defRPr sz="1200"/>
            </a:lvl1pPr>
          </a:lstStyle>
          <a:p>
            <a:fld id="{4D345FD6-6E8E-4481-9C29-1B483B424A57}" type="slidenum">
              <a:rPr sz="1400"/>
              <a:t>‹#›</a:t>
            </a:fld>
            <a:endParaRPr sz="1400" dirty="0"/>
          </a:p>
        </p:txBody>
      </p:sp>
    </p:spTree>
    <p:extLst>
      <p:ext uri="{BB962C8B-B14F-4D97-AF65-F5344CB8AC3E}">
        <p14:creationId xmlns:p14="http://schemas.microsoft.com/office/powerpoint/2010/main" val="3722953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1038" y="328613"/>
            <a:ext cx="5951537" cy="3348037"/>
          </a:xfrm>
          <a:prstGeom prst="rect">
            <a:avLst/>
          </a:prstGeom>
          <a:noFill/>
          <a:ln w="12700">
            <a:solidFill>
              <a:prstClr val="black"/>
            </a:solidFill>
          </a:ln>
        </p:spPr>
        <p:txBody>
          <a:bodyPr vert="horz" lIns="95746" tIns="47873" rIns="95746" bIns="47873" rtlCol="0" anchor="ctr"/>
          <a:lstStyle/>
          <a:p>
            <a:endParaRPr dirty="0"/>
          </a:p>
        </p:txBody>
      </p:sp>
      <p:sp>
        <p:nvSpPr>
          <p:cNvPr id="5" name="Notes Placeholder 4"/>
          <p:cNvSpPr>
            <a:spLocks noGrp="1"/>
          </p:cNvSpPr>
          <p:nvPr>
            <p:ph type="body" sz="quarter" idx="3"/>
          </p:nvPr>
        </p:nvSpPr>
        <p:spPr>
          <a:xfrm>
            <a:off x="580816" y="3840482"/>
            <a:ext cx="6148494" cy="5120641"/>
          </a:xfrm>
          <a:prstGeom prst="rect">
            <a:avLst/>
          </a:prstGeom>
        </p:spPr>
        <p:txBody>
          <a:bodyPr vert="horz" lIns="95746" tIns="47873" rIns="95746" bIns="47873" rtlCol="0"/>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5746" tIns="47873" rIns="95746" bIns="47873" rtlCol="0" anchor="b"/>
          <a:lstStyle>
            <a:lvl1pPr algn="r">
              <a:defRPr sz="1400">
                <a:latin typeface="+mn-lt"/>
              </a:defRPr>
            </a:lvl1pPr>
          </a:lstStyle>
          <a:p>
            <a:fld id="{4FF0573C-F130-4D1E-A886-85FBB65D3A1B}" type="slidenum">
              <a:rPr lang="en-CA" smtClean="0"/>
              <a:pPr/>
              <a:t>‹#›</a:t>
            </a:fld>
            <a:endParaRPr lang="en-CA" dirty="0"/>
          </a:p>
        </p:txBody>
      </p:sp>
    </p:spTree>
    <p:extLst>
      <p:ext uri="{BB962C8B-B14F-4D97-AF65-F5344CB8AC3E}">
        <p14:creationId xmlns:p14="http://schemas.microsoft.com/office/powerpoint/2010/main" val="3206337814"/>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1pPr>
    <a:lvl2pPr marL="457200"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2pPr>
    <a:lvl3pPr marL="749808"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3pPr>
    <a:lvl4pPr marL="1033272"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4pPr>
    <a:lvl5pPr marL="1316736" indent="-171450" algn="l" defTabSz="914400" rtl="0" eaLnBrk="1" latinLnBrk="0" hangingPunct="1">
      <a:spcBef>
        <a:spcPts val="600"/>
      </a:spcBef>
      <a:buClr>
        <a:schemeClr val="tx1"/>
      </a:buClr>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Hello,</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My name is ______________________ and I am from Manulife John Hancock Investments.</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Today, I am here to talk to you about the financial considerations of caring for aging parents.  And I a going to do that by sharing a case study.</a:t>
            </a:r>
          </a:p>
          <a:p>
            <a:pPr marL="0" marR="0" lvl="0" indent="0" algn="l" defTabSz="914400" rtl="0" eaLnBrk="1" fontAlgn="auto" latinLnBrk="0" hangingPunct="1">
              <a:lnSpc>
                <a:spcPct val="100000"/>
              </a:lnSpc>
              <a:spcBef>
                <a:spcPts val="600"/>
              </a:spcBef>
              <a:spcAft>
                <a:spcPts val="0"/>
              </a:spcAft>
              <a:buClr>
                <a:prstClr val="black"/>
              </a:buClr>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Whether your situation is similar to the person profiled in our case study or not, the suggested actions can be applicable to anyone who is aging.</a:t>
            </a:r>
          </a:p>
          <a:p>
            <a:endParaRPr lang="en-US" dirty="0"/>
          </a:p>
        </p:txBody>
      </p:sp>
      <p:sp>
        <p:nvSpPr>
          <p:cNvPr id="4" name="Slide Number Placeholder 3"/>
          <p:cNvSpPr>
            <a:spLocks noGrp="1"/>
          </p:cNvSpPr>
          <p:nvPr>
            <p:ph type="sldNum" sz="quarter" idx="5"/>
          </p:nvPr>
        </p:nvSpPr>
        <p:spPr/>
        <p:txBody>
          <a:bodyPr/>
          <a:lstStyle/>
          <a:p>
            <a:fld id="{4FF0573C-F130-4D1E-A886-85FBB65D3A1B}" type="slidenum">
              <a:rPr lang="en-CA" smtClean="0"/>
              <a:pPr/>
              <a:t>1</a:t>
            </a:fld>
            <a:endParaRPr lang="en-CA" dirty="0"/>
          </a:p>
        </p:txBody>
      </p:sp>
    </p:spTree>
    <p:extLst>
      <p:ext uri="{BB962C8B-B14F-4D97-AF65-F5344CB8AC3E}">
        <p14:creationId xmlns:p14="http://schemas.microsoft.com/office/powerpoint/2010/main" val="424483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7119" y="3960988"/>
            <a:ext cx="7174245" cy="5684445"/>
          </a:xfrm>
        </p:spPr>
        <p:txBody>
          <a:bodyPr/>
          <a:lstStyle/>
          <a:p>
            <a:pPr marL="0" indent="0" defTabSz="947044">
              <a:lnSpc>
                <a:spcPts val="1518"/>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Let’s talk for a minute about family caregiving…</a:t>
            </a:r>
          </a:p>
          <a:p>
            <a:pPr marL="0" indent="0" defTabSz="947044">
              <a:lnSpc>
                <a:spcPts val="1518"/>
              </a:lnSpc>
              <a:spcBef>
                <a:spcPts val="0"/>
              </a:spcBef>
              <a:buNone/>
              <a:defRPr/>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defRPr/>
            </a:pPr>
            <a:r>
              <a:rPr lang="en-CA" sz="1000" dirty="0">
                <a:latin typeface="Arial" panose="020B0604020202020204" pitchFamily="34" charset="0"/>
                <a:ea typeface="Calibri" panose="020F0502020204030204" pitchFamily="34" charset="0"/>
                <a:cs typeface="Arial" panose="020B0604020202020204" pitchFamily="34" charset="0"/>
              </a:rPr>
              <a:t>Oftentimes, family caregiving is a choice but sometimes it happens when there is no other choice. It can be an incredible, selfless gift you give a loved one, but it can also be isolating, exhausting, stressful, and depressing. And, it can jeopardize your own career and finances, and cause strain and rifts within their family.</a:t>
            </a:r>
          </a:p>
          <a:p>
            <a:pPr marL="0" indent="0" defTabSz="947044">
              <a:lnSpc>
                <a:spcPts val="1518"/>
              </a:lnSpc>
              <a:spcBef>
                <a:spcPts val="0"/>
              </a:spcBef>
              <a:buNone/>
              <a:defRPr/>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Start by getting the support you need.</a:t>
            </a:r>
            <a:r>
              <a:rPr lang="en-US" sz="1000" b="1" dirty="0">
                <a:latin typeface="Arial" panose="020B0604020202020204" pitchFamily="34" charset="0"/>
                <a:ea typeface="Calibri" panose="020F0502020204030204" pitchFamily="34" charset="0"/>
                <a:cs typeface="Arial" panose="020B0604020202020204" pitchFamily="34" charset="0"/>
              </a:rPr>
              <a:t> </a:t>
            </a:r>
            <a:r>
              <a:rPr lang="en-CA" sz="1000" dirty="0">
                <a:latin typeface="Arial" panose="020B0604020202020204" pitchFamily="34" charset="0"/>
                <a:ea typeface="Calibri" panose="020F0502020204030204" pitchFamily="34" charset="0"/>
                <a:cs typeface="Arial" panose="020B0604020202020204" pitchFamily="34" charset="0"/>
              </a:rPr>
              <a:t>Taking care of aging parents can be overwhelming, especially if they are also caring for their own children. Playing a dual caregiving role can add to your emotional and financial stress.  </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You will want to talk it through with your parent(s). </a:t>
            </a:r>
            <a:r>
              <a:rPr lang="en-CA" sz="1000" dirty="0">
                <a:latin typeface="Arial" panose="020B0604020202020204" pitchFamily="34" charset="0"/>
                <a:ea typeface="Calibri" panose="020F0502020204030204" pitchFamily="34" charset="0"/>
                <a:cs typeface="Arial" panose="020B0604020202020204" pitchFamily="34" charset="0"/>
              </a:rPr>
              <a:t>Having conversations with your parent(s) on caregiving and financial issues might feel awkward at first, but it’s important to be proactive. The earlier you can do this, the easier it will be. Waiting until there is a crisis will limit your options and be extremely stressful for you for your parents. Advance planning can go a long way toward easing future conflicts. </a:t>
            </a:r>
          </a:p>
          <a:p>
            <a:pPr marL="0" indent="0" defTabSz="947044">
              <a:lnSpc>
                <a:spcPts val="1518"/>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Try to share the caregiving responsibility. </a:t>
            </a:r>
            <a:r>
              <a:rPr lang="en-CA" sz="1000" dirty="0">
                <a:latin typeface="Arial" panose="020B0604020202020204" pitchFamily="34" charset="0"/>
                <a:ea typeface="Calibri" panose="020F0502020204030204" pitchFamily="34" charset="0"/>
                <a:cs typeface="Arial" panose="020B0604020202020204" pitchFamily="34" charset="0"/>
              </a:rPr>
              <a:t>Instead of taking it on alone, you may want to establish a support system of family and friends to help you cope. Resources like adult day programs, volunteer senior companions, meal delivery services – even a neighbor – can also provide socialization and care for your aging parent while giving them a much-needed break.  </a:t>
            </a:r>
          </a:p>
          <a:p>
            <a:pPr marL="0" indent="0" defTabSz="947044">
              <a:lnSpc>
                <a:spcPts val="1518"/>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Get help from professionals. </a:t>
            </a:r>
            <a:r>
              <a:rPr lang="en-CA" sz="1000" dirty="0">
                <a:latin typeface="Arial" panose="020B0604020202020204" pitchFamily="34" charset="0"/>
                <a:ea typeface="Calibri" panose="020F0502020204030204" pitchFamily="34" charset="0"/>
                <a:cs typeface="Arial" panose="020B0604020202020204" pitchFamily="34" charset="0"/>
              </a:rPr>
              <a:t>Seek out those who can provide trusted information and reassurance. This includes your loved one’s medical team as well their financial professional, who can recommend strategies for dealing with some of the most likely scenarios involving your parent(s).  </a:t>
            </a:r>
          </a:p>
          <a:p>
            <a:pPr marL="0" indent="0" defTabSz="947044">
              <a:lnSpc>
                <a:spcPts val="1518"/>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defRPr/>
            </a:pPr>
            <a:r>
              <a:rPr lang="en-CA" sz="1000" b="1" dirty="0">
                <a:latin typeface="Arial" panose="020B0604020202020204" pitchFamily="34" charset="0"/>
                <a:ea typeface="Calibri" panose="020F0502020204030204" pitchFamily="34" charset="0"/>
                <a:cs typeface="Arial" panose="020B0604020202020204" pitchFamily="34" charset="0"/>
              </a:rPr>
              <a:t>Promote self-care. </a:t>
            </a:r>
            <a:r>
              <a:rPr lang="en-CA" sz="1000" dirty="0">
                <a:latin typeface="Arial" panose="020B0604020202020204" pitchFamily="34" charset="0"/>
                <a:ea typeface="Calibri" panose="020F0502020204030204" pitchFamily="34" charset="0"/>
                <a:cs typeface="Arial" panose="020B0604020202020204" pitchFamily="34" charset="0"/>
              </a:rPr>
              <a:t>Caregivers tend to put themselves last, but ignoring your physical and mental well-being can put your own health at risk. Be realistic about the level of care you can provide without feeling overburdened.</a:t>
            </a:r>
          </a:p>
          <a:p>
            <a:pPr marL="0" indent="0" defTabSz="947044">
              <a:lnSpc>
                <a:spcPts val="1518"/>
              </a:lnSpc>
              <a:spcBef>
                <a:spcPts val="0"/>
              </a:spcBef>
              <a:buNone/>
              <a:defRPr/>
            </a:pPr>
            <a:endParaRPr lang="en-US" sz="1000" dirty="0">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defTabSz="947044">
              <a:defRPr/>
            </a:pPr>
            <a:fld id="{4FF0573C-F130-4D1E-A886-85FBB65D3A1B}" type="slidenum">
              <a:rPr lang="en-CA" sz="1600">
                <a:solidFill>
                  <a:prstClr val="black"/>
                </a:solidFill>
                <a:latin typeface="Arial"/>
              </a:rPr>
              <a:pPr defTabSz="947044">
                <a:defRPr/>
              </a:pPr>
              <a:t>10</a:t>
            </a:fld>
            <a:endParaRPr lang="en-CA" sz="1600" dirty="0">
              <a:solidFill>
                <a:prstClr val="black"/>
              </a:solidFill>
              <a:latin typeface="Arial"/>
            </a:endParaRPr>
          </a:p>
        </p:txBody>
      </p:sp>
    </p:spTree>
    <p:extLst>
      <p:ext uri="{BB962C8B-B14F-4D97-AF65-F5344CB8AC3E}">
        <p14:creationId xmlns:p14="http://schemas.microsoft.com/office/powerpoint/2010/main" val="212752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7044">
              <a:lnSpc>
                <a:spcPts val="1518"/>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Now let’s talk about the financial impacts of family caregiving.</a:t>
            </a:r>
          </a:p>
          <a:p>
            <a:pPr marL="0" indent="0" defTabSz="947044">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defRPr/>
            </a:pPr>
            <a:r>
              <a:rPr lang="en-CA" sz="1000" dirty="0">
                <a:latin typeface="Arial" panose="020B0604020202020204" pitchFamily="34" charset="0"/>
                <a:ea typeface="Calibri" panose="020F0502020204030204" pitchFamily="34" charset="0"/>
                <a:cs typeface="Arial" panose="020B0604020202020204" pitchFamily="34" charset="0"/>
              </a:rPr>
              <a:t>It is not unusual for family caregivers to face regular out-of-pocket costs. </a:t>
            </a:r>
            <a:r>
              <a:rPr lang="en-US" sz="1000" dirty="0">
                <a:latin typeface="Arial" panose="020B0604020202020204" pitchFamily="34" charset="0"/>
                <a:ea typeface="Calibri" panose="020F0502020204030204" pitchFamily="34" charset="0"/>
                <a:cs typeface="Arial" panose="020B0604020202020204" pitchFamily="34" charset="0"/>
              </a:rPr>
              <a:t>A Place for Mom shows the average caregiver spends 26% of their income to look after a senior loved one.1</a:t>
            </a: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Help them take control: review their own financial situation</a:t>
            </a:r>
            <a:endParaRPr lang="en-US" sz="1000" b="1"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The economic effects of family caregiving can result in significant short- and long-term financial consequences across generations. Help your clients figure out how they’ll manage the many expenses related to caregiving and live on potentially less income as they dedicate more time to your parent(s).</a:t>
            </a:r>
          </a:p>
          <a:p>
            <a:pPr marL="0" indent="0" defTabSz="947044">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Have a plan</a:t>
            </a:r>
          </a:p>
          <a:p>
            <a:pPr marL="0" indent="0" defTabSz="947044">
              <a:lnSpc>
                <a:spcPts val="1518"/>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You, as a financial professional can help your clients put together a plan for continuing to meet their own goals (e.g., for retirement, college savings, etc.) as they take on more responsibility for caregiving.</a:t>
            </a:r>
          </a:p>
          <a:p>
            <a:pPr marL="0" indent="0" defTabSz="947044">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defTabSz="947044">
              <a:lnSpc>
                <a:spcPts val="1518"/>
              </a:lnSpc>
              <a:spcBef>
                <a:spcPts val="0"/>
              </a:spcBef>
              <a:buNone/>
              <a:defRPr/>
            </a:pPr>
            <a:r>
              <a:rPr lang="en-CA" sz="1000" baseline="30000" dirty="0">
                <a:latin typeface="Arial" panose="020B0604020202020204" pitchFamily="34" charset="0"/>
                <a:ea typeface="Calibri" panose="020F0502020204030204" pitchFamily="34" charset="0"/>
                <a:cs typeface="Arial" panose="020B0604020202020204" pitchFamily="34" charset="0"/>
              </a:rPr>
              <a:t>1</a:t>
            </a:r>
            <a:r>
              <a:rPr lang="en-US" sz="1000" dirty="0">
                <a:latin typeface="Arial" panose="020B0604020202020204" pitchFamily="34" charset="0"/>
                <a:ea typeface="Calibri" panose="020F0502020204030204" pitchFamily="34" charset="0"/>
                <a:cs typeface="Arial" panose="020B0604020202020204" pitchFamily="34" charset="0"/>
              </a:rPr>
              <a:t>Caregiver Statistics: A Data Portrait of Family Caregiving in 2023, A Place for Mom, June 2023.</a:t>
            </a:r>
          </a:p>
          <a:p>
            <a:pPr marL="0" indent="0">
              <a:lnSpc>
                <a:spcPts val="1518"/>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buNone/>
            </a:pPr>
            <a:r>
              <a:rPr lang="en-CA" sz="800" dirty="0">
                <a:latin typeface="Arial" panose="020B0604020202020204" pitchFamily="34" charset="0"/>
                <a:ea typeface="Calibri" panose="020F0502020204030204" pitchFamily="34" charset="0"/>
                <a:cs typeface="Arial" panose="020B0604020202020204" pitchFamily="34" charset="0"/>
              </a:rPr>
              <a:t> </a:t>
            </a:r>
            <a:endParaRPr lang="en-US" sz="800" dirty="0">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5"/>
          </p:nvPr>
        </p:nvSpPr>
        <p:spPr/>
        <p:txBody>
          <a:bodyPr/>
          <a:lstStyle/>
          <a:p>
            <a:pPr defTabSz="947044">
              <a:defRPr/>
            </a:pPr>
            <a:fld id="{4FF0573C-F130-4D1E-A886-85FBB65D3A1B}" type="slidenum">
              <a:rPr lang="en-CA" sz="1600">
                <a:solidFill>
                  <a:prstClr val="black"/>
                </a:solidFill>
                <a:latin typeface="Arial"/>
              </a:rPr>
              <a:pPr defTabSz="947044">
                <a:defRPr/>
              </a:pPr>
              <a:t>11</a:t>
            </a:fld>
            <a:endParaRPr lang="en-CA" sz="1600" dirty="0">
              <a:solidFill>
                <a:prstClr val="black"/>
              </a:solidFill>
              <a:latin typeface="Arial"/>
            </a:endParaRPr>
          </a:p>
        </p:txBody>
      </p:sp>
    </p:spTree>
    <p:extLst>
      <p:ext uri="{BB962C8B-B14F-4D97-AF65-F5344CB8AC3E}">
        <p14:creationId xmlns:p14="http://schemas.microsoft.com/office/powerpoint/2010/main" val="226404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Funding long-term care</a:t>
            </a: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As you put plans in place for your parent(s), find out if they have any type of long-term care insurance coverage. Get the details – read the policy and, if necessary, get on the phone with your parents and the insurance company to make sure you understand exactly how the policy works and what it covers. </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At the same time, consider what would happen if you needed the same level of care you are providing for them. Long-term care costs are on the rise. Following a health crisis, you might need help with the basics of daily living, like bathing and dressing, meal preparation, medication reminders, etc. Without long-term care insurance, the costs associated with this care must be paid for out of pocket or by using Medicaid (if you qualify).</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Invest in long-term care insurance before it’s needed. </a:t>
            </a:r>
            <a:r>
              <a:rPr lang="en-CA" sz="1000" dirty="0">
                <a:latin typeface="Arial" panose="020B0604020202020204" pitchFamily="34" charset="0"/>
                <a:ea typeface="Calibri" panose="020F0502020204030204" pitchFamily="34" charset="0"/>
                <a:cs typeface="Arial" panose="020B0604020202020204" pitchFamily="34" charset="0"/>
              </a:rPr>
              <a:t>When you are in good health and between 50 and 65 years old is the ideal time for you or your parent(s) to buy long-term care insurance. You want to get insured before it’s too late. Once an individual is diagnosed with a serious illness like dementia, they will not be able to apply for coverage.  </a:t>
            </a: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Not to be confused with health insurance. </a:t>
            </a:r>
            <a:r>
              <a:rPr lang="en-CA" sz="1000" dirty="0">
                <a:latin typeface="Arial" panose="020B0604020202020204" pitchFamily="34" charset="0"/>
                <a:ea typeface="Calibri" panose="020F0502020204030204" pitchFamily="34" charset="0"/>
                <a:cs typeface="Arial" panose="020B0604020202020204" pitchFamily="34" charset="0"/>
              </a:rPr>
              <a:t>Health insurance typically does not cover expenses related to basic care that may be needed due to prolonged illness or injury. These potential expenses can quickly deplete savings.  </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Have a savings cushion. </a:t>
            </a:r>
            <a:r>
              <a:rPr lang="en-CA" sz="1000" dirty="0">
                <a:latin typeface="Arial" panose="020B0604020202020204" pitchFamily="34" charset="0"/>
                <a:ea typeface="Calibri" panose="020F0502020204030204" pitchFamily="34" charset="0"/>
                <a:cs typeface="Arial" panose="020B0604020202020204" pitchFamily="34" charset="0"/>
              </a:rPr>
              <a:t>There can be a lot involved in caring for aging parents financially, so make room in your budget for increasing your emergency savings in anticipation of potentially working less and spending more on your parents’ care as they get older. </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Bef>
                <a:spcPts val="0"/>
              </a:spcBef>
              <a:spcAft>
                <a:spcPts val="838"/>
              </a:spcAft>
              <a:buNone/>
            </a:pPr>
            <a:r>
              <a:rPr lang="en-CA" sz="1000"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12</a:t>
            </a:fld>
            <a:endParaRPr lang="en-CA" dirty="0"/>
          </a:p>
        </p:txBody>
      </p:sp>
    </p:spTree>
    <p:extLst>
      <p:ext uri="{BB962C8B-B14F-4D97-AF65-F5344CB8AC3E}">
        <p14:creationId xmlns:p14="http://schemas.microsoft.com/office/powerpoint/2010/main" val="215976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In order to support your parents’ wishes and needs, whether for medical care or to take care of their finances, you will often need legal documents. These are standard estate planning documents, and you will want to make sure that they have them, and that they are up to date, and reflect their current wishes. With these documents in place, you’ll know in advance which family members are responsible for which decisions and you can be confident that you are carrying out their wishes.</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Wills/Trusts: </a:t>
            </a:r>
            <a:r>
              <a:rPr lang="en-CA" sz="1000" dirty="0">
                <a:latin typeface="Arial" panose="020B0604020202020204" pitchFamily="34" charset="0"/>
                <a:ea typeface="Calibri" panose="020F0502020204030204" pitchFamily="34" charset="0"/>
                <a:cs typeface="Arial" panose="020B0604020202020204" pitchFamily="34" charset="0"/>
              </a:rPr>
              <a:t>Are they current and are your parent(s) confident that they reflect how they want their assets to be distributed? Do the beneficiaries understand the provisions of the wills and/or structure and provision of any trusts?</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Executor: </a:t>
            </a:r>
            <a:r>
              <a:rPr lang="en-CA" sz="1000" dirty="0">
                <a:latin typeface="Arial" panose="020B0604020202020204" pitchFamily="34" charset="0"/>
                <a:ea typeface="Calibri" panose="020F0502020204030204" pitchFamily="34" charset="0"/>
                <a:cs typeface="Arial" panose="020B0604020202020204" pitchFamily="34" charset="0"/>
              </a:rPr>
              <a:t>An executor is legally responsible for sorting out the affairs of the person who has passed away. Generally speaking (although there are many additional duties and tasks), they make sure debts and taxes are paid and remaining assets are distributed as per the will. Who have your parent(s) named as executor of their will? Is that person aware and are they prepared for the responsibility? Has a successor executor been named should the original executor be unavailable?</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Trustee</a:t>
            </a:r>
            <a:r>
              <a:rPr lang="en-CA" sz="1000" dirty="0">
                <a:latin typeface="Arial" panose="020B0604020202020204" pitchFamily="34" charset="0"/>
                <a:ea typeface="Calibri" panose="020F0502020204030204" pitchFamily="34" charset="0"/>
                <a:cs typeface="Arial" panose="020B0604020202020204" pitchFamily="34" charset="0"/>
              </a:rPr>
              <a:t>: A trustee’s role is to administer a trust for the benefit of the trust’s beneficiaries. There are many different types of trusts so if your parent(s) have used trusts in their estate plan, consider a family meeting with the estate planning attorney to explain the overall estate plan and the specifics of the trust structures and the duties of the trustee. Who have your parent(s) named as trustee(s)? Are they aware of their role and are they prepared for the responsibility? Has a successor trustee(s) been named as well?</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US" sz="1000" dirty="0">
              <a:latin typeface="Arial" panose="020B0604020202020204" pitchFamily="34" charset="0"/>
              <a:cs typeface="Arial" panose="020B0604020202020204" pitchFamily="34" charset="0"/>
            </a:endParaRPr>
          </a:p>
          <a:p>
            <a:pPr marL="0" indent="0">
              <a:lnSpc>
                <a:spcPts val="1466"/>
              </a:lnSpc>
              <a:spcBef>
                <a:spcPts val="0"/>
              </a:spcBef>
              <a:buNone/>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13</a:t>
            </a:fld>
            <a:endParaRPr lang="en-CA" dirty="0"/>
          </a:p>
        </p:txBody>
      </p:sp>
    </p:spTree>
    <p:extLst>
      <p:ext uri="{BB962C8B-B14F-4D97-AF65-F5344CB8AC3E}">
        <p14:creationId xmlns:p14="http://schemas.microsoft.com/office/powerpoint/2010/main" val="4034774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None/>
              <a:defRPr/>
            </a:pPr>
            <a:r>
              <a:rPr lang="en-CA" sz="1000" b="1" dirty="0">
                <a:latin typeface="Arial" panose="020B0604020202020204" pitchFamily="34" charset="0"/>
                <a:ea typeface="Calibri" panose="020F0502020204030204" pitchFamily="34" charset="0"/>
                <a:cs typeface="Arial" panose="020B0604020202020204" pitchFamily="34" charset="0"/>
              </a:rPr>
              <a:t>Power of attorney (POA): </a:t>
            </a:r>
            <a:r>
              <a:rPr lang="en-CA" sz="1000" dirty="0">
                <a:latin typeface="Arial" panose="020B0604020202020204" pitchFamily="34" charset="0"/>
                <a:ea typeface="Calibri" panose="020F0502020204030204" pitchFamily="34" charset="0"/>
                <a:cs typeface="Arial" panose="020B0604020202020204" pitchFamily="34" charset="0"/>
              </a:rPr>
              <a:t>A power of attorney is a legal document that gives someone else the power to make decisions for you as your agent. There are several different types of power of attorney and your parent(s) may have different agents identified for different powers. An estate attorney can help educate the family on the decisions your parent(s) have made and the responsibilities their agents will have if the power of attorney </a:t>
            </a:r>
            <a:r>
              <a:rPr lang="en-CA" sz="1000" dirty="0">
                <a:solidFill>
                  <a:srgbClr val="000000"/>
                </a:solidFill>
                <a:latin typeface="Arial" panose="020B0604020202020204" pitchFamily="34" charset="0"/>
                <a:cs typeface="Arial" panose="020B0604020202020204" pitchFamily="34" charset="0"/>
              </a:rPr>
              <a:t>is implemented</a:t>
            </a:r>
            <a:r>
              <a:rPr lang="en-CA" sz="1000" dirty="0">
                <a:latin typeface="Arial" panose="020B0604020202020204" pitchFamily="34" charset="0"/>
                <a:ea typeface="Calibri" panose="020F0502020204030204" pitchFamily="34" charset="0"/>
                <a:cs typeface="Arial" panose="020B0604020202020204" pitchFamily="34" charset="0"/>
              </a:rPr>
              <a:t>.</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Medical power of attorney: </a:t>
            </a:r>
            <a:r>
              <a:rPr lang="en-CA" sz="1000" dirty="0">
                <a:latin typeface="Arial" panose="020B0604020202020204" pitchFamily="34" charset="0"/>
                <a:ea typeface="Calibri" panose="020F0502020204030204" pitchFamily="34" charset="0"/>
                <a:cs typeface="Arial" panose="020B0604020202020204" pitchFamily="34" charset="0"/>
              </a:rPr>
              <a:t>Have your parent(s) designated someone to act as their medical power of attorney? Is that person aware of the responsibility and what it entails? Do they understand your parent(s) wishes? </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66"/>
              </a:lnSpc>
              <a:spcBef>
                <a:spcPts val="0"/>
              </a:spcBef>
              <a:spcAft>
                <a:spcPts val="0"/>
              </a:spcAft>
              <a:buClr>
                <a:prstClr val="black"/>
              </a:buClr>
              <a:buSzTx/>
              <a:buFont typeface="Arial" panose="020B0604020202020204" pitchFamily="34" charset="0"/>
              <a:buNone/>
              <a:tabLst/>
              <a:defRPr/>
            </a:pPr>
            <a:r>
              <a:rPr lang="en-CA" sz="1000" b="1" dirty="0">
                <a:latin typeface="Arial" panose="020B0604020202020204" pitchFamily="34" charset="0"/>
                <a:ea typeface="Calibri" panose="020F0502020204030204" pitchFamily="34" charset="0"/>
                <a:cs typeface="Arial" panose="020B0604020202020204" pitchFamily="34" charset="0"/>
              </a:rPr>
              <a:t>Living will: </a:t>
            </a:r>
            <a:r>
              <a:rPr lang="en-CA" sz="1000" dirty="0">
                <a:latin typeface="Arial" panose="020B0604020202020204" pitchFamily="34" charset="0"/>
                <a:ea typeface="Calibri" panose="020F0502020204030204" pitchFamily="34" charset="0"/>
                <a:cs typeface="Arial" panose="020B0604020202020204" pitchFamily="34" charset="0"/>
              </a:rPr>
              <a:t>Do your parents have a living will that clearly states their wishes regarding medical treatments and decisions? </a:t>
            </a: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Are all interested parties (siblings, other heirs) aware of who has been designated and what your parent(s) wishes are?</a:t>
            </a:r>
          </a:p>
          <a:p>
            <a:pPr marL="0" indent="0">
              <a:lnSpc>
                <a:spcPts val="1466"/>
              </a:lnSpc>
              <a:spcBef>
                <a:spcPts val="0"/>
              </a:spcBef>
              <a:buNone/>
            </a:pPr>
            <a:endParaRPr lang="en-US" sz="1000" dirty="0">
              <a:latin typeface="Arial" panose="020B0604020202020204" pitchFamily="34" charset="0"/>
              <a:cs typeface="Arial" panose="020B0604020202020204" pitchFamily="34" charset="0"/>
            </a:endParaRPr>
          </a:p>
          <a:p>
            <a:pPr marL="0" indent="0">
              <a:lnSpc>
                <a:spcPts val="1466"/>
              </a:lnSpc>
              <a:spcBef>
                <a:spcPts val="0"/>
              </a:spcBef>
              <a:buNone/>
            </a:pPr>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14</a:t>
            </a:fld>
            <a:endParaRPr lang="en-CA" dirty="0"/>
          </a:p>
        </p:txBody>
      </p:sp>
    </p:spTree>
    <p:extLst>
      <p:ext uri="{BB962C8B-B14F-4D97-AF65-F5344CB8AC3E}">
        <p14:creationId xmlns:p14="http://schemas.microsoft.com/office/powerpoint/2010/main" val="22485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cs typeface="Arial" panose="020B0604020202020204" pitchFamily="34" charset="0"/>
              </a:rPr>
              <a:t>But the question is, how do you broach the topic with your loved one? Here is a conversation starter that may work:</a:t>
            </a: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a:p>
            <a:pPr marL="0" indent="0">
              <a:lnSpc>
                <a:spcPts val="1466"/>
              </a:lnSpc>
              <a:spcBef>
                <a:spcPts val="0"/>
              </a:spcBef>
              <a:buNone/>
            </a:pPr>
            <a:r>
              <a:rPr lang="en-CA" sz="1000" i="1" dirty="0">
                <a:ea typeface="Calibri" panose="020F0502020204030204" pitchFamily="34" charset="0"/>
                <a:cs typeface="Arial" panose="020B0604020202020204" pitchFamily="34" charset="0"/>
              </a:rPr>
              <a:t>“Mom,</a:t>
            </a:r>
            <a:r>
              <a:rPr lang="en-US" sz="1000" i="1" dirty="0">
                <a:ea typeface="Calibri" panose="020F0502020204030204" pitchFamily="34" charset="0"/>
                <a:cs typeface="Arial" panose="020B0604020202020204" pitchFamily="34" charset="0"/>
              </a:rPr>
              <a:t> </a:t>
            </a:r>
            <a:r>
              <a:rPr lang="en-CA" sz="1000" i="1" dirty="0">
                <a:ea typeface="Calibri" panose="020F0502020204030204" pitchFamily="34" charset="0"/>
                <a:cs typeface="Arial" panose="020B0604020202020204" pitchFamily="34" charset="0"/>
              </a:rPr>
              <a:t>Jack and I recently updated our estate plan, and it made me realize that we need to talk about your estate plan. In order for us to help make your ideal vision for aging come true, we want to make sure that you have all your legal documents in order.</a:t>
            </a:r>
            <a:r>
              <a:rPr lang="en-US" sz="1000" i="1" dirty="0">
                <a:ea typeface="Calibri" panose="020F0502020204030204" pitchFamily="34" charset="0"/>
                <a:cs typeface="Arial" panose="020B0604020202020204" pitchFamily="34" charset="0"/>
              </a:rPr>
              <a:t> </a:t>
            </a:r>
            <a:r>
              <a:rPr lang="en-CA" sz="1000" i="1" dirty="0">
                <a:ea typeface="Calibri" panose="020F0502020204030204" pitchFamily="34" charset="0"/>
                <a:cs typeface="Arial" panose="020B0604020202020204" pitchFamily="34" charset="0"/>
              </a:rPr>
              <a:t>Can we go through your plan so that we understand how you have things set up?”</a:t>
            </a:r>
            <a:endParaRPr lang="en-US" sz="1000" dirty="0">
              <a:ea typeface="Calibri" panose="020F0502020204030204" pitchFamily="34" charset="0"/>
              <a:cs typeface="Times New Roman" panose="02020603050405020304" pitchFamily="18" charset="0"/>
            </a:endParaRPr>
          </a:p>
          <a:p>
            <a:pPr>
              <a:lnSpc>
                <a:spcPts val="1466"/>
              </a:lnSpc>
              <a:spcBef>
                <a:spcPts val="0"/>
              </a:spcBef>
            </a:pPr>
            <a:endParaRPr lang="en-US" sz="1000" dirty="0"/>
          </a:p>
          <a:p>
            <a:pPr marL="0">
              <a:lnSpc>
                <a:spcPts val="1466"/>
              </a:lnSpc>
              <a:spcBef>
                <a:spcPts val="0"/>
              </a:spcBef>
            </a:pPr>
            <a:endParaRPr 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15</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725569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In summary, with the right support, planning, and patience; caring for your parent(s) in their golden years can be more rewarding and less stressful.</a:t>
            </a: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 </a:t>
            </a:r>
            <a:endParaRPr lang="en-US" sz="1000" dirty="0">
              <a:latin typeface="Arial" panose="020B0604020202020204" pitchFamily="34" charset="0"/>
              <a:ea typeface="Calibri" panose="020F0502020204030204" pitchFamily="34" charset="0"/>
              <a:cs typeface="Arial" panose="020B0604020202020204" pitchFamily="34" charset="0"/>
            </a:endParaRPr>
          </a:p>
          <a:p>
            <a:pPr marL="359048" indent="-359048">
              <a:lnSpc>
                <a:spcPts val="1466"/>
              </a:lnSpc>
              <a:spcBef>
                <a:spcPts val="0"/>
              </a:spcBef>
              <a:buFont typeface="Wingdings" panose="05000000000000000000" pitchFamily="2" charset="2"/>
              <a:buChar char=""/>
            </a:pPr>
            <a:r>
              <a:rPr lang="en-CA" sz="1000" dirty="0">
                <a:latin typeface="Arial" panose="020B0604020202020204" pitchFamily="34" charset="0"/>
                <a:ea typeface="Calibri" panose="020F0502020204030204" pitchFamily="34" charset="0"/>
                <a:cs typeface="Arial" panose="020B0604020202020204" pitchFamily="34" charset="0"/>
              </a:rPr>
              <a:t>Know their plans and have one of your own to help ensure your financial security</a:t>
            </a:r>
          </a:p>
          <a:p>
            <a:pPr marL="359048" indent="-359048">
              <a:lnSpc>
                <a:spcPts val="1466"/>
              </a:lnSpc>
              <a:spcBef>
                <a:spcPts val="0"/>
              </a:spcBef>
              <a:buFont typeface="Wingdings" panose="05000000000000000000" pitchFamily="2" charset="2"/>
              <a:buChar char=""/>
            </a:pPr>
            <a:endParaRPr lang="en-US" sz="1000" dirty="0">
              <a:latin typeface="Arial" panose="020B0604020202020204" pitchFamily="34" charset="0"/>
              <a:ea typeface="Calibri" panose="020F0502020204030204" pitchFamily="34" charset="0"/>
              <a:cs typeface="Arial" panose="020B0604020202020204" pitchFamily="34" charset="0"/>
            </a:endParaRPr>
          </a:p>
          <a:p>
            <a:pPr marL="359048" indent="-359048">
              <a:lnSpc>
                <a:spcPts val="1466"/>
              </a:lnSpc>
              <a:spcBef>
                <a:spcPts val="0"/>
              </a:spcBef>
              <a:buFont typeface="Wingdings" panose="05000000000000000000" pitchFamily="2" charset="2"/>
              <a:buChar char=""/>
            </a:pPr>
            <a:r>
              <a:rPr lang="en-CA" sz="1000" dirty="0">
                <a:latin typeface="Arial" panose="020B0604020202020204" pitchFamily="34" charset="0"/>
                <a:ea typeface="Calibri" panose="020F0502020204030204" pitchFamily="34" charset="0"/>
                <a:cs typeface="Arial" panose="020B0604020202020204" pitchFamily="34" charset="0"/>
              </a:rPr>
              <a:t>Focus on the future: determine housing and long-term care options</a:t>
            </a:r>
          </a:p>
          <a:p>
            <a:pPr marL="359048" indent="-359048">
              <a:lnSpc>
                <a:spcPts val="1466"/>
              </a:lnSpc>
              <a:spcBef>
                <a:spcPts val="0"/>
              </a:spcBef>
              <a:buFont typeface="Wingdings" panose="05000000000000000000" pitchFamily="2" charset="2"/>
              <a:buChar char=""/>
            </a:pPr>
            <a:endParaRPr lang="en-US" sz="1000" dirty="0">
              <a:latin typeface="Arial" panose="020B0604020202020204" pitchFamily="34" charset="0"/>
              <a:ea typeface="Calibri" panose="020F0502020204030204" pitchFamily="34" charset="0"/>
              <a:cs typeface="Arial" panose="020B0604020202020204" pitchFamily="34" charset="0"/>
            </a:endParaRPr>
          </a:p>
          <a:p>
            <a:pPr marL="359048" indent="-359048">
              <a:lnSpc>
                <a:spcPts val="1466"/>
              </a:lnSpc>
              <a:spcBef>
                <a:spcPts val="0"/>
              </a:spcBef>
              <a:buFont typeface="Wingdings" panose="05000000000000000000" pitchFamily="2" charset="2"/>
              <a:buChar char=""/>
            </a:pPr>
            <a:r>
              <a:rPr lang="en-CA" sz="1000" dirty="0">
                <a:latin typeface="Arial" panose="020B0604020202020204" pitchFamily="34" charset="0"/>
                <a:ea typeface="Calibri" panose="020F0502020204030204" pitchFamily="34" charset="0"/>
                <a:cs typeface="Arial" panose="020B0604020202020204" pitchFamily="34" charset="0"/>
              </a:rPr>
              <a:t>Get support</a:t>
            </a:r>
          </a:p>
          <a:p>
            <a:pPr marL="359048" indent="-359048">
              <a:lnSpc>
                <a:spcPts val="1466"/>
              </a:lnSpc>
              <a:spcBef>
                <a:spcPts val="0"/>
              </a:spcBef>
              <a:buFont typeface="Wingdings" panose="05000000000000000000" pitchFamily="2" charset="2"/>
              <a:buChar char=""/>
            </a:pPr>
            <a:endParaRPr lang="en-CA" sz="1000" dirty="0">
              <a:latin typeface="Arial" panose="020B0604020202020204" pitchFamily="34" charset="0"/>
              <a:ea typeface="Calibri" panose="020F0502020204030204" pitchFamily="34" charset="0"/>
              <a:cs typeface="Arial" panose="020B0604020202020204" pitchFamily="34" charset="0"/>
            </a:endParaRPr>
          </a:p>
          <a:p>
            <a:pPr marL="359048" indent="-359048">
              <a:lnSpc>
                <a:spcPts val="1466"/>
              </a:lnSpc>
              <a:spcBef>
                <a:spcPts val="0"/>
              </a:spcBef>
              <a:buFont typeface="Wingdings" panose="05000000000000000000" pitchFamily="2" charset="2"/>
              <a:buChar char=""/>
            </a:pPr>
            <a:r>
              <a:rPr lang="en-CA" sz="1000" dirty="0">
                <a:latin typeface="Arial" panose="020B0604020202020204" pitchFamily="34" charset="0"/>
                <a:ea typeface="Calibri" panose="020F0502020204030204" pitchFamily="34" charset="0"/>
                <a:cs typeface="Arial" panose="020B0604020202020204" pitchFamily="34" charset="0"/>
              </a:rPr>
              <a:t>Have the legal documents in order</a:t>
            </a:r>
          </a:p>
          <a:p>
            <a:pPr marL="359048" indent="-359048">
              <a:lnSpc>
                <a:spcPts val="1466"/>
              </a:lnSpc>
              <a:spcBef>
                <a:spcPts val="0"/>
              </a:spcBef>
              <a:buFont typeface="Wingdings" panose="05000000000000000000" pitchFamily="2" charset="2"/>
              <a:buChar char=""/>
            </a:pPr>
            <a:endParaRPr lang="en-CA" sz="1000" dirty="0">
              <a:latin typeface="Arial" panose="020B0604020202020204" pitchFamily="34" charset="0"/>
              <a:ea typeface="Calibri" panose="020F0502020204030204" pitchFamily="34" charset="0"/>
              <a:cs typeface="Arial" panose="020B0604020202020204" pitchFamily="34" charset="0"/>
            </a:endParaRPr>
          </a:p>
          <a:p>
            <a:pPr marL="359048" indent="-359048">
              <a:lnSpc>
                <a:spcPts val="1466"/>
              </a:lnSpc>
              <a:spcBef>
                <a:spcPts val="0"/>
              </a:spcBef>
              <a:buFont typeface="Wingdings" panose="05000000000000000000" pitchFamily="2" charset="2"/>
              <a:buChar char=""/>
            </a:pPr>
            <a:r>
              <a:rPr lang="en-CA" sz="1000" dirty="0">
                <a:latin typeface="Arial" panose="020B0604020202020204" pitchFamily="34" charset="0"/>
                <a:ea typeface="Calibri" panose="020F0502020204030204" pitchFamily="34" charset="0"/>
                <a:cs typeface="Arial" panose="020B0604020202020204" pitchFamily="34" charset="0"/>
              </a:rPr>
              <a:t>Establish transparent family communication</a:t>
            </a:r>
          </a:p>
          <a:p>
            <a:pPr marL="0" indent="0">
              <a:lnSpc>
                <a:spcPct val="107000"/>
              </a:lnSpc>
              <a:spcBef>
                <a:spcPts val="0"/>
              </a:spcBef>
              <a:buNone/>
            </a:pPr>
            <a:endParaRPr lang="en-CA"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16</a:t>
            </a:fld>
            <a:endParaRPr lang="en-CA" dirty="0"/>
          </a:p>
        </p:txBody>
      </p:sp>
    </p:spTree>
    <p:extLst>
      <p:ext uri="{BB962C8B-B14F-4D97-AF65-F5344CB8AC3E}">
        <p14:creationId xmlns:p14="http://schemas.microsoft.com/office/powerpoint/2010/main" val="1557209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57461">
              <a:lnSpc>
                <a:spcPts val="1466"/>
              </a:lnSpc>
              <a:spcBef>
                <a:spcPts val="0"/>
              </a:spcBef>
              <a:buClrTx/>
              <a:buNone/>
              <a:defRPr/>
            </a:pPr>
            <a:r>
              <a:rPr lang="en-CA" sz="1000" dirty="0">
                <a:ea typeface="Calibri" panose="020F0502020204030204" pitchFamily="34" charset="0"/>
                <a:cs typeface="Arial" panose="020B0604020202020204" pitchFamily="34" charset="0"/>
              </a:rPr>
              <a:t>Leverage our Longevity Planning Worksheet/checklist to help you plan! </a:t>
            </a:r>
            <a:r>
              <a:rPr lang="en-US" sz="1000" dirty="0">
                <a:ea typeface="Calibri" panose="020F0502020204030204" pitchFamily="34" charset="0"/>
                <a:cs typeface="Arial" panose="020B0604020202020204" pitchFamily="34" charset="0"/>
              </a:rPr>
              <a:t>It is also important to share any plans with relevant family members or loved ones so that they can make sure that your wishes are carried out the way that you want. </a:t>
            </a:r>
            <a:r>
              <a:rPr lang="en-CA" sz="1000" dirty="0">
                <a:ea typeface="Calibri" panose="020F0502020204030204" pitchFamily="34" charset="0"/>
                <a:cs typeface="Arial" panose="020B0604020202020204" pitchFamily="34" charset="0"/>
              </a:rPr>
              <a:t>Consider working closely with your financial professional, estate attorney, and tax professional as you finalize your longevity plans – they can offer you the important guidance you need to make informed choices about your future as well as facilitate family communication. </a:t>
            </a:r>
          </a:p>
          <a:p>
            <a:pPr marL="0" indent="0" defTabSz="957461">
              <a:lnSpc>
                <a:spcPts val="1466"/>
              </a:lnSpc>
              <a:spcBef>
                <a:spcPts val="0"/>
              </a:spcBef>
              <a:buClrTx/>
              <a:buNone/>
              <a:defRPr/>
            </a:pPr>
            <a:endParaRPr lang="en-CA" sz="1000" dirty="0">
              <a:ea typeface="Calibri" panose="020F0502020204030204" pitchFamily="34" charset="0"/>
              <a:cs typeface="Arial" panose="020B0604020202020204" pitchFamily="34" charset="0"/>
            </a:endParaRPr>
          </a:p>
          <a:p>
            <a:pPr marL="0" indent="0" defTabSz="957461">
              <a:lnSpc>
                <a:spcPts val="1466"/>
              </a:lnSpc>
              <a:spcBef>
                <a:spcPts val="0"/>
              </a:spcBef>
              <a:buClrTx/>
              <a:buNone/>
              <a:defRPr/>
            </a:pPr>
            <a:r>
              <a:rPr lang="en-CA" sz="1000" dirty="0">
                <a:ea typeface="Calibri" panose="020F0502020204030204" pitchFamily="34" charset="0"/>
                <a:cs typeface="Arial" panose="020B0604020202020204" pitchFamily="34" charset="0"/>
              </a:rPr>
              <a:t>We also have an Estate planning essentials checklist that may be of help as you are navigating longevity planning.</a:t>
            </a:r>
          </a:p>
          <a:p>
            <a:pPr marL="0" indent="0" defTabSz="957461">
              <a:lnSpc>
                <a:spcPts val="1466"/>
              </a:lnSpc>
              <a:spcBef>
                <a:spcPts val="0"/>
              </a:spcBef>
              <a:buClrTx/>
              <a:buNone/>
              <a:defRPr/>
            </a:pPr>
            <a:endParaRPr lang="en-CA" sz="1000" dirty="0">
              <a:ea typeface="Calibri" panose="020F0502020204030204" pitchFamily="34" charset="0"/>
              <a:cs typeface="Arial" panose="020B0604020202020204" pitchFamily="34" charset="0"/>
            </a:endParaRPr>
          </a:p>
          <a:p>
            <a:pPr marL="0" indent="0" defTabSz="957461">
              <a:lnSpc>
                <a:spcPts val="1466"/>
              </a:lnSpc>
              <a:spcBef>
                <a:spcPts val="0"/>
              </a:spcBef>
              <a:buClrTx/>
              <a:buNone/>
              <a:defRPr/>
            </a:pPr>
            <a:endParaRPr lang="en-CA" sz="1000" dirty="0">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FF0573C-F130-4D1E-A886-85FBB65D3A1B}" type="slidenum">
              <a:rPr lang="en-CA" smtClean="0"/>
              <a:pPr/>
              <a:t>17</a:t>
            </a:fld>
            <a:endParaRPr lang="en-CA" dirty="0"/>
          </a:p>
        </p:txBody>
      </p:sp>
    </p:spTree>
    <p:extLst>
      <p:ext uri="{BB962C8B-B14F-4D97-AF65-F5344CB8AC3E}">
        <p14:creationId xmlns:p14="http://schemas.microsoft.com/office/powerpoint/2010/main" val="91391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discussed our caring for aging parents case study.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However, we have additional case studies available to you on the following topics:</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widowed </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for the newly divorced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Nearing retirement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Looking to leave a legacy or strategic philanthropy. </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of these can be accessed on this webpage.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18</a:t>
            </a:fld>
            <a:endParaRPr lang="en-CA">
              <a:solidFill>
                <a:prstClr val="black"/>
              </a:solidFill>
              <a:latin typeface="Arial"/>
            </a:endParaRPr>
          </a:p>
        </p:txBody>
      </p:sp>
    </p:spTree>
    <p:extLst>
      <p:ext uri="{BB962C8B-B14F-4D97-AF65-F5344CB8AC3E}">
        <p14:creationId xmlns:p14="http://schemas.microsoft.com/office/powerpoint/2010/main" val="448932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also shared our Longevity planning worksheet and checklist, but we have additional worksheets and checklists specific to the case studies I just mentioned. The beauty of these is that you can use them on your own; or, you can work through them with your financial professional. A Financial Professional can help you understand and analyze your situation and the financial issues that are currently front and center in your life, as well as organize the information you need for a financial plan.</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other worksheets and checklists, also available on this webpage, are:</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First-time homebuyer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literacy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planning checklist for business owners</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Executor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Preparing for divorce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checklist for the newly divorced</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Retirement readiness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Estate planning essentials checklist</a:t>
            </a: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Achieving your philanthropic goals worksheet and checklist</a:t>
            </a:r>
          </a:p>
          <a:p>
            <a:pPr marL="0" marR="0" lvl="0" indent="0" algn="l" defTabSz="914400" rtl="0" eaLnBrk="1" fontAlgn="auto" latinLnBrk="0" hangingPunct="1">
              <a:lnSpc>
                <a:spcPts val="14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ts val="14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hope you can see that at John Hancock investment Management, we are committed to empowering women and helping you thrive!</a:t>
            </a:r>
          </a:p>
          <a:p>
            <a:pPr marL="0" indent="0">
              <a:lnSpc>
                <a:spcPct val="107000"/>
              </a:lnSpc>
              <a:spcAft>
                <a:spcPts val="800"/>
              </a:spcAft>
              <a:buNone/>
            </a:pPr>
            <a:endParaRPr lang="en-CA" sz="1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57468">
              <a:defRPr/>
            </a:pPr>
            <a:fld id="{4FF0573C-F130-4D1E-A886-85FBB65D3A1B}" type="slidenum">
              <a:rPr lang="en-CA">
                <a:solidFill>
                  <a:prstClr val="black"/>
                </a:solidFill>
                <a:latin typeface="Arial"/>
              </a:rPr>
              <a:pPr defTabSz="957468">
                <a:defRPr/>
              </a:pPr>
              <a:t>19</a:t>
            </a:fld>
            <a:endParaRPr lang="en-CA">
              <a:solidFill>
                <a:prstClr val="black"/>
              </a:solidFill>
              <a:latin typeface="Arial"/>
            </a:endParaRPr>
          </a:p>
        </p:txBody>
      </p:sp>
    </p:spTree>
    <p:extLst>
      <p:ext uri="{BB962C8B-B14F-4D97-AF65-F5344CB8AC3E}">
        <p14:creationId xmlns:p14="http://schemas.microsoft.com/office/powerpoint/2010/main" val="130262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ea typeface="Calibri" panose="020F0502020204030204" pitchFamily="34" charset="0"/>
                <a:cs typeface="Arial" panose="020B0604020202020204" pitchFamily="34" charset="0"/>
              </a:rPr>
              <a:t>This case study focuses on caring for aging parents. This may be familiar to many of you. As you listen to this, it may resonate because you are in a similar situation, or you have been through this with loved ones already. I also want you to listen to this and think about your own longevity plans.</a:t>
            </a: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ea typeface="Calibri" panose="020F0502020204030204" pitchFamily="34" charset="0"/>
                <a:cs typeface="Arial" panose="020B0604020202020204" pitchFamily="34" charset="0"/>
              </a:rPr>
              <a:t>In this case, Janice Davis is 48 years old. Her mother is alone now that her father has passed away. She had watched her struggle to care for her Dad, and although she and her husband helped as much as her mother would let them, It took a toll on her. Her mother lost weight, became isolated from her friends, and was exhausted all the time. Janice and her husband are both working and raising 3 teenage children so there was also a limit on how much they could help.</a:t>
            </a:r>
          </a:p>
          <a:p>
            <a:pPr marL="0" indent="0">
              <a:lnSpc>
                <a:spcPts val="1466"/>
              </a:lnSpc>
              <a:spcBef>
                <a:spcPts val="0"/>
              </a:spcBef>
              <a:buNone/>
            </a:pPr>
            <a:endParaRPr lang="en-US" sz="1000" dirty="0">
              <a:ea typeface="Calibri" panose="020F0502020204030204" pitchFamily="34" charset="0"/>
              <a:cs typeface="Arial" panose="020B0604020202020204" pitchFamily="34" charset="0"/>
            </a:endParaRPr>
          </a:p>
          <a:p>
            <a:pPr marL="0" indent="0" defTabSz="957461">
              <a:lnSpc>
                <a:spcPts val="1466"/>
              </a:lnSpc>
              <a:spcBef>
                <a:spcPts val="0"/>
              </a:spcBef>
              <a:buNone/>
              <a:defRPr/>
            </a:pPr>
            <a:r>
              <a:rPr lang="en-CA" sz="1000" dirty="0">
                <a:ea typeface="Calibri" panose="020F0502020204030204" pitchFamily="34" charset="0"/>
                <a:cs typeface="Arial" panose="020B0604020202020204" pitchFamily="34" charset="0"/>
              </a:rPr>
              <a:t>Her Mom is now active again, has rebuilt a vibrant social life, and is in fairly good health; however, Janice is concerned about what the future holds for her Mom. She has witnessed several of her friends dealing with very challenging situations with their parents that have included everything from having to leave their careers to take care of a parent, dealing with a lack of funds to provide caregiving, and destroyed family relationships. She is the only adult child living in the area – her brother and sister both live out-of-state so she is concerned about being able to manage all of this. In addition, although her parents have always seemed to be financially stable, the reality is that she does not know anything about their finances. How can she get in front of all of this, </a:t>
            </a:r>
            <a:r>
              <a:rPr lang="en-CA" sz="1000" dirty="0">
                <a:solidFill>
                  <a:srgbClr val="000000"/>
                </a:solidFill>
                <a:cs typeface="Arial" panose="020B0604020202020204" pitchFamily="34" charset="0"/>
              </a:rPr>
              <a:t>preserve family relationships, maintain quality of life for herself and her family, help her mother age with dignity, and ensure needed funds are available?</a:t>
            </a:r>
          </a:p>
          <a:p>
            <a:pPr marL="0" indent="0">
              <a:lnSpc>
                <a:spcPts val="1466"/>
              </a:lnSpc>
              <a:spcBef>
                <a:spcPts val="0"/>
              </a:spcBef>
              <a:buNone/>
            </a:pPr>
            <a:endParaRPr lang="en-CA" sz="1000" dirty="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ea typeface="Calibri" panose="020F0502020204030204" pitchFamily="34" charset="0"/>
                <a:cs typeface="Arial" panose="020B0604020202020204" pitchFamily="34" charset="0"/>
              </a:rPr>
              <a:t>That may seem like a “tall order” but I am going to break it all down for you and provide a valuable Longevity Planning worksheet/checklist that you can leverage to get through this.</a:t>
            </a:r>
            <a:endParaRPr lang="en-US" sz="1000" dirty="0">
              <a:ea typeface="Calibri" panose="020F0502020204030204" pitchFamily="34" charset="0"/>
              <a:cs typeface="Arial" panose="020B0604020202020204" pitchFamily="34" charset="0"/>
            </a:endParaRPr>
          </a:p>
          <a:p>
            <a:pPr marL="0" indent="0">
              <a:lnSpc>
                <a:spcPts val="1466"/>
              </a:lnSpc>
              <a:buNone/>
            </a:pPr>
            <a:endParaRPr lang="en-US"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2</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10644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pPr defTabSz="957461">
              <a:defRPr/>
            </a:pPr>
            <a:fld id="{4FF0573C-F130-4D1E-A886-85FBB65D3A1B}" type="slidenum">
              <a:rPr lang="en-CA">
                <a:solidFill>
                  <a:prstClr val="black"/>
                </a:solidFill>
                <a:latin typeface="Arial"/>
              </a:rPr>
              <a:pPr defTabSz="957461">
                <a:defRPr/>
              </a:pPr>
              <a:t>20</a:t>
            </a:fld>
            <a:endParaRPr lang="en-CA" dirty="0">
              <a:solidFill>
                <a:prstClr val="black"/>
              </a:solidFill>
              <a:latin typeface="Arial"/>
            </a:endParaRPr>
          </a:p>
        </p:txBody>
      </p:sp>
    </p:spTree>
    <p:extLst>
      <p:ext uri="{BB962C8B-B14F-4D97-AF65-F5344CB8AC3E}">
        <p14:creationId xmlns:p14="http://schemas.microsoft.com/office/powerpoint/2010/main" val="973116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348723D-DFA6-4C7C-8B77-7DC7CC791580}"/>
              </a:ext>
            </a:extLst>
          </p:cNvPr>
          <p:cNvSpPr>
            <a:spLocks noGrp="1" noRot="1" noChangeAspect="1"/>
          </p:cNvSpPr>
          <p:nvPr>
            <p:ph type="sldImg"/>
          </p:nvPr>
        </p:nvSpPr>
        <p:spPr>
          <a:xfrm>
            <a:off x="679450" y="330200"/>
            <a:ext cx="5956300" cy="3351213"/>
          </a:xfrm>
        </p:spPr>
      </p:sp>
      <p:sp>
        <p:nvSpPr>
          <p:cNvPr id="5" name="Notes Placeholder 4">
            <a:extLst>
              <a:ext uri="{FF2B5EF4-FFF2-40B4-BE49-F238E27FC236}">
                <a16:creationId xmlns:a16="http://schemas.microsoft.com/office/drawing/2014/main" id="{9210AE88-F685-4929-914C-6C630643C500}"/>
              </a:ext>
            </a:extLst>
          </p:cNvPr>
          <p:cNvSpPr>
            <a:spLocks noGrp="1"/>
          </p:cNvSpPr>
          <p:nvPr>
            <p:ph type="body" idx="1"/>
          </p:nvPr>
        </p:nvSpPr>
        <p:spPr/>
        <p:txBody>
          <a:bodyPr/>
          <a:lstStyle/>
          <a:p>
            <a:endParaRPr lang="en-US" dirty="0"/>
          </a:p>
        </p:txBody>
      </p:sp>
      <p:sp>
        <p:nvSpPr>
          <p:cNvPr id="6" name="Slide Number Placeholder 5">
            <a:extLst>
              <a:ext uri="{FF2B5EF4-FFF2-40B4-BE49-F238E27FC236}">
                <a16:creationId xmlns:a16="http://schemas.microsoft.com/office/drawing/2014/main" id="{4178ACE1-E252-45BD-80FF-8AF3A95EDB3B}"/>
              </a:ext>
            </a:extLst>
          </p:cNvPr>
          <p:cNvSpPr>
            <a:spLocks noGrp="1"/>
          </p:cNvSpPr>
          <p:nvPr>
            <p:ph type="sldNum" sz="quarter" idx="5"/>
          </p:nvPr>
        </p:nvSpPr>
        <p:spPr/>
        <p:txBody>
          <a:bodyPr/>
          <a:lstStyle/>
          <a:p>
            <a:fld id="{DD0810BC-ECBD-4795-B3D6-BDA13E4DA29D}" type="slidenum">
              <a:rPr lang="en-US" smtClean="0"/>
              <a:pPr/>
              <a:t>21</a:t>
            </a:fld>
            <a:endParaRPr lang="en-US" dirty="0"/>
          </a:p>
        </p:txBody>
      </p:sp>
    </p:spTree>
    <p:extLst>
      <p:ext uri="{BB962C8B-B14F-4D97-AF65-F5344CB8AC3E}">
        <p14:creationId xmlns:p14="http://schemas.microsoft.com/office/powerpoint/2010/main" val="1157230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070A62B3-FE1F-4020-BB18-A66741A3277A}"/>
              </a:ext>
            </a:extLst>
          </p:cNvPr>
          <p:cNvSpPr>
            <a:spLocks noGrp="1" noRot="1" noChangeAspect="1"/>
          </p:cNvSpPr>
          <p:nvPr>
            <p:ph type="sldImg"/>
          </p:nvPr>
        </p:nvSpPr>
        <p:spPr/>
      </p:sp>
      <p:sp>
        <p:nvSpPr>
          <p:cNvPr id="6" name="Notes Placeholder 5">
            <a:extLst>
              <a:ext uri="{FF2B5EF4-FFF2-40B4-BE49-F238E27FC236}">
                <a16:creationId xmlns:a16="http://schemas.microsoft.com/office/drawing/2014/main" id="{28375986-047B-483F-8B44-0F385CD83B3E}"/>
              </a:ext>
            </a:extLst>
          </p:cNvPr>
          <p:cNvSpPr>
            <a:spLocks noGrp="1"/>
          </p:cNvSpPr>
          <p:nvPr>
            <p:ph type="body" idx="1"/>
          </p:nvPr>
        </p:nvSpPr>
        <p:spPr/>
        <p:txBody>
          <a:bodyPr/>
          <a:lstStyle/>
          <a:p>
            <a:endParaRPr lang="en-US" dirty="0"/>
          </a:p>
        </p:txBody>
      </p:sp>
      <p:sp>
        <p:nvSpPr>
          <p:cNvPr id="2" name="Slide Number Placeholder 1">
            <a:extLst>
              <a:ext uri="{FF2B5EF4-FFF2-40B4-BE49-F238E27FC236}">
                <a16:creationId xmlns:a16="http://schemas.microsoft.com/office/drawing/2014/main" id="{DD884A29-4622-4BD1-A889-52ECB8B991CD}"/>
              </a:ext>
            </a:extLst>
          </p:cNvPr>
          <p:cNvSpPr>
            <a:spLocks noGrp="1"/>
          </p:cNvSpPr>
          <p:nvPr>
            <p:ph type="sldNum" sz="quarter" idx="5"/>
          </p:nvPr>
        </p:nvSpPr>
        <p:spPr/>
        <p:txBody>
          <a:bodyPr/>
          <a:lstStyle/>
          <a:p>
            <a:fld id="{4FF0573C-F130-4D1E-A886-85FBB65D3A1B}" type="slidenum">
              <a:rPr lang="en-CA" smtClean="0"/>
              <a:pPr/>
              <a:t>22</a:t>
            </a:fld>
            <a:endParaRPr lang="en-CA" dirty="0"/>
          </a:p>
        </p:txBody>
      </p:sp>
    </p:spTree>
    <p:extLst>
      <p:ext uri="{BB962C8B-B14F-4D97-AF65-F5344CB8AC3E}">
        <p14:creationId xmlns:p14="http://schemas.microsoft.com/office/powerpoint/2010/main" val="368073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First, you will want to take the time to understand your parent(s) wishes and the plans they have in place for when they may no longer be able to care for themselves. Having these conversations before something happens can help you avoid scrambling to create a roadmap in the middle of a crisis. </a:t>
            </a:r>
            <a:r>
              <a:rPr lang="en-US" sz="1000" dirty="0">
                <a:latin typeface="Arial" panose="020B0604020202020204" pitchFamily="34" charset="0"/>
                <a:ea typeface="Calibri" panose="020F0502020204030204" pitchFamily="34" charset="0"/>
                <a:cs typeface="Arial" panose="020B0604020202020204" pitchFamily="34" charset="0"/>
              </a:rPr>
              <a:t>It is best to plan these conversations for a time that is not stressful or focused on other things such as a holiday celebration. Ideally you would want to include other family members (e.g., siblings). Plan carefully in advance for these conversations and consider that it will most likely take multiple conversations to figure everything out. You may want to start by asking your parent to envision how they would ideally like to age.</a:t>
            </a:r>
          </a:p>
          <a:p>
            <a:pPr marL="0" indent="0">
              <a:lnSpc>
                <a:spcPts val="1466"/>
              </a:lnSpc>
              <a:spcBef>
                <a:spcPts val="0"/>
              </a:spcBef>
              <a:buNone/>
            </a:pPr>
            <a:r>
              <a:rPr lang="en-US" sz="1000" dirty="0">
                <a:latin typeface="Arial" panose="020B0604020202020204" pitchFamily="34" charset="0"/>
                <a:ea typeface="Calibri" panose="020F0502020204030204" pitchFamily="34" charset="0"/>
                <a:cs typeface="Arial" panose="020B0604020202020204" pitchFamily="34" charset="0"/>
              </a:rPr>
              <a:t> </a:t>
            </a: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What does that look like?</a:t>
            </a:r>
          </a:p>
          <a:p>
            <a:pPr marL="179524" indent="-179524">
              <a:lnSpc>
                <a:spcPts val="1466"/>
              </a:lnSpc>
              <a:spcBef>
                <a:spcPts val="0"/>
              </a:spcBef>
            </a:pPr>
            <a:endParaRPr lang="en-US"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Where will they live?</a:t>
            </a:r>
          </a:p>
          <a:p>
            <a:pPr marL="179524" indent="-179524">
              <a:lnSpc>
                <a:spcPts val="1466"/>
              </a:lnSpc>
              <a:spcBef>
                <a:spcPts val="0"/>
              </a:spcBef>
            </a:pPr>
            <a:endParaRPr lang="en-US"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How will they spend their time? </a:t>
            </a:r>
          </a:p>
          <a:p>
            <a:pPr marL="179524" indent="-179524">
              <a:lnSpc>
                <a:spcPts val="1466"/>
              </a:lnSpc>
              <a:spcBef>
                <a:spcPts val="0"/>
              </a:spcBef>
            </a:pPr>
            <a:endParaRPr lang="en-US"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What will their social life look like? </a:t>
            </a:r>
          </a:p>
          <a:p>
            <a:pPr marL="179524" indent="-179524">
              <a:lnSpc>
                <a:spcPts val="1466"/>
              </a:lnSpc>
              <a:spcBef>
                <a:spcPts val="0"/>
              </a:spcBef>
            </a:pPr>
            <a:endParaRPr lang="en-US"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How will they access services? </a:t>
            </a:r>
          </a:p>
          <a:p>
            <a:pPr marL="179524" indent="-179524">
              <a:lnSpc>
                <a:spcPts val="1466"/>
              </a:lnSpc>
              <a:spcBef>
                <a:spcPts val="0"/>
              </a:spcBef>
            </a:pPr>
            <a:endParaRPr lang="en-US"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Will this vision change as they get older?</a:t>
            </a:r>
          </a:p>
          <a:p>
            <a:pPr marL="179524" indent="-179524">
              <a:lnSpc>
                <a:spcPts val="1466"/>
              </a:lnSpc>
              <a:spcBef>
                <a:spcPts val="0"/>
              </a:spcBef>
            </a:pPr>
            <a:endParaRPr lang="en-US" sz="1000" dirty="0">
              <a:latin typeface="Arial" panose="020B0604020202020204" pitchFamily="34" charset="0"/>
              <a:ea typeface="Calibri" panose="020F0502020204030204" pitchFamily="34" charset="0"/>
              <a:cs typeface="Arial" panose="020B0604020202020204" pitchFamily="34" charset="0"/>
            </a:endParaRPr>
          </a:p>
          <a:p>
            <a:pPr marL="179524" indent="-179524">
              <a:lnSpc>
                <a:spcPts val="1466"/>
              </a:lnSpc>
              <a:spcBef>
                <a:spcPts val="0"/>
              </a:spcBef>
            </a:pPr>
            <a:r>
              <a:rPr lang="en-US" sz="1000" dirty="0">
                <a:latin typeface="Arial" panose="020B0604020202020204" pitchFamily="34" charset="0"/>
                <a:ea typeface="Calibri" panose="020F0502020204030204" pitchFamily="34" charset="0"/>
                <a:cs typeface="Arial" panose="020B0604020202020204" pitchFamily="34" charset="0"/>
              </a:rPr>
              <a:t>If they get sick or lose mobility, how do they want to be cared for?</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Once you have a good picture of their ideal vision, you can start researching services, housing/care options, and their associated costs and use that as a segue into the financial conversations that you will need to have. </a:t>
            </a:r>
            <a:endParaRPr lang="en-US" sz="1000" dirty="0">
              <a:latin typeface="Arial" panose="020B0604020202020204" pitchFamily="34" charset="0"/>
              <a:ea typeface="Calibri" panose="020F0502020204030204" pitchFamily="34" charset="0"/>
              <a:cs typeface="Arial" panose="020B0604020202020204" pitchFamily="34" charset="0"/>
            </a:endParaRPr>
          </a:p>
          <a:p>
            <a:pPr>
              <a:lnSpc>
                <a:spcPts val="1466"/>
              </a:lnSpc>
            </a:pPr>
            <a:endParaRPr 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3</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609296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latin typeface="Arial" panose="020B0604020202020204" pitchFamily="34" charset="0"/>
                <a:cs typeface="Arial" panose="020B0604020202020204" pitchFamily="34" charset="0"/>
              </a:rPr>
              <a:t>This conversation starter may help you think about how to broach the subject with your own parents or loved ones…</a:t>
            </a:r>
          </a:p>
          <a:p>
            <a:pPr marL="0" indent="0">
              <a:lnSpc>
                <a:spcPts val="1466"/>
              </a:lnSpc>
              <a:spcBef>
                <a:spcPts val="0"/>
              </a:spcBef>
              <a:buNone/>
            </a:pPr>
            <a:r>
              <a:rPr lang="en-CA" sz="1000" i="1" dirty="0">
                <a:latin typeface="Arial" panose="020B0604020202020204" pitchFamily="34" charset="0"/>
                <a:ea typeface="Calibri" panose="020F0502020204030204" pitchFamily="34" charset="0"/>
                <a:cs typeface="Arial" panose="020B0604020202020204" pitchFamily="34" charset="0"/>
              </a:rPr>
              <a:t>“Mom, I (we) want to talk to you about your future and what your wishes are. I (we) saw how challenged you were at times when you were caring for Dad and yet you did it with so much love. I (we) want to make sure that we understand your plans so that I (we) can be the same loving support for you that you were for him. It is important that we make plans so that you can live your life the way you want to. And, we want the peace of mind of knowing that we have a plan and know how to help carry out your wishes.”</a:t>
            </a:r>
            <a:endParaRPr lang="en-US" sz="1000" i="1" dirty="0">
              <a:latin typeface="Arial" panose="020B060402020202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4</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109787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a:xfrm>
            <a:off x="155787" y="3840482"/>
            <a:ext cx="7057812" cy="5583647"/>
          </a:xfrm>
        </p:spPr>
        <p:txBody>
          <a:bodyPr/>
          <a:lstStyle/>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Once you have a good understanding of your parent(s) ideal vision for aging, now it’s time for a reality check. Let’s begin with the physical realities of where they will live and how they will be cared for should they need it. You may want to begin this phase by doing research so that you are well armed with the reality of the options and the numbers. Ideally, you would involve your parent in this research and make it a project you work on together. </a:t>
            </a:r>
          </a:p>
          <a:p>
            <a:pPr marL="0" indent="0">
              <a:lnSpc>
                <a:spcPts val="1466"/>
              </a:lnSpc>
              <a:spcBef>
                <a:spcPts val="0"/>
              </a:spcBef>
              <a:buNone/>
            </a:pPr>
            <a:r>
              <a:rPr lang="en-US" sz="1000" b="1" dirty="0">
                <a:latin typeface="Arial" panose="020B0604020202020204" pitchFamily="34" charset="0"/>
                <a:ea typeface="Calibri" panose="020F0502020204030204" pitchFamily="34" charset="0"/>
                <a:cs typeface="Arial" panose="020B0604020202020204" pitchFamily="34" charset="0"/>
              </a:rPr>
              <a:t>Aging in place</a:t>
            </a: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One of the most popular options is what is called aging in place. Many people want to stay in their homes as they age, but you may have concerns about your parents’ safety, mobility/accessibility and whether they can manage other daily activities themselves. Aging in place takes careful planning and may not be realistic for someone in declining health. Both you and your parents’ plans and finances need to be flexible to accommodate a potentially changing living situation. Common home modifications for aging in place include widening doorways, kitchen modifications, floor modifications, ramp installation, and bathroom modifications. There are various checklists that can be found online to help you think through the modifications that may be needed. Research the costs of these modifications in your area and consider getting estimates from contractors. </a:t>
            </a: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In addition to modifications for the home, it is important to discuss how your parent will access transportation, stay engaged socially, and maintain a healthy lifestyle. You may also want to research monitoring systems to ensure their safety as they get older. One of the most important things to consider is how they will</a:t>
            </a:r>
            <a:r>
              <a:rPr lang="en-CA" sz="1000" dirty="0">
                <a:solidFill>
                  <a:prstClr val="black"/>
                </a:solidFill>
                <a:latin typeface="Arial" panose="020B0604020202020204" pitchFamily="34" charset="0"/>
                <a:ea typeface="Calibri" panose="020F0502020204030204" pitchFamily="34" charset="0"/>
                <a:cs typeface="Arial" panose="020B0604020202020204" pitchFamily="34" charset="0"/>
              </a:rPr>
              <a:t> get access to in-home care if they need it and how it will be paid for. Most people do not realize that the cost of in-home care can be more than many other senior living options. </a:t>
            </a:r>
            <a:r>
              <a:rPr lang="en-CA" sz="1000" dirty="0">
                <a:latin typeface="Arial" panose="020B0604020202020204" pitchFamily="34" charset="0"/>
                <a:ea typeface="Calibri" panose="020F0502020204030204" pitchFamily="34" charset="0"/>
                <a:cs typeface="Arial" panose="020B0604020202020204" pitchFamily="34" charset="0"/>
              </a:rPr>
              <a:t>And, consider the fact that if their health declines, they may still need skilled nursing care.</a:t>
            </a: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US" sz="1000" b="1" dirty="0">
                <a:latin typeface="Arial" panose="020B0604020202020204" pitchFamily="34" charset="0"/>
                <a:cs typeface="Arial" panose="020B0604020202020204" pitchFamily="34" charset="0"/>
              </a:rPr>
              <a:t>Moving in with a family member</a:t>
            </a:r>
          </a:p>
          <a:p>
            <a:pPr marL="0" indent="0" defTabSz="957461">
              <a:lnSpc>
                <a:spcPts val="1466"/>
              </a:lnSpc>
              <a:spcBef>
                <a:spcPts val="0"/>
              </a:spcBef>
              <a:buNone/>
              <a:defRPr/>
            </a:pPr>
            <a:r>
              <a:rPr lang="en-US" sz="1000" dirty="0">
                <a:latin typeface="Arial" panose="020B0604020202020204" pitchFamily="34" charset="0"/>
                <a:cs typeface="Arial" panose="020B0604020202020204" pitchFamily="34" charset="0"/>
              </a:rPr>
              <a:t>Many people consider moving an aging parent or relative into their home as a viable option. While it can be, and there is an opportunity to make wonderful memories together, it is not without pitfalls. For example, what type of space is available (</a:t>
            </a:r>
            <a:r>
              <a:rPr lang="en-CA" sz="1000" dirty="0">
                <a:solidFill>
                  <a:srgbClr val="000000"/>
                </a:solidFill>
                <a:latin typeface="Arial" panose="020B0604020202020204" pitchFamily="34" charset="0"/>
                <a:cs typeface="Arial" panose="020B0604020202020204" pitchFamily="34" charset="0"/>
              </a:rPr>
              <a:t>Accessory Dwelling Unit (ADU)</a:t>
            </a:r>
            <a:r>
              <a:rPr lang="en-US" sz="1000" dirty="0">
                <a:latin typeface="Arial" panose="020B0604020202020204" pitchFamily="34" charset="0"/>
                <a:cs typeface="Arial" panose="020B0604020202020204" pitchFamily="34" charset="0"/>
              </a:rPr>
              <a:t>, in-law apartment, bedroom suite) and who will pay for that if it needs to be built? How will that be accounted for within the estate plan and with other heirs? You want to make sure that, if possible, both your family and your aging parent have their own personal space. You also will want to carefully think through and set expectations for expenses, meals, time spent together, personal space, babysitting, and most importantly, caregiving. Consider having a family meeting with all of the adult siblings or other interested parties to discuss all of this so that there are no misunderstandings or resentments.</a:t>
            </a:r>
          </a:p>
          <a:p>
            <a:pPr marL="0" indent="0">
              <a:lnSpc>
                <a:spcPts val="1466"/>
              </a:lnSpc>
              <a:spcBef>
                <a:spcPts val="0"/>
              </a:spcBef>
              <a:buNone/>
            </a:pPr>
            <a:endParaRPr lang="en-US"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US" sz="10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5</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2284726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3677509"/>
            <a:ext cx="7313507" cy="5922025"/>
          </a:xfrm>
        </p:spPr>
        <p:txBody>
          <a:bodyPr/>
          <a:lstStyle/>
          <a:p>
            <a:pPr marL="0" indent="0">
              <a:lnSpc>
                <a:spcPts val="1466"/>
              </a:lnSpc>
              <a:spcBef>
                <a:spcPts val="0"/>
              </a:spcBef>
              <a:buNone/>
            </a:pPr>
            <a:r>
              <a:rPr lang="en-CA" sz="1000" b="1" dirty="0">
                <a:latin typeface="Arial" panose="020B0604020202020204" pitchFamily="34" charset="0"/>
                <a:ea typeface="Calibri" panose="020F0502020204030204" pitchFamily="34" charset="0"/>
                <a:cs typeface="Arial" panose="020B0604020202020204" pitchFamily="34" charset="0"/>
              </a:rPr>
              <a:t>55+ communities</a:t>
            </a: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Most of us are familiar with 55+ communities. They can be found all over the country and there are many options. Often, this is referred to as downsizing and the homes are designed to be one level and accessible. Most communities offer a wide range of amenities and social events and clubs. Typically, people will buy their home in these communities but there are some rental communities available. So, while this option takes care of accessibility and safety of the home and socialization, you still need to plan for the cost of bringing in care if needed or possibly moving to either an assisted living community and/or ultimately a skilled nursing home.</a:t>
            </a:r>
            <a:r>
              <a:rPr lang="en-US" sz="1000" dirty="0">
                <a:latin typeface="Arial" panose="020B0604020202020204" pitchFamily="34" charset="0"/>
                <a:cs typeface="Arial" panose="020B0604020202020204" pitchFamily="34" charset="0"/>
              </a:rPr>
              <a:t> </a:t>
            </a:r>
          </a:p>
          <a:p>
            <a:pPr marL="0" indent="0">
              <a:lnSpc>
                <a:spcPts val="1466"/>
              </a:lnSpc>
              <a:spcBef>
                <a:spcPts val="0"/>
              </a:spcBef>
              <a:buNone/>
            </a:pPr>
            <a:r>
              <a:rPr lang="en-US" sz="1000" b="1" dirty="0">
                <a:latin typeface="Arial" panose="020B0604020202020204" pitchFamily="34" charset="0"/>
                <a:cs typeface="Arial" panose="020B0604020202020204" pitchFamily="34" charset="0"/>
              </a:rPr>
              <a:t>Assisted living/Board and care homes</a:t>
            </a:r>
          </a:p>
          <a:p>
            <a:pPr marL="0" indent="0">
              <a:lnSpc>
                <a:spcPts val="1466"/>
              </a:lnSpc>
              <a:spcBef>
                <a:spcPts val="0"/>
              </a:spcBef>
              <a:buNone/>
            </a:pPr>
            <a:r>
              <a:rPr lang="en-US" sz="1000" dirty="0">
                <a:latin typeface="Arial" panose="020B0604020202020204" pitchFamily="34" charset="0"/>
                <a:cs typeface="Arial" panose="020B0604020202020204" pitchFamily="34" charset="0"/>
              </a:rPr>
              <a:t>Assisted living and board and care homes are the next level of care. Assisted living communities tend to be larger, provide residents with their own apartments, offer meals, socialization, and transportation. They have health aides on staff to assist with the activities of daily living (ADLs) which include personal hygiene/bathing, dressing, toileting, eating, and transferring or ambulating. Board and care homes tend to be a residential setting where a personal residence has been converted. Typically, residents have their own bedroom but do not always have their own bathroom. Like assisted living, they have health aides on staff to help with ADLs. They do offer socialization but on a more limited scale than an assisted living community. Some assisted living and board and care homes offer memory care services as well. </a:t>
            </a:r>
          </a:p>
          <a:p>
            <a:pPr marL="0" indent="0" defTabSz="957461">
              <a:lnSpc>
                <a:spcPts val="1466"/>
              </a:lnSpc>
              <a:spcBef>
                <a:spcPts val="0"/>
              </a:spcBef>
              <a:buClrTx/>
              <a:buNone/>
              <a:defRPr/>
            </a:pPr>
            <a:r>
              <a:rPr lang="en-US" sz="1000" dirty="0">
                <a:latin typeface="Arial" panose="020B0604020202020204" pitchFamily="34" charset="0"/>
                <a:cs typeface="Arial" panose="020B0604020202020204" pitchFamily="34" charset="0"/>
              </a:rPr>
              <a:t>While these options take care of accessible living, socialization, nutrition support, and provide support for the activities of daily living, there may be a time when your loved one needs to move to a skilled nursing home if their health declines. </a:t>
            </a:r>
          </a:p>
          <a:p>
            <a:pPr marL="0" indent="0" defTabSz="957461">
              <a:lnSpc>
                <a:spcPts val="1466"/>
              </a:lnSpc>
              <a:spcBef>
                <a:spcPts val="0"/>
              </a:spcBef>
              <a:buClrTx/>
              <a:buNone/>
              <a:defRPr/>
            </a:pPr>
            <a:r>
              <a:rPr lang="en-US" sz="1000" b="1" dirty="0">
                <a:latin typeface="Arial" panose="020B0604020202020204" pitchFamily="34" charset="0"/>
                <a:cs typeface="Arial" panose="020B0604020202020204" pitchFamily="34" charset="0"/>
              </a:rPr>
              <a:t>Continuing Care Retirement Communities (CCRCs)</a:t>
            </a:r>
          </a:p>
          <a:p>
            <a:pPr marL="0" indent="0" defTabSz="957461">
              <a:lnSpc>
                <a:spcPts val="1466"/>
              </a:lnSpc>
              <a:spcBef>
                <a:spcPts val="0"/>
              </a:spcBef>
              <a:buClrTx/>
              <a:buNone/>
              <a:defRPr/>
            </a:pPr>
            <a:r>
              <a:rPr lang="en-US" sz="1000" dirty="0">
                <a:latin typeface="Arial" panose="020B0604020202020204" pitchFamily="34" charset="0"/>
                <a:cs typeface="Arial" panose="020B0604020202020204" pitchFamily="34" charset="0"/>
              </a:rPr>
              <a:t>Continuing Care Retirement Communities (CCRCs) are the platinum option in senior living because they provide the entire continuum of care, from independent living to assisted living to skilled nursing care and some will provide memory care. Typically, you buy in with a substantial up-front payment and then pay substantial monthly fees, but you can move seamlessly from phase to phase as your health indicates. You do need to qualify from a health perspective (you must be able to start in the independent living – otherwise their financial models don’t work) and from a financial perspective (they want to be sure that you can afford it!). These communities tend to be upscale options and quite expensive. They tend to have upscale amenities and many socialization options. Keep in mind that the contracts are quite complex so you may want to have a skilled attorney review them in detail.  </a:t>
            </a:r>
          </a:p>
          <a:p>
            <a:pPr marL="0" indent="0" defTabSz="957461">
              <a:lnSpc>
                <a:spcPts val="1466"/>
              </a:lnSpc>
              <a:spcBef>
                <a:spcPts val="0"/>
              </a:spcBef>
              <a:buClrTx/>
              <a:buNone/>
              <a:defRPr/>
            </a:pPr>
            <a:r>
              <a:rPr lang="en-US" sz="1000" b="1" dirty="0">
                <a:latin typeface="Arial" panose="020B0604020202020204" pitchFamily="34" charset="0"/>
                <a:cs typeface="Arial" panose="020B0604020202020204" pitchFamily="34" charset="0"/>
              </a:rPr>
              <a:t>Skilled nursing home</a:t>
            </a:r>
          </a:p>
          <a:p>
            <a:pPr marL="0" indent="0" defTabSz="957461">
              <a:lnSpc>
                <a:spcPts val="1466"/>
              </a:lnSpc>
              <a:spcBef>
                <a:spcPts val="0"/>
              </a:spcBef>
              <a:buClrTx/>
              <a:buNone/>
              <a:defRPr/>
            </a:pPr>
            <a:r>
              <a:rPr lang="en-US" sz="1000" dirty="0">
                <a:latin typeface="Arial" panose="020B0604020202020204" pitchFamily="34" charset="0"/>
                <a:cs typeface="Arial" panose="020B0604020202020204" pitchFamily="34" charset="0"/>
              </a:rPr>
              <a:t>All of us know what this is about and none of us want to end up in a skilled nursing home. However, it may be an inescapable reality. You want to make sure that the funds are available and that you have researched and toured different facilities so that you can make the best possible choice out of the available options.</a:t>
            </a:r>
          </a:p>
        </p:txBody>
      </p:sp>
      <p:sp>
        <p:nvSpPr>
          <p:cNvPr id="4" name="Slide Number Placeholder 3"/>
          <p:cNvSpPr>
            <a:spLocks noGrp="1"/>
          </p:cNvSpPr>
          <p:nvPr>
            <p:ph type="sldNum" sz="quarter" idx="5"/>
          </p:nvPr>
        </p:nvSpPr>
        <p:spPr/>
        <p:txBody>
          <a:bodyPr/>
          <a:lstStyle/>
          <a:p>
            <a:fld id="{4FF0573C-F130-4D1E-A886-85FBB65D3A1B}" type="slidenum">
              <a:rPr lang="en-CA" smtClean="0"/>
              <a:pPr/>
              <a:t>6</a:t>
            </a:fld>
            <a:endParaRPr lang="en-CA" dirty="0"/>
          </a:p>
        </p:txBody>
      </p:sp>
    </p:spTree>
    <p:extLst>
      <p:ext uri="{BB962C8B-B14F-4D97-AF65-F5344CB8AC3E}">
        <p14:creationId xmlns:p14="http://schemas.microsoft.com/office/powerpoint/2010/main" val="216016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cs typeface="Arial" panose="020B0604020202020204" pitchFamily="34" charset="0"/>
              </a:rPr>
              <a:t>Now that we have discussed the different options available, it is time to dig in and do your research. There is a lot of information available online but there are some ways to narrow it down and make it more manageable.</a:t>
            </a:r>
          </a:p>
          <a:p>
            <a:pPr marL="0" indent="0">
              <a:lnSpc>
                <a:spcPts val="1466"/>
              </a:lnSpc>
              <a:spcBef>
                <a:spcPts val="0"/>
              </a:spcBef>
              <a:buNone/>
            </a:pPr>
            <a:endParaRPr lang="en-US" sz="1000" dirty="0">
              <a:cs typeface="Arial" panose="020B0604020202020204" pitchFamily="34" charset="0"/>
            </a:endParaRPr>
          </a:p>
          <a:p>
            <a:pPr marL="0" indent="0" defTabSz="957461">
              <a:lnSpc>
                <a:spcPts val="1466"/>
              </a:lnSpc>
              <a:spcBef>
                <a:spcPts val="0"/>
              </a:spcBef>
              <a:buNone/>
              <a:defRPr/>
            </a:pPr>
            <a:r>
              <a:rPr lang="en-US" sz="1000" dirty="0">
                <a:cs typeface="Arial" panose="020B0604020202020204" pitchFamily="34" charset="0"/>
              </a:rPr>
              <a:t>The first is the Genworth Cost of Care Survey. This survey is focused on the costs for in-home care, adult day care, assisted living, and skilled nursing care. It is available online and is a tremendous resource. Genworth does the research every year and creates the survey which is very easy to navigate. You can start by looking at nationwide averages but then you can narrow it down further by zip code and geographic area to get a more targeted view of costs. </a:t>
            </a:r>
            <a:r>
              <a:rPr lang="en-CA" sz="1000" dirty="0">
                <a:solidFill>
                  <a:srgbClr val="000000"/>
                </a:solidFill>
                <a:cs typeface="Arial" panose="020B0604020202020204" pitchFamily="34" charset="0"/>
              </a:rPr>
              <a:t>Please note the Genworth survey does not provide</a:t>
            </a:r>
            <a:r>
              <a:rPr lang="en-CA" dirty="0">
                <a:solidFill>
                  <a:srgbClr val="000000"/>
                </a:solidFill>
              </a:rPr>
              <a:t> </a:t>
            </a:r>
            <a:r>
              <a:rPr lang="en-US" sz="1000" dirty="0">
                <a:cs typeface="Arial" panose="020B0604020202020204" pitchFamily="34" charset="0"/>
              </a:rPr>
              <a:t>costs for CCRC(s). CCRCs, due to their complexity, have many different pricing options</a:t>
            </a:r>
            <a:r>
              <a:rPr lang="en-CA" sz="1000" dirty="0">
                <a:solidFill>
                  <a:srgbClr val="000000"/>
                </a:solidFill>
                <a:cs typeface="Arial" panose="020B0604020202020204" pitchFamily="34" charset="0"/>
              </a:rPr>
              <a:t>;</a:t>
            </a:r>
            <a:r>
              <a:rPr lang="en-US" sz="1000" dirty="0">
                <a:cs typeface="Arial" panose="020B0604020202020204" pitchFamily="34" charset="0"/>
              </a:rPr>
              <a:t> the best way to find out what the costs are for CCRCs is to tour nearby communities, meet with them to understand the pricing, and then create your own comparison. The same is true for board and care homes (which are more common on the west coast).</a:t>
            </a:r>
          </a:p>
          <a:p>
            <a:pPr marL="0" indent="0">
              <a:lnSpc>
                <a:spcPts val="1466"/>
              </a:lnSpc>
              <a:spcBef>
                <a:spcPts val="0"/>
              </a:spcBef>
              <a:buNone/>
            </a:pPr>
            <a:endParaRPr lang="en-US" sz="1000" dirty="0">
              <a:cs typeface="Arial" panose="020B0604020202020204" pitchFamily="34" charset="0"/>
            </a:endParaRPr>
          </a:p>
          <a:p>
            <a:pPr marL="0" indent="0" defTabSz="957461">
              <a:lnSpc>
                <a:spcPts val="1466"/>
              </a:lnSpc>
              <a:spcBef>
                <a:spcPts val="0"/>
              </a:spcBef>
              <a:buNone/>
              <a:defRPr/>
            </a:pPr>
            <a:r>
              <a:rPr lang="en-US" sz="1000" dirty="0">
                <a:cs typeface="Arial" panose="020B0604020202020204" pitchFamily="34" charset="0"/>
              </a:rPr>
              <a:t>Which brings me to a Place for Mom, a free service to you and your families. You can find them online and we would recommend that you call them to get personalized guidance from an advisor. They can help you find home care in your area as well as senior housing options. We would recommend that you tour multiple options/communities to </a:t>
            </a:r>
            <a:r>
              <a:rPr lang="en-CA" sz="1000" dirty="0">
                <a:solidFill>
                  <a:srgbClr val="000000"/>
                </a:solidFill>
                <a:cs typeface="Arial" panose="020B0604020202020204" pitchFamily="34" charset="0"/>
              </a:rPr>
              <a:t>achieve</a:t>
            </a:r>
            <a:r>
              <a:rPr lang="en-CA" dirty="0">
                <a:solidFill>
                  <a:srgbClr val="000000"/>
                </a:solidFill>
              </a:rPr>
              <a:t> </a:t>
            </a:r>
            <a:r>
              <a:rPr lang="en-US" sz="1000" dirty="0">
                <a:cs typeface="Arial" panose="020B0604020202020204" pitchFamily="34" charset="0"/>
              </a:rPr>
              <a:t>a deeper understanding of what the environment will provide for your loved one. You can tour these on your own but ultimately, if they are able and willing, it may be best to tour them with your </a:t>
            </a:r>
            <a:r>
              <a:rPr lang="en-CA" sz="1000" dirty="0">
                <a:solidFill>
                  <a:srgbClr val="000000"/>
                </a:solidFill>
                <a:cs typeface="Arial" panose="020B0604020202020204" pitchFamily="34" charset="0"/>
              </a:rPr>
              <a:t>parent(s)</a:t>
            </a:r>
            <a:r>
              <a:rPr lang="en-US" sz="1000" dirty="0">
                <a:cs typeface="Arial" panose="020B0604020202020204" pitchFamily="34" charset="0"/>
              </a:rPr>
              <a:t>.</a:t>
            </a:r>
          </a:p>
          <a:p>
            <a:pPr marL="0" indent="0">
              <a:lnSpc>
                <a:spcPts val="1466"/>
              </a:lnSpc>
              <a:spcBef>
                <a:spcPts val="0"/>
              </a:spcBef>
              <a:buNone/>
            </a:pPr>
            <a:endParaRPr lang="en-CA" sz="1000" dirty="0">
              <a:ea typeface="Tahoma" panose="020B060403050404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7</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36733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latin typeface="Arial" panose="020B0604020202020204" pitchFamily="34" charset="0"/>
                <a:cs typeface="Arial" panose="020B0604020202020204" pitchFamily="34" charset="0"/>
              </a:rPr>
              <a:t>This conversation starter may help you think about how to broach the subject of the physical and financial realties with your parents or loved ones…</a:t>
            </a:r>
          </a:p>
          <a:p>
            <a:pPr marL="0" indent="0">
              <a:lnSpc>
                <a:spcPts val="1466"/>
              </a:lnSpc>
              <a:spcBef>
                <a:spcPts val="0"/>
              </a:spcBef>
              <a:buNone/>
            </a:pPr>
            <a:endParaRPr lang="en-US" sz="1000" dirty="0">
              <a:latin typeface="Arial" panose="020B0604020202020204" pitchFamily="34" charset="0"/>
              <a:cs typeface="Arial" panose="020B0604020202020204" pitchFamily="34" charset="0"/>
            </a:endParaRPr>
          </a:p>
          <a:p>
            <a:pPr marL="0" indent="0">
              <a:lnSpc>
                <a:spcPts val="1466"/>
              </a:lnSpc>
              <a:spcBef>
                <a:spcPts val="0"/>
              </a:spcBef>
              <a:buNone/>
            </a:pPr>
            <a:r>
              <a:rPr lang="en-US" sz="1000" i="1" dirty="0">
                <a:latin typeface="Arial" panose="020B0604020202020204" pitchFamily="34" charset="0"/>
                <a:ea typeface="Calibri" panose="020F0502020204030204" pitchFamily="34" charset="0"/>
                <a:cs typeface="Arial" panose="020B0604020202020204" pitchFamily="34" charset="0"/>
              </a:rPr>
              <a:t>“Mom, i</a:t>
            </a:r>
            <a:r>
              <a:rPr lang="en-CA" sz="1000" i="1" dirty="0">
                <a:latin typeface="Arial" panose="020B0604020202020204" pitchFamily="34" charset="0"/>
                <a:ea typeface="Calibri" panose="020F0502020204030204" pitchFamily="34" charset="0"/>
                <a:cs typeface="Arial" panose="020B0604020202020204" pitchFamily="34" charset="0"/>
              </a:rPr>
              <a:t>n our last conversation we talked about your hopes and wishes for how you would like to live as you age. The next step is to do our research so that we are prepared. I(we) would love for us to make that a project that we can do together. Alternatively, I(we) can do the research and present you with available services and options in the area for you to consider. This is all about us being able to support you and to do that in way that would make you feel comfortable. Would you like to work on this together or would you prefer that I(we) do the research and present it to you?”</a:t>
            </a:r>
            <a:endParaRPr lang="en-US" sz="1000" i="1" dirty="0">
              <a:latin typeface="Arial" panose="020B0604020202020204" pitchFamily="34" charset="0"/>
              <a:ea typeface="Calibri" panose="020F0502020204030204" pitchFamily="34" charset="0"/>
              <a:cs typeface="Arial" panose="020B0604020202020204" pitchFamily="34" charset="0"/>
            </a:endParaRPr>
          </a:p>
          <a:p>
            <a:pPr marL="0">
              <a:spcBef>
                <a:spcPts val="0"/>
              </a:spcBef>
              <a:spcAft>
                <a:spcPts val="838"/>
              </a:spcAft>
            </a:pPr>
            <a:endParaRPr 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8</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590077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Notes Placeholder 4"/>
          <p:cNvSpPr>
            <a:spLocks noGrp="1"/>
          </p:cNvSpPr>
          <p:nvPr>
            <p:ph type="body" idx="1"/>
          </p:nvPr>
        </p:nvSpPr>
        <p:spPr/>
        <p:txBody>
          <a:bodyPr/>
          <a:lstStyle/>
          <a:p>
            <a:pPr marL="0" indent="0">
              <a:lnSpc>
                <a:spcPts val="1466"/>
              </a:lnSpc>
              <a:spcBef>
                <a:spcPts val="0"/>
              </a:spcBef>
              <a:buNone/>
            </a:pPr>
            <a:r>
              <a:rPr lang="en-US" sz="1000" dirty="0">
                <a:latin typeface="Arial" panose="020B0604020202020204" pitchFamily="34" charset="0"/>
                <a:cs typeface="Arial" panose="020B0604020202020204" pitchFamily="34" charset="0"/>
              </a:rPr>
              <a:t>Alternatively, here is another way to do it…</a:t>
            </a:r>
          </a:p>
          <a:p>
            <a:pPr marL="0" indent="0" defTabSz="957461">
              <a:lnSpc>
                <a:spcPts val="1466"/>
              </a:lnSpc>
              <a:spcBef>
                <a:spcPts val="0"/>
              </a:spcBef>
              <a:buClrTx/>
              <a:buNone/>
              <a:defRPr/>
            </a:pPr>
            <a:r>
              <a:rPr lang="en-CA" sz="1000" i="1" dirty="0">
                <a:latin typeface="Arial" panose="020B0604020202020204" pitchFamily="34" charset="0"/>
                <a:ea typeface="Calibri" panose="020F0502020204030204" pitchFamily="34" charset="0"/>
                <a:cs typeface="Arial" panose="020B0604020202020204" pitchFamily="34" charset="0"/>
              </a:rPr>
              <a:t>“Mom, after our last conversation, I (we) did some research on available options and their costs. I (we) would like to share these with you so that you can start to think through what might work best for you. Even if we never need to take advantage of any of these services or communities, it will give me (us) peace of mind to know that I (we) are prepared and that I (we) know what your wishes are.”</a:t>
            </a:r>
            <a:endParaRPr lang="en-US" sz="1000" i="1"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endParaRPr lang="en-CA" sz="1000" dirty="0">
              <a:latin typeface="Arial" panose="020B0604020202020204" pitchFamily="34" charset="0"/>
              <a:ea typeface="Calibri" panose="020F0502020204030204" pitchFamily="34" charset="0"/>
              <a:cs typeface="Arial" panose="020B0604020202020204" pitchFamily="34" charset="0"/>
            </a:endParaRPr>
          </a:p>
          <a:p>
            <a:pPr marL="0" indent="0">
              <a:lnSpc>
                <a:spcPts val="1466"/>
              </a:lnSpc>
              <a:spcBef>
                <a:spcPts val="0"/>
              </a:spcBef>
              <a:buNone/>
            </a:pPr>
            <a:r>
              <a:rPr lang="en-CA" sz="1000" dirty="0">
                <a:latin typeface="Arial" panose="020B0604020202020204" pitchFamily="34" charset="0"/>
                <a:ea typeface="Calibri" panose="020F0502020204030204" pitchFamily="34" charset="0"/>
                <a:cs typeface="Arial" panose="020B0604020202020204" pitchFamily="34" charset="0"/>
              </a:rPr>
              <a:t>Once you have done the research and talked it through, this should lead naturally to a discussion of their finances and what is reasonable from an affordability perspective. You will want to understand their cash flow, their liquid assets and their ownership structure, and their illiquid assets and ownership structure. In order to preserve family harmony, it is best to include siblings in the research phase and the financial conversations. If your parent(s) has a financial professional and if they are open to it, consider a family meeting that the financial professional can facilitate to discuss your parents overall financial picture with the family. </a:t>
            </a:r>
            <a:endParaRPr lang="en-US" sz="1000" dirty="0">
              <a:latin typeface="Arial" panose="020B0604020202020204" pitchFamily="34" charset="0"/>
              <a:ea typeface="Calibri" panose="020F0502020204030204" pitchFamily="34" charset="0"/>
              <a:cs typeface="Arial" panose="020B0604020202020204" pitchFamily="34" charset="0"/>
            </a:endParaRPr>
          </a:p>
          <a:p>
            <a:pPr marL="0">
              <a:lnSpc>
                <a:spcPts val="1466"/>
              </a:lnSpc>
              <a:spcBef>
                <a:spcPts val="0"/>
              </a:spcBef>
            </a:pPr>
            <a:endParaRPr lang="en-CA" sz="1000" i="1" dirty="0">
              <a:latin typeface="Calibri" panose="020F0502020204030204" pitchFamily="34" charset="0"/>
              <a:ea typeface="Calibri" panose="020F0502020204030204" pitchFamily="34" charset="0"/>
              <a:cs typeface="Times New Roman" panose="02020603050405020304" pitchFamily="18" charset="0"/>
            </a:endParaRPr>
          </a:p>
          <a:p>
            <a:pPr marL="0">
              <a:spcBef>
                <a:spcPts val="0"/>
              </a:spcBef>
              <a:spcAft>
                <a:spcPts val="838"/>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a:p>
            <a:endParaRPr lang="en-US" sz="1000" dirty="0"/>
          </a:p>
          <a:p>
            <a:pPr marL="0">
              <a:spcBef>
                <a:spcPts val="0"/>
              </a:spcBef>
              <a:spcAft>
                <a:spcPts val="838"/>
              </a:spcAft>
            </a:pPr>
            <a:endParaRPr lang="en-US" sz="1000" dirty="0"/>
          </a:p>
        </p:txBody>
      </p:sp>
      <p:sp>
        <p:nvSpPr>
          <p:cNvPr id="2" name="Slide Number Placeholder 1">
            <a:extLst>
              <a:ext uri="{FF2B5EF4-FFF2-40B4-BE49-F238E27FC236}">
                <a16:creationId xmlns:a16="http://schemas.microsoft.com/office/drawing/2014/main" id="{A3309A9F-002D-43D2-BFFC-9A3923E17D26}"/>
              </a:ext>
            </a:extLst>
          </p:cNvPr>
          <p:cNvSpPr>
            <a:spLocks noGrp="1"/>
          </p:cNvSpPr>
          <p:nvPr>
            <p:ph type="sldNum" sz="quarter" idx="5"/>
          </p:nvPr>
        </p:nvSpPr>
        <p:spPr/>
        <p:txBody>
          <a:bodyPr/>
          <a:lstStyle/>
          <a:p>
            <a:fld id="{4FF0573C-F130-4D1E-A886-85FBB65D3A1B}" type="slidenum">
              <a:rPr lang="en-CA" smtClean="0"/>
              <a:pPr/>
              <a:t>9</a:t>
            </a:fld>
            <a:endParaRPr lang="en-CA" dirty="0"/>
          </a:p>
        </p:txBody>
      </p:sp>
      <p:sp>
        <p:nvSpPr>
          <p:cNvPr id="5" name="Slide Image Placeholder 4">
            <a:extLst>
              <a:ext uri="{FF2B5EF4-FFF2-40B4-BE49-F238E27FC236}">
                <a16:creationId xmlns:a16="http://schemas.microsoft.com/office/drawing/2014/main" id="{11775334-FC1B-4B5A-8270-00766EAD21F6}"/>
              </a:ext>
            </a:extLst>
          </p:cNvPr>
          <p:cNvSpPr>
            <a:spLocks noGrp="1" noRot="1" noChangeAspect="1"/>
          </p:cNvSpPr>
          <p:nvPr>
            <p:ph type="sldImg"/>
          </p:nvPr>
        </p:nvSpPr>
        <p:spPr/>
      </p:sp>
    </p:spTree>
    <p:extLst>
      <p:ext uri="{BB962C8B-B14F-4D97-AF65-F5344CB8AC3E}">
        <p14:creationId xmlns:p14="http://schemas.microsoft.com/office/powerpoint/2010/main" val="3477759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7.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3.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6.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7.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8.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39.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2.xml"/><Relationship Id="rId1" Type="http://schemas.openxmlformats.org/officeDocument/2006/relationships/tags" Target="../tags/tag43.xml"/><Relationship Id="rId4" Type="http://schemas.openxmlformats.org/officeDocument/2006/relationships/image" Target="../media/image7.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3"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26540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405B02C1-4A7A-7D84-4410-C8AE27FBDFA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8752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5" name="Slide Number Placeholder 4"/>
          <p:cNvSpPr>
            <a:spLocks noGrp="1"/>
          </p:cNvSpPr>
          <p:nvPr>
            <p:ph type="sldNum" sz="quarter" idx="12"/>
          </p:nvPr>
        </p:nvSpPr>
        <p:spPr/>
        <p:txBody>
          <a:bodyPr/>
          <a:lstStyle/>
          <a:p>
            <a:fld id="{BB333B34-C87C-402E-ABB0-13B7C9DEBBC4}" type="slidenum">
              <a:rPr/>
              <a:t>‹#›</a:t>
            </a:fld>
            <a:endParaRPr dirty="0"/>
          </a:p>
        </p:txBody>
      </p:sp>
    </p:spTree>
    <p:custDataLst>
      <p:tags r:id="rId1"/>
    </p:custDataLst>
    <p:extLst>
      <p:ext uri="{BB962C8B-B14F-4D97-AF65-F5344CB8AC3E}">
        <p14:creationId xmlns:p14="http://schemas.microsoft.com/office/powerpoint/2010/main" val="78344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3" name="Text Placeholder 8">
            <a:extLst>
              <a:ext uri="{FF2B5EF4-FFF2-40B4-BE49-F238E27FC236}">
                <a16:creationId xmlns:a16="http://schemas.microsoft.com/office/drawing/2014/main" id="{0B9BF0BC-CD5D-0032-6B50-BEC2F840560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C768A182-9607-729C-A697-BDD9AFA2A5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429415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1" name="Text Placeholder 8">
            <a:extLst>
              <a:ext uri="{FF2B5EF4-FFF2-40B4-BE49-F238E27FC236}">
                <a16:creationId xmlns:a16="http://schemas.microsoft.com/office/drawing/2014/main" id="{1A6354A8-D900-D656-C621-BB47314BCE66}"/>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12" name="Slide Number Placeholder 5">
            <a:extLst>
              <a:ext uri="{FF2B5EF4-FFF2-40B4-BE49-F238E27FC236}">
                <a16:creationId xmlns:a16="http://schemas.microsoft.com/office/drawing/2014/main" id="{5CB872AD-01BA-BFB6-947E-D9CCA522CFA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13" name="Graphic 12">
            <a:extLst>
              <a:ext uri="{FF2B5EF4-FFF2-40B4-BE49-F238E27FC236}">
                <a16:creationId xmlns:a16="http://schemas.microsoft.com/office/drawing/2014/main" id="{41FD64B6-BB41-B251-5B8B-487AF56F1BF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7871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0D023440-A87C-015B-2DF1-4B7B15B1BEC4}"/>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9DAA565B-3F27-4C98-8118-EF90F441CD3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B89A0F8F-FEE6-9312-87AA-17D872E386C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6346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B15C629E-6429-7929-02FC-F832A0C27DC0}"/>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F045C80-87F1-365B-228F-12978D52069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0615336E-18B5-D197-AEF8-887903ABCF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911317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0"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3" name="Text Placeholder 8">
            <a:extLst>
              <a:ext uri="{FF2B5EF4-FFF2-40B4-BE49-F238E27FC236}">
                <a16:creationId xmlns:a16="http://schemas.microsoft.com/office/drawing/2014/main" id="{27B92207-FDAE-4126-D681-C7EC815D5EF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2B354593-B626-F063-2A80-C0550A2A1031}"/>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E3CE24E3-D32E-D4D0-4A74-1D2D0B4D022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2604582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A37B41B5-5604-F1F1-B31B-950DD885070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18193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8" name="Slide Number Placeholder 5">
            <a:extLst>
              <a:ext uri="{FF2B5EF4-FFF2-40B4-BE49-F238E27FC236}">
                <a16:creationId xmlns:a16="http://schemas.microsoft.com/office/drawing/2014/main" id="{7E389DC2-196D-280A-2A45-9042B58A3E0F}"/>
              </a:ext>
            </a:extLst>
          </p:cNvPr>
          <p:cNvSpPr>
            <a:spLocks noGrp="1"/>
          </p:cNvSpPr>
          <p:nvPr>
            <p:ph type="sldNum" sz="quarter" idx="15"/>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44943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A7A096B6-E05C-EE34-4E87-82708FCB086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8762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Slide Number Placeholder 5">
            <a:extLst>
              <a:ext uri="{FF2B5EF4-FFF2-40B4-BE49-F238E27FC236}">
                <a16:creationId xmlns:a16="http://schemas.microsoft.com/office/drawing/2014/main" id="{244BD1E7-7AAA-06CE-3FED-5BD96C4251B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73934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61398E17-8C4E-2C0F-8A02-7FE6502B3D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24A46DB4-A814-4C16-8C3E-CE8AFD628D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94887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E30535-8629-4398-9877-EE3F944CBEF4}"/>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0800000">
            <a:off x="7161376" y="-6"/>
            <a:ext cx="5027448" cy="6858003"/>
          </a:xfrm>
          <a:prstGeom prst="rect">
            <a:avLst/>
          </a:prstGeom>
        </p:spPr>
      </p:pic>
      <p:sp>
        <p:nvSpPr>
          <p:cNvPr id="2" name="Title 1">
            <a:extLst>
              <a:ext uri="{FF2B5EF4-FFF2-40B4-BE49-F238E27FC236}">
                <a16:creationId xmlns:a16="http://schemas.microsoft.com/office/drawing/2014/main" id="{14A79FD9-D925-45D9-A7DA-662A6E696EAA}"/>
              </a:ext>
            </a:extLst>
          </p:cNvPr>
          <p:cNvSpPr>
            <a:spLocks noGrp="1"/>
          </p:cNvSpPr>
          <p:nvPr>
            <p:ph type="ctrTitle" hasCustomPrompt="1"/>
          </p:nvPr>
        </p:nvSpPr>
        <p:spPr>
          <a:xfrm>
            <a:off x="455612" y="737668"/>
            <a:ext cx="7321061" cy="3438682"/>
          </a:xfrm>
        </p:spPr>
        <p:txBody>
          <a:bodyPr anchor="ctr">
            <a:normAutofit/>
          </a:bodyPr>
          <a:lstStyle>
            <a:lvl1pPr algn="l">
              <a:lnSpc>
                <a:spcPct val="95000"/>
              </a:lnSpc>
              <a:defRPr sz="7200"/>
            </a:lvl1pPr>
          </a:lstStyle>
          <a:p>
            <a:r>
              <a:rPr lang="en-CA" noProof="0"/>
              <a:t>Title of </a:t>
            </a:r>
            <a:br>
              <a:rPr lang="en-CA" noProof="0"/>
            </a:br>
            <a:r>
              <a:rPr lang="en-CA" noProof="0"/>
              <a:t>presentation</a:t>
            </a:r>
          </a:p>
        </p:txBody>
      </p:sp>
      <p:sp>
        <p:nvSpPr>
          <p:cNvPr id="3" name="Subtitle 2">
            <a:extLst>
              <a:ext uri="{FF2B5EF4-FFF2-40B4-BE49-F238E27FC236}">
                <a16:creationId xmlns:a16="http://schemas.microsoft.com/office/drawing/2014/main" id="{C76218ED-EAF3-4B2E-B594-07CC7613C3D4}"/>
              </a:ext>
            </a:extLst>
          </p:cNvPr>
          <p:cNvSpPr>
            <a:spLocks noGrp="1"/>
          </p:cNvSpPr>
          <p:nvPr>
            <p:ph type="subTitle" idx="1" hasCustomPrompt="1"/>
          </p:nvPr>
        </p:nvSpPr>
        <p:spPr>
          <a:xfrm>
            <a:off x="455612" y="4789255"/>
            <a:ext cx="7321061" cy="407584"/>
          </a:xfrm>
        </p:spPr>
        <p:txBody>
          <a:bodyPr anchor="b"/>
          <a:lstStyle>
            <a:lvl1pPr marL="0" indent="0" algn="l">
              <a:buNone/>
              <a:defRPr sz="1400">
                <a:solidFill>
                  <a:schemeClr val="tx1"/>
                </a:solidFill>
                <a:latin typeface="+mn-lt"/>
              </a:defRPr>
            </a:lvl1pPr>
            <a:lvl2pPr marL="457063" indent="0" algn="r">
              <a:buNone/>
              <a:defRPr sz="1200">
                <a:solidFill>
                  <a:schemeClr val="tx1"/>
                </a:solidFill>
              </a:defRPr>
            </a:lvl2pPr>
            <a:lvl3pPr marL="914126" indent="0" algn="r">
              <a:buNone/>
              <a:defRPr sz="1200">
                <a:solidFill>
                  <a:schemeClr val="tx1"/>
                </a:solidFill>
              </a:defRPr>
            </a:lvl3pPr>
            <a:lvl4pPr marL="1371189" indent="0" algn="r">
              <a:buNone/>
              <a:defRPr sz="1200">
                <a:solidFill>
                  <a:schemeClr val="tx1"/>
                </a:solidFill>
              </a:defRPr>
            </a:lvl4pPr>
            <a:lvl5pPr marL="1828251" indent="0" algn="r">
              <a:buNone/>
              <a:defRPr sz="1200">
                <a:solidFill>
                  <a:schemeClr val="tx1"/>
                </a:solidFill>
              </a:defRPr>
            </a:lvl5pPr>
            <a:lvl6pPr marL="2285314" indent="0" algn="r">
              <a:buNone/>
              <a:defRPr sz="1200">
                <a:solidFill>
                  <a:schemeClr val="tx1"/>
                </a:solidFill>
              </a:defRPr>
            </a:lvl6pPr>
            <a:lvl7pPr marL="2742377" indent="0" algn="r">
              <a:buNone/>
              <a:defRPr sz="1200">
                <a:solidFill>
                  <a:schemeClr val="tx1"/>
                </a:solidFill>
              </a:defRPr>
            </a:lvl7pPr>
            <a:lvl8pPr marL="3199440" indent="0" algn="r">
              <a:buNone/>
              <a:defRPr sz="1200">
                <a:solidFill>
                  <a:schemeClr val="tx1"/>
                </a:solidFill>
              </a:defRPr>
            </a:lvl8pPr>
            <a:lvl9pPr marL="3656503" indent="0" algn="r">
              <a:buNone/>
              <a:defRPr sz="1200">
                <a:solidFill>
                  <a:schemeClr val="tx1"/>
                </a:solidFill>
              </a:defRPr>
            </a:lvl9pPr>
          </a:lstStyle>
          <a:p>
            <a:r>
              <a:rPr lang="en-CA" noProof="0"/>
              <a:t>Presenter Full Name</a:t>
            </a:r>
          </a:p>
        </p:txBody>
      </p:sp>
      <p:sp>
        <p:nvSpPr>
          <p:cNvPr id="4" name="Date Placeholder 3">
            <a:extLst>
              <a:ext uri="{FF2B5EF4-FFF2-40B4-BE49-F238E27FC236}">
                <a16:creationId xmlns:a16="http://schemas.microsoft.com/office/drawing/2014/main" id="{7179E835-F42F-4EB7-9CF0-61AE2C509E9A}"/>
              </a:ext>
            </a:extLst>
          </p:cNvPr>
          <p:cNvSpPr>
            <a:spLocks noGrp="1"/>
          </p:cNvSpPr>
          <p:nvPr>
            <p:ph type="dt" sz="half" idx="10"/>
          </p:nvPr>
        </p:nvSpPr>
        <p:spPr bwMode="black">
          <a:xfrm>
            <a:off x="455612" y="5459994"/>
            <a:ext cx="7321060" cy="267194"/>
          </a:xfrm>
          <a:prstGeom prst="rect">
            <a:avLst/>
          </a:prstGeom>
        </p:spPr>
        <p:txBody>
          <a:bodyPr lIns="0" anchor="t"/>
          <a:lstStyle>
            <a:lvl1pPr algn="l">
              <a:defRPr sz="1400">
                <a:solidFill>
                  <a:schemeClr val="tx1"/>
                </a:solidFill>
                <a:latin typeface="+mn-lt"/>
              </a:defRPr>
            </a:lvl1pPr>
          </a:lstStyle>
          <a:p>
            <a:endParaRPr lang="en-CA" noProof="0" dirty="0"/>
          </a:p>
        </p:txBody>
      </p:sp>
    </p:spTree>
    <p:custDataLst>
      <p:tags r:id="rId1"/>
    </p:custDataLst>
    <p:extLst>
      <p:ext uri="{BB962C8B-B14F-4D97-AF65-F5344CB8AC3E}">
        <p14:creationId xmlns:p14="http://schemas.microsoft.com/office/powerpoint/2010/main" val="33624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Slide Number Placeholder 5">
            <a:extLst>
              <a:ext uri="{FF2B5EF4-FFF2-40B4-BE49-F238E27FC236}">
                <a16:creationId xmlns:a16="http://schemas.microsoft.com/office/drawing/2014/main" id="{06E3267B-34D1-F81D-2A34-523497A8CCD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77694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lIns="0"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2449671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Text Placeholder 8">
            <a:extLst>
              <a:ext uri="{FF2B5EF4-FFF2-40B4-BE49-F238E27FC236}">
                <a16:creationId xmlns:a16="http://schemas.microsoft.com/office/drawing/2014/main" id="{91E99521-5258-41DF-7BCC-51958CF5E4F9}"/>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6990844A-3786-05F6-C672-DDEB3362190A}"/>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12098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4FD1349A-C0D4-E9DB-948B-EA0749E7511B}"/>
              </a:ext>
            </a:extLst>
          </p:cNvPr>
          <p:cNvSpPr txBox="1">
            <a:spLocks/>
          </p:cNvSpPr>
          <p:nvPr userDrawn="1"/>
        </p:nvSpPr>
        <p:spPr>
          <a:xfrm>
            <a:off x="11449993" y="6337639"/>
            <a:ext cx="283219" cy="175694"/>
          </a:xfrm>
          <a:prstGeom prst="rect">
            <a:avLst/>
          </a:prstGeom>
        </p:spPr>
        <p:txBody>
          <a:bodyPr vert="horz" lIns="0" tIns="0" rIns="0" bIns="0" rtlCol="0" anchor="b">
            <a:noAutofit/>
          </a:bodyPr>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43540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CEA68B56-9DD9-40B6-B4F7-3954CD851FB2}"/>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AD8F7384-9F15-C68B-757D-35D65FF739C5}"/>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1842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5" name="Text Placeholder 8">
            <a:extLst>
              <a:ext uri="{FF2B5EF4-FFF2-40B4-BE49-F238E27FC236}">
                <a16:creationId xmlns:a16="http://schemas.microsoft.com/office/drawing/2014/main" id="{A9BBFC38-EDE5-92B0-19B6-AAD733D5DC81}"/>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7" name="Slide Number Placeholder 5">
            <a:extLst>
              <a:ext uri="{FF2B5EF4-FFF2-40B4-BE49-F238E27FC236}">
                <a16:creationId xmlns:a16="http://schemas.microsoft.com/office/drawing/2014/main" id="{E799E6BC-226E-35C9-8462-8364A605E03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95654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4" name="Slide Number Placeholder 3"/>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D6E2D4FF-9F1F-7C96-E2AA-EB6811819E6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75636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2" name="Slide Number Placeholder 3">
            <a:extLst>
              <a:ext uri="{FF2B5EF4-FFF2-40B4-BE49-F238E27FC236}">
                <a16:creationId xmlns:a16="http://schemas.microsoft.com/office/drawing/2014/main" id="{5AAA38CF-A7F8-A13E-FEBA-D826B33BB4D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3" name="Graphic 12">
            <a:extLst>
              <a:ext uri="{FF2B5EF4-FFF2-40B4-BE49-F238E27FC236}">
                <a16:creationId xmlns:a16="http://schemas.microsoft.com/office/drawing/2014/main" id="{DF730A3F-EF6D-3500-8DD7-3C050998A00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69204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46B9A2-5B3A-4C43-B5A0-D51935827EB0}"/>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7178466" y="-6"/>
            <a:ext cx="5010357" cy="6858003"/>
          </a:xfrm>
          <a:prstGeom prst="rect">
            <a:avLst/>
          </a:prstGeom>
        </p:spPr>
      </p:pic>
      <p:sp>
        <p:nvSpPr>
          <p:cNvPr id="2" name="Title 1"/>
          <p:cNvSpPr>
            <a:spLocks noGrp="1"/>
          </p:cNvSpPr>
          <p:nvPr>
            <p:ph type="ctrTitle" hasCustomPrompt="1"/>
          </p:nvPr>
        </p:nvSpPr>
        <p:spPr>
          <a:xfrm>
            <a:off x="455614" y="554780"/>
            <a:ext cx="7321060" cy="3036177"/>
          </a:xfrm>
        </p:spPr>
        <p:txBody>
          <a:bodyPr anchor="b">
            <a:normAutofit/>
          </a:bodyPr>
          <a:lstStyle>
            <a:lvl1pPr>
              <a:lnSpc>
                <a:spcPct val="95000"/>
              </a:lnSpc>
              <a:defRPr sz="7200" b="1" baseline="0">
                <a:solidFill>
                  <a:schemeClr val="tx1"/>
                </a:solidFill>
              </a:defRPr>
            </a:lvl1pPr>
          </a:lstStyle>
          <a:p>
            <a:r>
              <a:rPr lang="en-CA" noProof="0"/>
              <a:t>Title of </a:t>
            </a:r>
            <a:br>
              <a:rPr lang="en-CA" noProof="0"/>
            </a:br>
            <a:r>
              <a:rPr lang="en-CA" noProof="0"/>
              <a:t>presentation</a:t>
            </a:r>
          </a:p>
        </p:txBody>
      </p:sp>
      <p:sp>
        <p:nvSpPr>
          <p:cNvPr id="3" name="Subtitle 2"/>
          <p:cNvSpPr>
            <a:spLocks noGrp="1"/>
          </p:cNvSpPr>
          <p:nvPr>
            <p:ph type="subTitle" idx="1" hasCustomPrompt="1"/>
          </p:nvPr>
        </p:nvSpPr>
        <p:spPr>
          <a:xfrm>
            <a:off x="455613" y="4789255"/>
            <a:ext cx="7321061" cy="407584"/>
          </a:xfrm>
        </p:spPr>
        <p:txBody>
          <a:bodyPr anchor="b">
            <a:noAutofit/>
          </a:bodyPr>
          <a:lstStyle>
            <a:lvl1pPr marL="0" indent="0" algn="l">
              <a:lnSpc>
                <a:spcPct val="95000"/>
              </a:lnSpc>
              <a:spcBef>
                <a:spcPts val="0"/>
              </a:spcBef>
              <a:buNone/>
              <a:defRPr sz="1400" b="0" baseline="0">
                <a:solidFill>
                  <a:schemeClr val="tx1"/>
                </a:solidFill>
              </a:defRPr>
            </a:lvl1pPr>
            <a:lvl2pPr marL="0" indent="0" algn="r">
              <a:spcBef>
                <a:spcPts val="300"/>
              </a:spcBef>
              <a:buNone/>
              <a:defRPr sz="1200">
                <a:solidFill>
                  <a:schemeClr val="tx1"/>
                </a:solidFill>
              </a:defRPr>
            </a:lvl2pPr>
            <a:lvl3pPr marL="914400" indent="0" algn="r">
              <a:buNone/>
              <a:defRPr sz="1200">
                <a:solidFill>
                  <a:schemeClr val="tx1"/>
                </a:solidFill>
              </a:defRPr>
            </a:lvl3pPr>
            <a:lvl4pPr marL="1371600" indent="0" algn="r">
              <a:buNone/>
              <a:defRPr sz="1200">
                <a:solidFill>
                  <a:schemeClr val="tx1"/>
                </a:solidFill>
              </a:defRPr>
            </a:lvl4pPr>
            <a:lvl5pPr marL="1828800" indent="0" algn="r">
              <a:buNone/>
              <a:defRPr sz="1200">
                <a:solidFill>
                  <a:schemeClr val="tx1"/>
                </a:solidFill>
              </a:defRPr>
            </a:lvl5pPr>
            <a:lvl6pPr marL="2286000" indent="0" algn="r">
              <a:buNone/>
              <a:defRPr sz="1200">
                <a:solidFill>
                  <a:schemeClr val="tx1"/>
                </a:solidFill>
              </a:defRPr>
            </a:lvl6pPr>
            <a:lvl7pPr marL="2743200" indent="0" algn="r">
              <a:buNone/>
              <a:defRPr sz="1200">
                <a:solidFill>
                  <a:schemeClr val="tx1"/>
                </a:solidFill>
              </a:defRPr>
            </a:lvl7pPr>
            <a:lvl8pPr marL="3200400" indent="0" algn="r">
              <a:buNone/>
              <a:defRPr sz="1200">
                <a:solidFill>
                  <a:schemeClr val="tx1"/>
                </a:solidFill>
              </a:defRPr>
            </a:lvl8pPr>
            <a:lvl9pPr marL="3657600" indent="0" algn="r">
              <a:buNone/>
              <a:defRPr sz="1200">
                <a:solidFill>
                  <a:schemeClr val="tx1"/>
                </a:solidFill>
              </a:defRPr>
            </a:lvl9pPr>
          </a:lstStyle>
          <a:p>
            <a:r>
              <a:rPr lang="en-CA" noProof="0"/>
              <a:t>Presenter Full Name</a:t>
            </a:r>
          </a:p>
        </p:txBody>
      </p:sp>
      <p:sp>
        <p:nvSpPr>
          <p:cNvPr id="13" name="Date Placeholder 12"/>
          <p:cNvSpPr>
            <a:spLocks noGrp="1"/>
          </p:cNvSpPr>
          <p:nvPr>
            <p:ph type="dt" sz="half" idx="10"/>
          </p:nvPr>
        </p:nvSpPr>
        <p:spPr bwMode="black">
          <a:xfrm>
            <a:off x="455613" y="5459994"/>
            <a:ext cx="7321060" cy="267194"/>
          </a:xfrm>
          <a:prstGeom prst="rect">
            <a:avLst/>
          </a:prstGeom>
        </p:spPr>
        <p:txBody>
          <a:bodyPr anchor="t"/>
          <a:lstStyle>
            <a:lvl1pPr algn="l">
              <a:defRPr sz="1400">
                <a:solidFill>
                  <a:schemeClr val="tx1"/>
                </a:solidFill>
              </a:defRPr>
            </a:lvl1pPr>
          </a:lstStyle>
          <a:p>
            <a:endParaRPr lang="en-CA" noProof="0" dirty="0"/>
          </a:p>
        </p:txBody>
      </p:sp>
      <p:sp>
        <p:nvSpPr>
          <p:cNvPr id="7" name="Text Placeholder 6">
            <a:extLst>
              <a:ext uri="{FF2B5EF4-FFF2-40B4-BE49-F238E27FC236}">
                <a16:creationId xmlns:a16="http://schemas.microsoft.com/office/drawing/2014/main" id="{B23051F6-97A8-498B-82C1-AD3B80219492}"/>
              </a:ext>
            </a:extLst>
          </p:cNvPr>
          <p:cNvSpPr>
            <a:spLocks noGrp="1"/>
          </p:cNvSpPr>
          <p:nvPr>
            <p:ph type="body" sz="quarter" idx="13" hasCustomPrompt="1"/>
          </p:nvPr>
        </p:nvSpPr>
        <p:spPr>
          <a:xfrm>
            <a:off x="455613" y="3773690"/>
            <a:ext cx="7321061" cy="749823"/>
          </a:xfrm>
        </p:spPr>
        <p:txBody>
          <a:bodyPr/>
          <a:lstStyle>
            <a:lvl1pPr marL="0" indent="0">
              <a:lnSpc>
                <a:spcPct val="95000"/>
              </a:lnSpc>
              <a:buNone/>
              <a:defRPr sz="1800">
                <a:solidFill>
                  <a:schemeClr val="tx1"/>
                </a:solidFill>
                <a:latin typeface="+mj-lt"/>
              </a:defRPr>
            </a:lvl1pPr>
            <a:lvl2pPr marL="338328" indent="0">
              <a:buNone/>
              <a:defRPr>
                <a:solidFill>
                  <a:schemeClr val="bg1"/>
                </a:solidFill>
              </a:defRPr>
            </a:lvl2pPr>
            <a:lvl3pPr marL="685800" indent="0">
              <a:buNone/>
              <a:defRPr>
                <a:solidFill>
                  <a:schemeClr val="bg1"/>
                </a:solidFill>
              </a:defRPr>
            </a:lvl3pPr>
            <a:lvl4pPr marL="1014984" indent="0">
              <a:buNone/>
              <a:defRPr>
                <a:solidFill>
                  <a:schemeClr val="bg1"/>
                </a:solidFill>
              </a:defRPr>
            </a:lvl4pPr>
            <a:lvl5pPr marL="1380744" indent="0">
              <a:buNone/>
              <a:defRPr>
                <a:solidFill>
                  <a:schemeClr val="bg1"/>
                </a:solidFill>
              </a:defRPr>
            </a:lvl5pPr>
          </a:lstStyle>
          <a:p>
            <a:pPr lvl="0"/>
            <a:r>
              <a:rPr lang="en-CA" noProof="0"/>
              <a:t>Subtitle of presentation goes here</a:t>
            </a:r>
          </a:p>
        </p:txBody>
      </p:sp>
    </p:spTree>
    <p:custDataLst>
      <p:tags r:id="rId1"/>
    </p:custDataLst>
    <p:extLst>
      <p:ext uri="{BB962C8B-B14F-4D97-AF65-F5344CB8AC3E}">
        <p14:creationId xmlns:p14="http://schemas.microsoft.com/office/powerpoint/2010/main" val="195419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pter 3">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tx1"/>
                </a:solidFill>
              </a:defRPr>
            </a:lvl1pPr>
          </a:lstStyle>
          <a:p>
            <a:r>
              <a:rPr lang="en-CA" noProof="0"/>
              <a:t>Chapter slide</a:t>
            </a:r>
          </a:p>
        </p:txBody>
      </p:sp>
      <p:sp>
        <p:nvSpPr>
          <p:cNvPr id="3" name="Slide Number Placeholder 5">
            <a:extLst>
              <a:ext uri="{FF2B5EF4-FFF2-40B4-BE49-F238E27FC236}">
                <a16:creationId xmlns:a16="http://schemas.microsoft.com/office/drawing/2014/main" id="{62110A2A-E585-7182-E30E-F5E5F0DACB7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951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Slide Number Placeholder 5">
            <a:extLst>
              <a:ext uri="{FF2B5EF4-FFF2-40B4-BE49-F238E27FC236}">
                <a16:creationId xmlns:a16="http://schemas.microsoft.com/office/drawing/2014/main" id="{B907DFB8-FE13-39B8-1EAE-4B4FFE4CD37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562015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p>
            <a:r>
              <a:rPr lang="en-CA" noProof="0"/>
              <a:t>Slide title</a:t>
            </a:r>
          </a:p>
        </p:txBody>
      </p:sp>
      <p:sp>
        <p:nvSpPr>
          <p:cNvPr id="4" name="Text Placeholder 8">
            <a:extLst>
              <a:ext uri="{FF2B5EF4-FFF2-40B4-BE49-F238E27FC236}">
                <a16:creationId xmlns:a16="http://schemas.microsoft.com/office/drawing/2014/main" id="{24149721-AD74-2CDB-34D8-5D9D79CAD3E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E3438D1C-E00F-7407-5B19-D1B05961DCD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9823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1146" y="463845"/>
            <a:ext cx="3292192"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FCF9591-24C0-D821-AE5C-BAEC77574453}"/>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03279714-1AB9-60A3-3F03-881934212BB7}"/>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ADBF3BF5-EBAF-5381-F9C1-5AC09A82F00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619011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One column with source 2">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3" name="Text Placeholder 8">
            <a:extLst>
              <a:ext uri="{FF2B5EF4-FFF2-40B4-BE49-F238E27FC236}">
                <a16:creationId xmlns:a16="http://schemas.microsoft.com/office/drawing/2014/main" id="{D2FF6DDC-6C81-B068-2340-CEE804BFFFBE}"/>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B720A381-D46F-A037-BE02-B75245581573}"/>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7" name="Graphic 12">
            <a:extLst>
              <a:ext uri="{FF2B5EF4-FFF2-40B4-BE49-F238E27FC236}">
                <a16:creationId xmlns:a16="http://schemas.microsoft.com/office/drawing/2014/main" id="{B088F4AF-1920-489B-3B53-CDB520A67D8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0854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wo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36"/>
            <a:ext cx="4055348" cy="685796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6" y="475488"/>
            <a:ext cx="7297018"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5" name="Content Placeholder 2">
            <a:extLst>
              <a:ext uri="{FF2B5EF4-FFF2-40B4-BE49-F238E27FC236}">
                <a16:creationId xmlns:a16="http://schemas.microsoft.com/office/drawing/2014/main" id="{038F0D64-3A18-458E-9DB0-82116D7EB002}"/>
              </a:ext>
            </a:extLst>
          </p:cNvPr>
          <p:cNvSpPr>
            <a:spLocks noGrp="1"/>
          </p:cNvSpPr>
          <p:nvPr>
            <p:ph idx="1" hasCustomPrompt="1"/>
          </p:nvPr>
        </p:nvSpPr>
        <p:spPr>
          <a:xfrm>
            <a:off x="4360065" y="1434190"/>
            <a:ext cx="7294802" cy="4584842"/>
          </a:xfrm>
        </p:spPr>
        <p:txBody>
          <a:bodyPr/>
          <a:lstStyle>
            <a:lvl1pPr>
              <a:defRPr/>
            </a:lvl1pPr>
          </a:lstStyle>
          <a:p>
            <a:pPr lvl="0"/>
            <a:r>
              <a:rPr lang="en-US" noProof="0"/>
              <a:t>Click to add main bullet</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a:extLst>
              <a:ext uri="{FF2B5EF4-FFF2-40B4-BE49-F238E27FC236}">
                <a16:creationId xmlns:a16="http://schemas.microsoft.com/office/drawing/2014/main" id="{DA933122-F091-145D-EBC5-2C25A7EF46B7}"/>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FE298E-DFE7-6163-84AA-299B1C7A9A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3EA69619-F46F-05A1-1360-22F8DFA374E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597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hree column with sourc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41A91C-8450-4F8B-8FBF-3E634ED3081E}"/>
              </a:ext>
            </a:extLst>
          </p:cNvPr>
          <p:cNvSpPr/>
          <p:nvPr userDrawn="1"/>
        </p:nvSpPr>
        <p:spPr bwMode="hidden">
          <a:xfrm>
            <a:off x="-1" y="0"/>
            <a:ext cx="4055348" cy="6858000"/>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dirty="0"/>
          </a:p>
        </p:txBody>
      </p:sp>
      <p:sp>
        <p:nvSpPr>
          <p:cNvPr id="20" name="Text Placeholder 19">
            <a:extLst>
              <a:ext uri="{FF2B5EF4-FFF2-40B4-BE49-F238E27FC236}">
                <a16:creationId xmlns:a16="http://schemas.microsoft.com/office/drawing/2014/main" id="{0AF97CD5-66AE-4EDA-8D23-A23D9D49A5AA}"/>
              </a:ext>
            </a:extLst>
          </p:cNvPr>
          <p:cNvSpPr>
            <a:spLocks noGrp="1"/>
          </p:cNvSpPr>
          <p:nvPr>
            <p:ph type="body" sz="quarter" idx="15" hasCustomPrompt="1"/>
          </p:nvPr>
        </p:nvSpPr>
        <p:spPr>
          <a:xfrm>
            <a:off x="4360065" y="475488"/>
            <a:ext cx="2539283" cy="792162"/>
          </a:xfrm>
        </p:spPr>
        <p:txBody>
          <a:bodyPr anchor="t"/>
          <a:lstStyle>
            <a:lvl1pPr marL="0" indent="0">
              <a:lnSpc>
                <a:spcPct val="95000"/>
              </a:lnSpc>
              <a:spcBef>
                <a:spcPts val="0"/>
              </a:spcBef>
              <a:buNone/>
              <a:defRPr sz="2400" b="0">
                <a:solidFill>
                  <a:schemeClr val="tx1"/>
                </a:solidFill>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Title here</a:t>
            </a:r>
          </a:p>
        </p:txBody>
      </p:sp>
      <p:sp>
        <p:nvSpPr>
          <p:cNvPr id="2" name="Title 1"/>
          <p:cNvSpPr>
            <a:spLocks noGrp="1"/>
          </p:cNvSpPr>
          <p:nvPr>
            <p:ph type="title" hasCustomPrompt="1"/>
          </p:nvPr>
        </p:nvSpPr>
        <p:spPr>
          <a:xfrm>
            <a:off x="533957" y="463845"/>
            <a:ext cx="3289383" cy="3401475"/>
          </a:xfrm>
        </p:spPr>
        <p:txBody>
          <a:bodyPr anchor="t">
            <a:noAutofit/>
          </a:bodyPr>
          <a:lstStyle>
            <a:lvl1pPr>
              <a:lnSpc>
                <a:spcPct val="95000"/>
              </a:lnSpc>
              <a:spcBef>
                <a:spcPts val="0"/>
              </a:spcBef>
              <a:defRPr sz="3200" baseline="0">
                <a:solidFill>
                  <a:schemeClr val="bg1"/>
                </a:solidFill>
              </a:defRPr>
            </a:lvl1pPr>
          </a:lstStyle>
          <a:p>
            <a:r>
              <a:rPr lang="en-US" noProof="0"/>
              <a:t>Title </a:t>
            </a:r>
            <a:br>
              <a:rPr lang="en-US" noProof="0"/>
            </a:br>
            <a:r>
              <a:rPr lang="en-US" noProof="0"/>
              <a:t>of slide</a:t>
            </a:r>
          </a:p>
        </p:txBody>
      </p:sp>
      <p:sp>
        <p:nvSpPr>
          <p:cNvPr id="14" name="Text Placeholder 19">
            <a:extLst>
              <a:ext uri="{FF2B5EF4-FFF2-40B4-BE49-F238E27FC236}">
                <a16:creationId xmlns:a16="http://schemas.microsoft.com/office/drawing/2014/main" id="{A51932F0-EBB7-48D2-9591-40F3F9E75737}"/>
              </a:ext>
            </a:extLst>
          </p:cNvPr>
          <p:cNvSpPr>
            <a:spLocks noGrp="1"/>
          </p:cNvSpPr>
          <p:nvPr>
            <p:ph type="body" sz="quarter" idx="20" hasCustomPrompt="1"/>
          </p:nvPr>
        </p:nvSpPr>
        <p:spPr>
          <a:xfrm>
            <a:off x="7433296" y="475488"/>
            <a:ext cx="4221148" cy="792162"/>
          </a:xfrm>
        </p:spPr>
        <p:txBody>
          <a:bodyPr anchor="t"/>
          <a:lstStyle>
            <a:lvl1pPr marL="0" indent="0">
              <a:lnSpc>
                <a:spcPct val="95000"/>
              </a:lnSpc>
              <a:spcBef>
                <a:spcPts val="0"/>
              </a:spcBef>
              <a:buNone/>
              <a:defRPr sz="2400" b="0">
                <a:latin typeface="+mj-lt"/>
              </a:defRPr>
            </a:lvl1pPr>
            <a:lvl2pPr marL="338328" indent="0">
              <a:buNone/>
              <a:defRPr/>
            </a:lvl2pPr>
            <a:lvl3pPr marL="685800" indent="0">
              <a:buNone/>
              <a:defRPr/>
            </a:lvl3pPr>
            <a:lvl4pPr marL="1014984" indent="0">
              <a:buNone/>
              <a:defRPr/>
            </a:lvl4pPr>
            <a:lvl5pPr marL="1380744" indent="0">
              <a:buNone/>
              <a:defRPr/>
            </a:lvl5pPr>
          </a:lstStyle>
          <a:p>
            <a:pPr lvl="0"/>
            <a:r>
              <a:rPr lang="en-US" noProof="0"/>
              <a:t>Optional title</a:t>
            </a:r>
          </a:p>
        </p:txBody>
      </p:sp>
      <p:sp>
        <p:nvSpPr>
          <p:cNvPr id="10" name="Text Placeholder 9">
            <a:extLst>
              <a:ext uri="{FF2B5EF4-FFF2-40B4-BE49-F238E27FC236}">
                <a16:creationId xmlns:a16="http://schemas.microsoft.com/office/drawing/2014/main" id="{86456917-5A0D-4B01-9F9A-CC2545886632}"/>
              </a:ext>
            </a:extLst>
          </p:cNvPr>
          <p:cNvSpPr>
            <a:spLocks noGrp="1"/>
          </p:cNvSpPr>
          <p:nvPr>
            <p:ph type="body" sz="quarter" idx="21" hasCustomPrompt="1"/>
          </p:nvPr>
        </p:nvSpPr>
        <p:spPr>
          <a:xfrm>
            <a:off x="4360065" y="1435608"/>
            <a:ext cx="2539283"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Click to add body copy</a:t>
            </a:r>
          </a:p>
          <a:p>
            <a:pPr lvl="1"/>
            <a:r>
              <a:rPr lang="en-US" noProof="0"/>
              <a:t>Second level</a:t>
            </a:r>
          </a:p>
          <a:p>
            <a:pPr lvl="2"/>
            <a:r>
              <a:rPr lang="en-US" noProof="0"/>
              <a:t>Third level</a:t>
            </a:r>
          </a:p>
          <a:p>
            <a:pPr lvl="3"/>
            <a:r>
              <a:rPr lang="en-US" noProof="0"/>
              <a:t>Fourth level</a:t>
            </a:r>
          </a:p>
        </p:txBody>
      </p:sp>
      <p:sp>
        <p:nvSpPr>
          <p:cNvPr id="15" name="Content Placeholder 14">
            <a:extLst>
              <a:ext uri="{FF2B5EF4-FFF2-40B4-BE49-F238E27FC236}">
                <a16:creationId xmlns:a16="http://schemas.microsoft.com/office/drawing/2014/main" id="{50063603-5807-4630-8EB7-C1EBC7302DA8}"/>
              </a:ext>
            </a:extLst>
          </p:cNvPr>
          <p:cNvSpPr>
            <a:spLocks noGrp="1"/>
          </p:cNvSpPr>
          <p:nvPr>
            <p:ph sz="quarter" idx="22" hasCustomPrompt="1"/>
          </p:nvPr>
        </p:nvSpPr>
        <p:spPr>
          <a:xfrm>
            <a:off x="7433306" y="1435608"/>
            <a:ext cx="4221562" cy="4597721"/>
          </a:xfrm>
        </p:spPr>
        <p:txBody>
          <a:bodyPr/>
          <a:lstStyle>
            <a:lvl1pPr>
              <a:spcBef>
                <a:spcPts val="600"/>
              </a:spcBef>
              <a:defRPr sz="1400"/>
            </a:lvl1pPr>
            <a:lvl2pPr>
              <a:spcBef>
                <a:spcPts val="600"/>
              </a:spcBef>
              <a:defRPr sz="1400"/>
            </a:lvl2pPr>
            <a:lvl3pPr>
              <a:spcBef>
                <a:spcPts val="600"/>
              </a:spcBef>
              <a:defRPr sz="1400"/>
            </a:lvl3pPr>
            <a:lvl4pPr>
              <a:spcBef>
                <a:spcPts val="600"/>
              </a:spcBef>
              <a:defRPr sz="1400"/>
            </a:lvl4pPr>
            <a:lvl5pPr>
              <a:spcBef>
                <a:spcPts val="600"/>
              </a:spcBef>
              <a:defRPr sz="1400"/>
            </a:lvl5pPr>
            <a:lvl6pPr>
              <a:spcBef>
                <a:spcPts val="600"/>
              </a:spcBef>
              <a:defRPr sz="1400"/>
            </a:lvl6pPr>
            <a:lvl7pPr>
              <a:spcBef>
                <a:spcPts val="600"/>
              </a:spcBef>
              <a:defRPr sz="1400"/>
            </a:lvl7pPr>
            <a:lvl8pPr>
              <a:spcBef>
                <a:spcPts val="600"/>
              </a:spcBef>
              <a:defRPr sz="1400"/>
            </a:lvl8pPr>
            <a:lvl9pPr>
              <a:spcBef>
                <a:spcPts val="600"/>
              </a:spcBef>
              <a:defRPr sz="1400"/>
            </a:lvl9pPr>
          </a:lstStyle>
          <a:p>
            <a:pPr lvl="0"/>
            <a:r>
              <a:rPr lang="en-US" noProof="0"/>
              <a:t>Add body copy or click icon for other content options</a:t>
            </a:r>
          </a:p>
          <a:p>
            <a:pPr lvl="1"/>
            <a:r>
              <a:rPr lang="en-US" noProof="0"/>
              <a:t>Second level</a:t>
            </a:r>
          </a:p>
          <a:p>
            <a:pPr lvl="2"/>
            <a:r>
              <a:rPr lang="en-US" noProof="0"/>
              <a:t>Third level</a:t>
            </a:r>
          </a:p>
          <a:p>
            <a:pPr lvl="3"/>
            <a:r>
              <a:rPr lang="en-US" noProof="0"/>
              <a:t>Fourth level</a:t>
            </a:r>
          </a:p>
        </p:txBody>
      </p:sp>
      <p:sp>
        <p:nvSpPr>
          <p:cNvPr id="4" name="Text Placeholder 8">
            <a:extLst>
              <a:ext uri="{FF2B5EF4-FFF2-40B4-BE49-F238E27FC236}">
                <a16:creationId xmlns:a16="http://schemas.microsoft.com/office/drawing/2014/main" id="{C329F3E8-0FCB-AB0A-B83C-0444AE5DDC58}"/>
              </a:ext>
            </a:extLst>
          </p:cNvPr>
          <p:cNvSpPr>
            <a:spLocks noGrp="1"/>
          </p:cNvSpPr>
          <p:nvPr>
            <p:ph type="body" sz="quarter" idx="14" hasCustomPrompt="1"/>
          </p:nvPr>
        </p:nvSpPr>
        <p:spPr>
          <a:xfrm>
            <a:off x="4356847" y="6110882"/>
            <a:ext cx="6777556"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75412691-2200-EB3E-DF99-D65A58E3AB6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8" name="Graphic 12">
            <a:extLst>
              <a:ext uri="{FF2B5EF4-FFF2-40B4-BE49-F238E27FC236}">
                <a16:creationId xmlns:a16="http://schemas.microsoft.com/office/drawing/2014/main" id="{23F3EECA-5F54-67E0-745F-EBD94A80A0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39393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6342" y="472437"/>
            <a:ext cx="11274553" cy="792167"/>
          </a:xfrm>
        </p:spPr>
        <p:txBody>
          <a:bodyPr/>
          <a:lstStyle/>
          <a:p>
            <a:r>
              <a:rPr lang="en-CA" noProof="0"/>
              <a:t>Slide title</a:t>
            </a:r>
          </a:p>
        </p:txBody>
      </p:sp>
      <p:sp>
        <p:nvSpPr>
          <p:cNvPr id="3" name="Content Placeholder 2"/>
          <p:cNvSpPr>
            <a:spLocks noGrp="1"/>
          </p:cNvSpPr>
          <p:nvPr>
            <p:ph sz="half" idx="1" hasCustomPrompt="1"/>
          </p:nvPr>
        </p:nvSpPr>
        <p:spPr>
          <a:xfrm>
            <a:off x="455613" y="1434588"/>
            <a:ext cx="5551994" cy="4588045"/>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4" name="Content Placeholder 3"/>
          <p:cNvSpPr>
            <a:spLocks noGrp="1"/>
          </p:cNvSpPr>
          <p:nvPr>
            <p:ph sz="half" idx="2" hasCustomPrompt="1"/>
          </p:nvPr>
        </p:nvSpPr>
        <p:spPr>
          <a:xfrm>
            <a:off x="6188902" y="1434191"/>
            <a:ext cx="5551994" cy="4592404"/>
          </a:xfrm>
        </p:spPr>
        <p:txBody>
          <a:bodyPr>
            <a:noAutofit/>
          </a:bodyPr>
          <a:lstStyle>
            <a:lvl1pPr>
              <a:defRPr sz="2000" baseline="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ext Placeholder 8">
            <a:extLst>
              <a:ext uri="{FF2B5EF4-FFF2-40B4-BE49-F238E27FC236}">
                <a16:creationId xmlns:a16="http://schemas.microsoft.com/office/drawing/2014/main" id="{D2EEC305-C62E-07A8-F691-1A0D3230647E}"/>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6" name="Slide Number Placeholder 5">
            <a:extLst>
              <a:ext uri="{FF2B5EF4-FFF2-40B4-BE49-F238E27FC236}">
                <a16:creationId xmlns:a16="http://schemas.microsoft.com/office/drawing/2014/main" id="{71B7CB5A-3ED3-9893-13A7-492E9313A949}"/>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78737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a:lvl1pPr>
          </a:lstStyle>
          <a:p>
            <a:r>
              <a:rPr lang="en-CA" noProof="0"/>
              <a:t>Slide title</a:t>
            </a:r>
          </a:p>
        </p:txBody>
      </p:sp>
      <p:sp>
        <p:nvSpPr>
          <p:cNvPr id="3" name="Text Placeholder 2"/>
          <p:cNvSpPr>
            <a:spLocks noGrp="1"/>
          </p:cNvSpPr>
          <p:nvPr>
            <p:ph type="body" idx="1" hasCustomPrompt="1"/>
          </p:nvPr>
        </p:nvSpPr>
        <p:spPr>
          <a:xfrm>
            <a:off x="466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4" name="Content Placeholder 3"/>
          <p:cNvSpPr>
            <a:spLocks noGrp="1"/>
          </p:cNvSpPr>
          <p:nvPr>
            <p:ph sz="half" idx="2" hasCustomPrompt="1"/>
          </p:nvPr>
        </p:nvSpPr>
        <p:spPr>
          <a:xfrm>
            <a:off x="466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 name="Text Placeholder 4"/>
          <p:cNvSpPr>
            <a:spLocks noGrp="1"/>
          </p:cNvSpPr>
          <p:nvPr>
            <p:ph type="body" sz="quarter" idx="3" hasCustomPrompt="1"/>
          </p:nvPr>
        </p:nvSpPr>
        <p:spPr>
          <a:xfrm>
            <a:off x="6181342" y="1435608"/>
            <a:ext cx="5550410" cy="639762"/>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noProof="0"/>
              <a:t>Click to add heading</a:t>
            </a:r>
          </a:p>
        </p:txBody>
      </p:sp>
      <p:sp>
        <p:nvSpPr>
          <p:cNvPr id="6" name="Content Placeholder 5"/>
          <p:cNvSpPr>
            <a:spLocks noGrp="1"/>
          </p:cNvSpPr>
          <p:nvPr>
            <p:ph sz="quarter" idx="4" hasCustomPrompt="1"/>
          </p:nvPr>
        </p:nvSpPr>
        <p:spPr>
          <a:xfrm>
            <a:off x="6181342" y="2126105"/>
            <a:ext cx="5550410" cy="3907225"/>
          </a:xfrm>
        </p:spPr>
        <p:txBody>
          <a:bodyPr>
            <a:noAutofit/>
          </a:bodyPr>
          <a:lstStyle>
            <a:lvl1pPr>
              <a:defRPr sz="2000">
                <a:latin typeface="+mn-lt"/>
              </a:defRPr>
            </a:lvl1pPr>
            <a:lvl2pPr>
              <a:defRPr sz="1800">
                <a:latin typeface="+mn-lt"/>
              </a:defRPr>
            </a:lvl2pPr>
            <a:lvl3pPr>
              <a:defRPr sz="1600">
                <a:latin typeface="+mn-lt"/>
              </a:defRPr>
            </a:lvl3pPr>
            <a:lvl4pPr>
              <a:defRPr sz="1400">
                <a:latin typeface="+mn-lt"/>
              </a:defRPr>
            </a:lvl4pPr>
            <a:lvl5pPr>
              <a:defRPr sz="1400">
                <a:latin typeface="+mn-lt"/>
              </a:defRPr>
            </a:lvl5pPr>
            <a:lvl6pPr>
              <a:defRPr sz="1400"/>
            </a:lvl6pPr>
            <a:lvl7pPr>
              <a:defRPr sz="1400"/>
            </a:lvl7pPr>
            <a:lvl8pPr>
              <a:defRPr sz="1400"/>
            </a:lvl8pPr>
            <a:lvl9pPr>
              <a:defRPr sz="1400"/>
            </a:lvl9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7" name="Text Placeholder 8">
            <a:extLst>
              <a:ext uri="{FF2B5EF4-FFF2-40B4-BE49-F238E27FC236}">
                <a16:creationId xmlns:a16="http://schemas.microsoft.com/office/drawing/2014/main" id="{EEA580B7-BAAC-CA55-A774-8BBA0022BE5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8" name="Slide Number Placeholder 5">
            <a:extLst>
              <a:ext uri="{FF2B5EF4-FFF2-40B4-BE49-F238E27FC236}">
                <a16:creationId xmlns:a16="http://schemas.microsoft.com/office/drawing/2014/main" id="{A3B893E2-5EF0-3E5E-2CB5-CA0E0CB03505}"/>
              </a:ext>
            </a:extLst>
          </p:cNvPr>
          <p:cNvSpPr>
            <a:spLocks noGrp="1"/>
          </p:cNvSpPr>
          <p:nvPr>
            <p:ph type="sldNum" sz="quarter" idx="1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6644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8">
            <a:extLst>
              <a:ext uri="{FF2B5EF4-FFF2-40B4-BE49-F238E27FC236}">
                <a16:creationId xmlns:a16="http://schemas.microsoft.com/office/drawing/2014/main" id="{026B5DA9-7113-89FA-C04D-1D822AE16286}"/>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3" name="Slide Number Placeholder 5">
            <a:extLst>
              <a:ext uri="{FF2B5EF4-FFF2-40B4-BE49-F238E27FC236}">
                <a16:creationId xmlns:a16="http://schemas.microsoft.com/office/drawing/2014/main" id="{E92B5E55-F743-E98B-14ED-54022752415D}"/>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8364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34190"/>
            <a:ext cx="11274552" cy="4584842"/>
          </a:xfrm>
        </p:spPr>
        <p:txBody>
          <a:bodyPr/>
          <a:lstStyle>
            <a:lvl1pPr>
              <a:defRPr/>
            </a:lvl1pPr>
            <a:lvl5pPr>
              <a:defRPr/>
            </a:lvl5p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9" name="Text Placeholder 8">
            <a:extLst>
              <a:ext uri="{FF2B5EF4-FFF2-40B4-BE49-F238E27FC236}">
                <a16:creationId xmlns:a16="http://schemas.microsoft.com/office/drawing/2014/main" id="{9DE9F8E0-BCC7-4049-9B66-CBD41765F7B5}"/>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4" name="Slide Number Placeholder 5">
            <a:extLst>
              <a:ext uri="{FF2B5EF4-FFF2-40B4-BE49-F238E27FC236}">
                <a16:creationId xmlns:a16="http://schemas.microsoft.com/office/drawing/2014/main" id="{A2C38D8F-BA6E-ABEB-60F9-12944833AE94}"/>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79338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7D2329E-5154-8B58-DBB6-A1DE12ED65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pic>
        <p:nvPicPr>
          <p:cNvPr id="6" name="Graphic 5">
            <a:extLst>
              <a:ext uri="{FF2B5EF4-FFF2-40B4-BE49-F238E27FC236}">
                <a16:creationId xmlns:a16="http://schemas.microsoft.com/office/drawing/2014/main" id="{F049A00E-7FAA-2275-6D09-D273669BDD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81181" y="3081075"/>
            <a:ext cx="4626462" cy="695850"/>
          </a:xfrm>
          <a:prstGeom prst="rect">
            <a:avLst/>
          </a:prstGeom>
        </p:spPr>
      </p:pic>
    </p:spTree>
    <p:custDataLst>
      <p:tags r:id="rId1"/>
    </p:custDataLst>
    <p:extLst>
      <p:ext uri="{BB962C8B-B14F-4D97-AF65-F5344CB8AC3E}">
        <p14:creationId xmlns:p14="http://schemas.microsoft.com/office/powerpoint/2010/main" val="385008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7C25E0-5C72-4BF6-BE5E-DE72BD8BC6A8}"/>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rot="10800000">
            <a:off x="9485832" y="0"/>
            <a:ext cx="2702992" cy="6858000"/>
          </a:xfrm>
          <a:prstGeom prst="rect">
            <a:avLst/>
          </a:prstGeom>
        </p:spPr>
      </p:pic>
      <p:sp>
        <p:nvSpPr>
          <p:cNvPr id="2" name="Title 1">
            <a:extLst>
              <a:ext uri="{FF2B5EF4-FFF2-40B4-BE49-F238E27FC236}">
                <a16:creationId xmlns:a16="http://schemas.microsoft.com/office/drawing/2014/main" id="{404932F7-6B32-4C34-AD3E-BF597CA11209}"/>
              </a:ext>
            </a:extLst>
          </p:cNvPr>
          <p:cNvSpPr>
            <a:spLocks noGrp="1"/>
          </p:cNvSpPr>
          <p:nvPr>
            <p:ph type="title" hasCustomPrompt="1"/>
          </p:nvPr>
        </p:nvSpPr>
        <p:spPr>
          <a:xfrm>
            <a:off x="466343" y="472437"/>
            <a:ext cx="8935565" cy="792167"/>
          </a:xfrm>
        </p:spPr>
        <p:txBody>
          <a:bodyPr/>
          <a:lstStyle>
            <a:lvl1pPr>
              <a:defRPr/>
            </a:lvl1pPr>
          </a:lstStyle>
          <a:p>
            <a:r>
              <a:rPr lang="en-CA" noProof="0"/>
              <a:t>Agenda slide title</a:t>
            </a:r>
          </a:p>
        </p:txBody>
      </p:sp>
      <p:sp>
        <p:nvSpPr>
          <p:cNvPr id="9" name="Text Placeholder 8">
            <a:extLst>
              <a:ext uri="{FF2B5EF4-FFF2-40B4-BE49-F238E27FC236}">
                <a16:creationId xmlns:a16="http://schemas.microsoft.com/office/drawing/2014/main" id="{695B93E3-EEA6-456D-B67D-D16BEF52559A}"/>
              </a:ext>
            </a:extLst>
          </p:cNvPr>
          <p:cNvSpPr>
            <a:spLocks noGrp="1"/>
          </p:cNvSpPr>
          <p:nvPr>
            <p:ph type="body" sz="quarter" idx="13" hasCustomPrompt="1"/>
          </p:nvPr>
        </p:nvSpPr>
        <p:spPr>
          <a:xfrm>
            <a:off x="466343" y="1434190"/>
            <a:ext cx="4236689" cy="4584842"/>
          </a:xfrm>
        </p:spPr>
        <p:txBody>
          <a:bodyPr/>
          <a:lstStyle>
            <a:lvl1pPr>
              <a:buSzPct val="115000"/>
              <a:defRPr/>
            </a:lvl1pPr>
            <a:lvl2pPr>
              <a:buSzPct val="115000"/>
              <a:defRPr/>
            </a:lvl2pPr>
            <a:lvl3pPr>
              <a:buSzPct val="115000"/>
              <a:defRPr/>
            </a:lvl3pPr>
            <a:lvl4pPr>
              <a:buSzPct val="115000"/>
              <a:defRPr/>
            </a:lvl4pPr>
            <a:lvl5pPr marL="1609344" indent="-228600">
              <a:buSzPct val="1150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buSzPct val="115000"/>
              <a:defRPr lang="en-US" sz="1400" kern="1200" dirty="0">
                <a:solidFill>
                  <a:schemeClr val="tx1"/>
                </a:solidFill>
                <a:latin typeface="+mn-lt"/>
                <a:ea typeface="+mn-ea"/>
                <a:cs typeface="+mn-cs"/>
              </a:defRPr>
            </a:lvl7pPr>
            <a:lvl8pPr>
              <a:buSzPct val="115000"/>
              <a:defRPr/>
            </a:lvl8pPr>
            <a:lvl9pPr>
              <a:buSzPct val="115000"/>
              <a:defRPr/>
            </a:lvl9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12" name="Text Placeholder 8">
            <a:extLst>
              <a:ext uri="{FF2B5EF4-FFF2-40B4-BE49-F238E27FC236}">
                <a16:creationId xmlns:a16="http://schemas.microsoft.com/office/drawing/2014/main" id="{2507130D-B493-4337-BB0F-5DB874909A70}"/>
              </a:ext>
            </a:extLst>
          </p:cNvPr>
          <p:cNvSpPr>
            <a:spLocks noGrp="1"/>
          </p:cNvSpPr>
          <p:nvPr>
            <p:ph type="body" sz="quarter" idx="14" hasCustomPrompt="1"/>
          </p:nvPr>
        </p:nvSpPr>
        <p:spPr>
          <a:xfrm>
            <a:off x="5165218" y="1434189"/>
            <a:ext cx="4236689" cy="4594268"/>
          </a:xfrm>
        </p:spPr>
        <p:txBody>
          <a:bodyPr/>
          <a:lstStyle>
            <a:lvl1pPr>
              <a:defRPr/>
            </a:lvl1pPr>
            <a:lvl2pPr>
              <a:defRPr/>
            </a:lvl2pPr>
            <a:lvl3pPr>
              <a:defRPr/>
            </a:lvl3pPr>
            <a:lvl4pPr>
              <a:defRPr/>
            </a:lvl4pPr>
            <a:lvl5pPr marL="1609344" indent="-228600">
              <a:defRPr lang="en-US" sz="1400" kern="1200" dirty="0" smtClean="0">
                <a:solidFill>
                  <a:schemeClr val="tx1"/>
                </a:solidFill>
                <a:latin typeface="+mn-lt"/>
                <a:ea typeface="+mn-ea"/>
                <a:cs typeface="+mn-cs"/>
              </a:defRPr>
            </a:lvl5pPr>
            <a:lvl6pPr marL="1598613" indent="-228600">
              <a:buFont typeface="Arial" panose="020B0604020202020204" pitchFamily="34" charset="0"/>
              <a:buChar char="•"/>
              <a:defRPr sz="1400"/>
            </a:lvl6pPr>
            <a:lvl7pPr>
              <a:defRPr lang="en-US" sz="1400" kern="1200" dirty="0">
                <a:solidFill>
                  <a:schemeClr val="tx1"/>
                </a:solidFill>
                <a:latin typeface="+mn-lt"/>
                <a:ea typeface="+mn-ea"/>
                <a:cs typeface="+mn-cs"/>
              </a:defRPr>
            </a:lvl7pPr>
          </a:lstStyle>
          <a:p>
            <a:pPr lvl="0"/>
            <a:r>
              <a:rPr lang="en-CA" noProof="0"/>
              <a:t>Section headline or item 1</a:t>
            </a:r>
          </a:p>
          <a:p>
            <a:pPr lvl="1"/>
            <a:r>
              <a:rPr lang="en-CA" noProof="0"/>
              <a:t>Item 2</a:t>
            </a:r>
          </a:p>
          <a:p>
            <a:pPr lvl="2"/>
            <a:r>
              <a:rPr lang="en-CA" noProof="0"/>
              <a:t>Item 3</a:t>
            </a:r>
          </a:p>
          <a:p>
            <a:pPr lvl="3"/>
            <a:r>
              <a:rPr lang="en-CA" noProof="0"/>
              <a:t>Item 4</a:t>
            </a:r>
          </a:p>
          <a:p>
            <a:pPr lvl="4"/>
            <a:r>
              <a:rPr lang="en-CA" noProof="0"/>
              <a:t>Item 5</a:t>
            </a:r>
          </a:p>
          <a:p>
            <a:pPr marL="1609344" lvl="6" indent="-228600" algn="l" defTabSz="914400" rtl="0" eaLnBrk="1" latinLnBrk="0" hangingPunct="1">
              <a:lnSpc>
                <a:spcPct val="95000"/>
              </a:lnSpc>
              <a:spcBef>
                <a:spcPts val="600"/>
              </a:spcBef>
              <a:buClr>
                <a:schemeClr val="tx1"/>
              </a:buClr>
              <a:buSzPct val="115000"/>
              <a:buFont typeface="Arial" panose="020B0604020202020204" pitchFamily="34" charset="0"/>
              <a:buChar char="•"/>
            </a:pPr>
            <a:r>
              <a:rPr lang="en-CA" noProof="0"/>
              <a:t>Item 6</a:t>
            </a:r>
          </a:p>
          <a:p>
            <a:pPr lvl="6"/>
            <a:r>
              <a:rPr lang="en-CA" noProof="0"/>
              <a:t>Item 7</a:t>
            </a:r>
          </a:p>
          <a:p>
            <a:pPr lvl="7"/>
            <a:r>
              <a:rPr lang="en-CA" noProof="0"/>
              <a:t>Item 8</a:t>
            </a:r>
          </a:p>
          <a:p>
            <a:pPr lvl="8"/>
            <a:r>
              <a:rPr lang="en-CA" noProof="0"/>
              <a:t>Item 9</a:t>
            </a:r>
          </a:p>
        </p:txBody>
      </p:sp>
      <p:sp>
        <p:nvSpPr>
          <p:cNvPr id="4" name="Slide Number Placeholder 5">
            <a:extLst>
              <a:ext uri="{FF2B5EF4-FFF2-40B4-BE49-F238E27FC236}">
                <a16:creationId xmlns:a16="http://schemas.microsoft.com/office/drawing/2014/main" id="{12627AD6-D521-F26B-92E5-3F3A9C92D738}"/>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96526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454965"/>
            <a:ext cx="11274552" cy="4555357"/>
          </a:xfrm>
        </p:spPr>
        <p:txBody>
          <a:bodyPr/>
          <a:lstStyle>
            <a:lvl1pPr>
              <a:defRPr sz="1400"/>
            </a:lvl1pPr>
          </a:lstStyle>
          <a:p>
            <a:pPr lvl="0"/>
            <a:r>
              <a:rPr lang="en-CA" noProof="0"/>
              <a:t>Click icon to add table or chart</a:t>
            </a:r>
          </a:p>
        </p:txBody>
      </p:sp>
      <p:sp>
        <p:nvSpPr>
          <p:cNvPr id="4" name="Text Placeholder 8">
            <a:extLst>
              <a:ext uri="{FF2B5EF4-FFF2-40B4-BE49-F238E27FC236}">
                <a16:creationId xmlns:a16="http://schemas.microsoft.com/office/drawing/2014/main" id="{EBD11DD3-D875-3ACA-6CB5-FFBFF1789360}"/>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FE3286B8-248E-E9B9-2AA9-8723ADDC8B26}"/>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281731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Chart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6342" y="472437"/>
            <a:ext cx="11274553" cy="792167"/>
          </a:xfrm>
        </p:spPr>
        <p:txBody>
          <a:bodyPr/>
          <a:lstStyle>
            <a:lvl1pPr>
              <a:defRPr baseline="0"/>
            </a:lvl1pPr>
          </a:lstStyle>
          <a:p>
            <a:r>
              <a:rPr lang="en-CA" noProof="0"/>
              <a:t>Slide title</a:t>
            </a:r>
          </a:p>
        </p:txBody>
      </p:sp>
      <p:sp>
        <p:nvSpPr>
          <p:cNvPr id="3" name="Content Placeholder 2"/>
          <p:cNvSpPr>
            <a:spLocks noGrp="1"/>
          </p:cNvSpPr>
          <p:nvPr>
            <p:ph idx="1" hasCustomPrompt="1"/>
          </p:nvPr>
        </p:nvSpPr>
        <p:spPr>
          <a:xfrm>
            <a:off x="466343" y="1829560"/>
            <a:ext cx="11274552" cy="4189472"/>
          </a:xfrm>
        </p:spPr>
        <p:txBody>
          <a:bodyPr/>
          <a:lstStyle>
            <a:lvl1pPr>
              <a:defRPr sz="1400"/>
            </a:lvl1pPr>
          </a:lstStyle>
          <a:p>
            <a:pPr lvl="0"/>
            <a:r>
              <a:rPr lang="en-CA" noProof="0"/>
              <a:t>Click icon to add table or chart</a:t>
            </a:r>
          </a:p>
        </p:txBody>
      </p:sp>
      <p:sp>
        <p:nvSpPr>
          <p:cNvPr id="8" name="Text Placeholder 7">
            <a:extLst>
              <a:ext uri="{FF2B5EF4-FFF2-40B4-BE49-F238E27FC236}">
                <a16:creationId xmlns:a16="http://schemas.microsoft.com/office/drawing/2014/main" id="{830F0699-528E-4D23-AAD0-9014222C8ABE}"/>
              </a:ext>
            </a:extLst>
          </p:cNvPr>
          <p:cNvSpPr>
            <a:spLocks noGrp="1"/>
          </p:cNvSpPr>
          <p:nvPr>
            <p:ph type="body" sz="quarter" idx="14" hasCustomPrompt="1"/>
          </p:nvPr>
        </p:nvSpPr>
        <p:spPr>
          <a:xfrm>
            <a:off x="466342" y="1418190"/>
            <a:ext cx="11274552" cy="231242"/>
          </a:xfrm>
        </p:spPr>
        <p:txBody>
          <a:bodyPr anchor="b">
            <a:noAutofit/>
          </a:bodyPr>
          <a:lstStyle>
            <a:lvl1pPr marL="0" indent="0">
              <a:spcBef>
                <a:spcPts val="0"/>
              </a:spcBef>
              <a:buNone/>
              <a:defRPr sz="1400" b="0" baseline="0">
                <a:latin typeface="+mj-lt"/>
              </a:defRPr>
            </a:lvl1pPr>
            <a:lvl2pPr marL="0" indent="0">
              <a:spcBef>
                <a:spcPts val="0"/>
              </a:spcBef>
              <a:buNone/>
              <a:defRPr sz="1600" b="1"/>
            </a:lvl2pPr>
            <a:lvl3pPr marL="0" indent="0">
              <a:spcBef>
                <a:spcPts val="0"/>
              </a:spcBef>
              <a:buNone/>
              <a:defRPr sz="1600" b="1"/>
            </a:lvl3pPr>
            <a:lvl4pPr marL="0" indent="0">
              <a:spcBef>
                <a:spcPts val="0"/>
              </a:spcBef>
              <a:buNone/>
              <a:defRPr sz="1600" b="1"/>
            </a:lvl4pPr>
            <a:lvl5pPr marL="0" indent="0">
              <a:spcBef>
                <a:spcPts val="0"/>
              </a:spcBef>
              <a:buNone/>
              <a:defRPr sz="1600" b="1"/>
            </a:lvl5pPr>
            <a:lvl6pPr marL="0" indent="0">
              <a:spcBef>
                <a:spcPts val="0"/>
              </a:spcBef>
              <a:buNone/>
              <a:defRPr sz="1600" b="1"/>
            </a:lvl6pPr>
            <a:lvl7pPr marL="0" indent="0">
              <a:spcBef>
                <a:spcPts val="0"/>
              </a:spcBef>
              <a:buNone/>
              <a:defRPr sz="1600" b="1"/>
            </a:lvl7pPr>
            <a:lvl8pPr marL="0" indent="0">
              <a:spcBef>
                <a:spcPts val="0"/>
              </a:spcBef>
              <a:buNone/>
              <a:defRPr sz="1600" b="1"/>
            </a:lvl8pPr>
            <a:lvl9pPr marL="0" indent="0">
              <a:spcBef>
                <a:spcPts val="0"/>
              </a:spcBef>
              <a:buNone/>
              <a:defRPr sz="1600" b="1"/>
            </a:lvl9pPr>
          </a:lstStyle>
          <a:p>
            <a:pPr lvl="0"/>
            <a:r>
              <a:rPr lang="en-CA" noProof="0"/>
              <a:t>Subtitle</a:t>
            </a:r>
          </a:p>
        </p:txBody>
      </p:sp>
      <p:sp>
        <p:nvSpPr>
          <p:cNvPr id="4" name="Text Placeholder 8">
            <a:extLst>
              <a:ext uri="{FF2B5EF4-FFF2-40B4-BE49-F238E27FC236}">
                <a16:creationId xmlns:a16="http://schemas.microsoft.com/office/drawing/2014/main" id="{C048A42B-3E2B-D4E0-5FFA-A6AE6F58AC1C}"/>
              </a:ext>
            </a:extLst>
          </p:cNvPr>
          <p:cNvSpPr>
            <a:spLocks noGrp="1"/>
          </p:cNvSpPr>
          <p:nvPr>
            <p:ph type="body" sz="quarter" idx="13" hasCustomPrompt="1"/>
          </p:nvPr>
        </p:nvSpPr>
        <p:spPr>
          <a:xfrm>
            <a:off x="4050668" y="6110882"/>
            <a:ext cx="7083735" cy="402451"/>
          </a:xfrm>
        </p:spPr>
        <p:txBody>
          <a:bodyPr anchor="b"/>
          <a:lstStyle>
            <a:lvl1pPr marL="0" indent="0">
              <a:lnSpc>
                <a:spcPct val="95000"/>
              </a:lnSpc>
              <a:spcBef>
                <a:spcPts val="0"/>
              </a:spcBef>
              <a:buNone/>
              <a:defRPr sz="800">
                <a:latin typeface="Arial" panose="020B0604020202020204" pitchFamily="34" charset="0"/>
              </a:defRPr>
            </a:lvl1pPr>
            <a:lvl2pPr marL="0" indent="0">
              <a:lnSpc>
                <a:spcPct val="95000"/>
              </a:lnSpc>
              <a:spcBef>
                <a:spcPts val="0"/>
              </a:spcBef>
              <a:buNone/>
              <a:defRPr sz="800">
                <a:latin typeface="Arial" panose="00000400000000000000" pitchFamily="2" charset="0"/>
              </a:defRPr>
            </a:lvl2pPr>
            <a:lvl3pPr marL="0" indent="0">
              <a:lnSpc>
                <a:spcPct val="95000"/>
              </a:lnSpc>
              <a:spcBef>
                <a:spcPts val="0"/>
              </a:spcBef>
              <a:buNone/>
              <a:defRPr sz="800">
                <a:latin typeface="Arial" panose="00000400000000000000" pitchFamily="2" charset="0"/>
              </a:defRPr>
            </a:lvl3pPr>
            <a:lvl4pPr marL="0" indent="0">
              <a:lnSpc>
                <a:spcPct val="95000"/>
              </a:lnSpc>
              <a:spcBef>
                <a:spcPts val="0"/>
              </a:spcBef>
              <a:buNone/>
              <a:defRPr sz="800">
                <a:latin typeface="Arial" panose="00000400000000000000" pitchFamily="2" charset="0"/>
              </a:defRPr>
            </a:lvl4pPr>
            <a:lvl5pPr marL="0" indent="0">
              <a:lnSpc>
                <a:spcPct val="95000"/>
              </a:lnSpc>
              <a:spcBef>
                <a:spcPts val="0"/>
              </a:spcBef>
              <a:buNone/>
              <a:defRPr sz="800">
                <a:latin typeface="Arial" panose="00000400000000000000" pitchFamily="2" charset="0"/>
              </a:defRPr>
            </a:lvl5pPr>
            <a:lvl6pPr marL="0" indent="0">
              <a:lnSpc>
                <a:spcPct val="95000"/>
              </a:lnSpc>
              <a:spcBef>
                <a:spcPts val="0"/>
              </a:spcBef>
              <a:buNone/>
              <a:defRPr sz="800">
                <a:latin typeface="Arial" panose="00000400000000000000" pitchFamily="2" charset="0"/>
              </a:defRPr>
            </a:lvl6pPr>
            <a:lvl7pPr marL="0" indent="0">
              <a:lnSpc>
                <a:spcPct val="95000"/>
              </a:lnSpc>
              <a:spcBef>
                <a:spcPts val="0"/>
              </a:spcBef>
              <a:buNone/>
              <a:defRPr sz="800">
                <a:latin typeface="Arial" panose="00000400000000000000" pitchFamily="2" charset="0"/>
              </a:defRPr>
            </a:lvl7pPr>
            <a:lvl8pPr marL="0" indent="0">
              <a:lnSpc>
                <a:spcPct val="95000"/>
              </a:lnSpc>
              <a:spcBef>
                <a:spcPts val="0"/>
              </a:spcBef>
              <a:buNone/>
              <a:defRPr sz="800">
                <a:latin typeface="Arial" panose="00000400000000000000" pitchFamily="2" charset="0"/>
              </a:defRPr>
            </a:lvl8pPr>
            <a:lvl9pPr marL="0" indent="0">
              <a:lnSpc>
                <a:spcPct val="95000"/>
              </a:lnSpc>
              <a:spcBef>
                <a:spcPts val="0"/>
              </a:spcBef>
              <a:buNone/>
              <a:defRPr sz="800">
                <a:latin typeface="Arial" panose="00000400000000000000" pitchFamily="2" charset="0"/>
              </a:defRPr>
            </a:lvl9pPr>
          </a:lstStyle>
          <a:p>
            <a:pPr lvl="0"/>
            <a:r>
              <a:rPr lang="en-CA" sz="800" noProof="0">
                <a:latin typeface="Arial" panose="020B0303040401060103" pitchFamily="34" charset="0"/>
                <a:cs typeface="Arial" panose="020B0604020202020204" pitchFamily="34" charset="0"/>
              </a:rPr>
              <a:t>Source text should be Arial, size 8. </a:t>
            </a:r>
            <a:endParaRPr lang="en-CA" noProof="0"/>
          </a:p>
        </p:txBody>
      </p:sp>
      <p:sp>
        <p:nvSpPr>
          <p:cNvPr id="5" name="Slide Number Placeholder 5">
            <a:extLst>
              <a:ext uri="{FF2B5EF4-FFF2-40B4-BE49-F238E27FC236}">
                <a16:creationId xmlns:a16="http://schemas.microsoft.com/office/drawing/2014/main" id="{1A6BADE9-E8C0-54B0-5BAB-D11531E1734E}"/>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Tree>
    <p:custDataLst>
      <p:tags r:id="rId1"/>
    </p:custDataLst>
    <p:extLst>
      <p:ext uri="{BB962C8B-B14F-4D97-AF65-F5344CB8AC3E}">
        <p14:creationId xmlns:p14="http://schemas.microsoft.com/office/powerpoint/2010/main" val="3373871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Chapter">
    <p:bg>
      <p:bgPr>
        <a:solidFill>
          <a:srgbClr val="06874E"/>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C409E060-47CB-C248-9871-C59E21BF4335}"/>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71D9CCCD-C113-03C8-1F81-F001B506A9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1187481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hapter 2">
    <p:bg>
      <p:bgPr>
        <a:solidFill>
          <a:srgbClr val="00009A"/>
        </a:solidFill>
        <a:effectLst/>
      </p:bgPr>
    </p:bg>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38912" y="780239"/>
            <a:ext cx="11280656" cy="4771958"/>
          </a:xfrm>
        </p:spPr>
        <p:txBody>
          <a:bodyPr anchor="ctr">
            <a:normAutofit/>
          </a:bodyPr>
          <a:lstStyle>
            <a:lvl1pPr>
              <a:defRPr sz="7200">
                <a:solidFill>
                  <a:schemeClr val="bg1"/>
                </a:solidFill>
              </a:defRPr>
            </a:lvl1pPr>
          </a:lstStyle>
          <a:p>
            <a:r>
              <a:rPr lang="en-CA" noProof="0"/>
              <a:t>Chapter slide</a:t>
            </a:r>
          </a:p>
        </p:txBody>
      </p:sp>
      <p:sp>
        <p:nvSpPr>
          <p:cNvPr id="3" name="Slide Number Placeholder 3">
            <a:extLst>
              <a:ext uri="{FF2B5EF4-FFF2-40B4-BE49-F238E27FC236}">
                <a16:creationId xmlns:a16="http://schemas.microsoft.com/office/drawing/2014/main" id="{45ABFF47-9EEF-0833-A387-9534EBDD9958}"/>
              </a:ext>
            </a:extLst>
          </p:cNvPr>
          <p:cNvSpPr>
            <a:spLocks noGrp="1"/>
          </p:cNvSpPr>
          <p:nvPr>
            <p:ph type="sldNum" sz="quarter" idx="12"/>
          </p:nvPr>
        </p:nvSpPr>
        <p:spPr>
          <a:xfrm>
            <a:off x="11449993" y="6337639"/>
            <a:ext cx="283219" cy="175694"/>
          </a:xfrm>
          <a:prstGeom prst="rect">
            <a:avLst/>
          </a:prstGeom>
        </p:spPr>
        <p:txBody>
          <a:bodyPr/>
          <a:lstStyle>
            <a:lvl1pPr>
              <a:defRPr>
                <a:solidFill>
                  <a:schemeClr val="bg1"/>
                </a:solidFill>
              </a:defRPr>
            </a:lvl1pPr>
          </a:lstStyle>
          <a:p>
            <a:fld id="{BB333B34-C87C-402E-ABB0-13B7C9DEBBC4}" type="slidenum">
              <a:rPr lang="en-CA" smtClean="0"/>
              <a:pPr/>
              <a:t>‹#›</a:t>
            </a:fld>
            <a:endParaRPr lang="en-CA" dirty="0"/>
          </a:p>
        </p:txBody>
      </p:sp>
      <p:pic>
        <p:nvPicPr>
          <p:cNvPr id="5" name="Graphic 12">
            <a:extLst>
              <a:ext uri="{FF2B5EF4-FFF2-40B4-BE49-F238E27FC236}">
                <a16:creationId xmlns:a16="http://schemas.microsoft.com/office/drawing/2014/main" id="{5ABA9E22-4B08-D9A0-3AAB-5A8CF4ED3B4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Tree>
    <p:custDataLst>
      <p:tags r:id="rId1"/>
    </p:custDataLst>
    <p:extLst>
      <p:ext uri="{BB962C8B-B14F-4D97-AF65-F5344CB8AC3E}">
        <p14:creationId xmlns:p14="http://schemas.microsoft.com/office/powerpoint/2010/main" val="370424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1.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ags" Target="../tags/tag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6" name="Slide Number Placeholder 5"/>
          <p:cNvSpPr>
            <a:spLocks noGrp="1"/>
          </p:cNvSpPr>
          <p:nvPr userDrawn="1">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4" name="Rectangle 3">
            <a:extLst>
              <a:ext uri="{FF2B5EF4-FFF2-40B4-BE49-F238E27FC236}">
                <a16:creationId xmlns:a16="http://schemas.microsoft.com/office/drawing/2014/main" id="{EDB1E14B-B98A-68D3-64AF-666C2510BD41}"/>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5" name="Rectangle 4">
            <a:extLst>
              <a:ext uri="{FF2B5EF4-FFF2-40B4-BE49-F238E27FC236}">
                <a16:creationId xmlns:a16="http://schemas.microsoft.com/office/drawing/2014/main" id="{D6FF9302-7317-2652-68EF-6AB6EE59A59B}"/>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1B9A54B7-7590-A5B4-6329-1C3D3A887B41}"/>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9" name="Graphic 12">
            <a:extLst>
              <a:ext uri="{FF2B5EF4-FFF2-40B4-BE49-F238E27FC236}">
                <a16:creationId xmlns:a16="http://schemas.microsoft.com/office/drawing/2014/main" id="{1369D9F3-8138-C012-A945-7EDCF6914856}"/>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828481397"/>
      </p:ext>
    </p:extLst>
  </p:cSld>
  <p:clrMap bg1="lt1" tx1="dk1" bg2="lt2" tx2="dk2" accent1="accent1" accent2="accent2" accent3="accent3" accent4="accent4" accent5="accent5" accent6="accent6" hlink="hlink" folHlink="folHlink"/>
  <p:sldLayoutIdLst>
    <p:sldLayoutId id="2147483684" r:id="rId1"/>
    <p:sldLayoutId id="2147483650" r:id="rId2"/>
    <p:sldLayoutId id="2147483683" r:id="rId3"/>
    <p:sldLayoutId id="2147483690" r:id="rId4"/>
    <p:sldLayoutId id="2147483701" r:id="rId5"/>
    <p:sldLayoutId id="2147483691" r:id="rId6"/>
    <p:sldLayoutId id="2147483695" r:id="rId7"/>
    <p:sldLayoutId id="2147483696" r:id="rId8"/>
    <p:sldLayoutId id="2147483697" r:id="rId9"/>
    <p:sldLayoutId id="2147483700" r:id="rId10"/>
    <p:sldLayoutId id="2147483654" r:id="rId11"/>
    <p:sldLayoutId id="2147483698" r:id="rId12"/>
    <p:sldLayoutId id="2147483729" r:id="rId13"/>
    <p:sldLayoutId id="2147483730" r:id="rId14"/>
    <p:sldLayoutId id="2147483731" r:id="rId15"/>
    <p:sldLayoutId id="2147483732" r:id="rId16"/>
    <p:sldLayoutId id="2147483652" r:id="rId17"/>
    <p:sldLayoutId id="2147483653" r:id="rId18"/>
    <p:sldLayoutId id="2147483655" r:id="rId19"/>
    <p:sldLayoutId id="2147483668"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userDrawn="1">
          <p15:clr>
            <a:srgbClr val="F26B43"/>
          </p15:clr>
        </p15:guide>
        <p15:guide id="4" pos="7391" userDrawn="1">
          <p15:clr>
            <a:srgbClr val="F26B43"/>
          </p15:clr>
        </p15:guide>
        <p15:guide id="5" orient="horz" pos="412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466342" y="472437"/>
            <a:ext cx="11274553" cy="792167"/>
          </a:xfrm>
          <a:prstGeom prst="rect">
            <a:avLst/>
          </a:prstGeom>
        </p:spPr>
        <p:txBody>
          <a:bodyPr vert="horz" lIns="0" tIns="0" rIns="0" bIns="0" rtlCol="0" anchor="t">
            <a:noAutofit/>
          </a:bodyPr>
          <a:lstStyle/>
          <a:p>
            <a:r>
              <a:rPr lang="en-CA" noProof="0"/>
              <a:t>Slide title</a:t>
            </a:r>
          </a:p>
        </p:txBody>
      </p:sp>
      <p:sp>
        <p:nvSpPr>
          <p:cNvPr id="3" name="Text Placeholder 2"/>
          <p:cNvSpPr>
            <a:spLocks noGrp="1"/>
          </p:cNvSpPr>
          <p:nvPr userDrawn="1">
            <p:ph type="body" idx="1"/>
          </p:nvPr>
        </p:nvSpPr>
        <p:spPr>
          <a:xfrm>
            <a:off x="466343" y="1434190"/>
            <a:ext cx="11274552" cy="4584842"/>
          </a:xfrm>
          <a:prstGeom prst="rect">
            <a:avLst/>
          </a:prstGeom>
        </p:spPr>
        <p:txBody>
          <a:bodyPr vert="horz" lIns="0" tIns="0" rIns="0" bIns="0" rtlCol="0">
            <a:noAutofit/>
          </a:bodyPr>
          <a:lstStyle/>
          <a:p>
            <a:pPr lvl="0"/>
            <a:r>
              <a:rPr lang="en-CA" noProof="0"/>
              <a:t>Click to add main bullet</a:t>
            </a:r>
          </a:p>
          <a:p>
            <a:pPr lvl="1"/>
            <a:r>
              <a:rPr lang="en-CA" noProof="0"/>
              <a:t>Second level</a:t>
            </a:r>
          </a:p>
          <a:p>
            <a:pPr lvl="2"/>
            <a:r>
              <a:rPr lang="en-CA" noProof="0"/>
              <a:t>Third level</a:t>
            </a:r>
          </a:p>
          <a:p>
            <a:pPr lvl="3"/>
            <a:r>
              <a:rPr lang="en-CA" noProof="0"/>
              <a:t>Fourth level</a:t>
            </a:r>
          </a:p>
          <a:p>
            <a:pPr lvl="4"/>
            <a:r>
              <a:rPr lang="en-CA" noProof="0"/>
              <a:t>Fifth level</a:t>
            </a:r>
          </a:p>
          <a:p>
            <a:pPr lvl="5"/>
            <a:r>
              <a:rPr lang="en-CA" noProof="0"/>
              <a:t>Sixth level</a:t>
            </a:r>
          </a:p>
          <a:p>
            <a:pPr lvl="6"/>
            <a:r>
              <a:rPr lang="en-CA" noProof="0"/>
              <a:t>Seventh level</a:t>
            </a:r>
          </a:p>
          <a:p>
            <a:pPr lvl="7"/>
            <a:r>
              <a:rPr lang="en-CA" noProof="0"/>
              <a:t>Eighth level</a:t>
            </a:r>
          </a:p>
          <a:p>
            <a:pPr lvl="8"/>
            <a:r>
              <a:rPr lang="en-CA" noProof="0"/>
              <a:t>Ninth level</a:t>
            </a:r>
          </a:p>
        </p:txBody>
      </p:sp>
      <p:sp>
        <p:nvSpPr>
          <p:cNvPr id="4" name="Slide Number Placeholder 5">
            <a:extLst>
              <a:ext uri="{FF2B5EF4-FFF2-40B4-BE49-F238E27FC236}">
                <a16:creationId xmlns:a16="http://schemas.microsoft.com/office/drawing/2014/main" id="{2BBA8B7F-292C-68B1-97B8-C1494D13154F}"/>
              </a:ext>
            </a:extLst>
          </p:cNvPr>
          <p:cNvSpPr>
            <a:spLocks noGrp="1"/>
          </p:cNvSpPr>
          <p:nvPr>
            <p:ph type="sldNum" sz="quarter" idx="4"/>
          </p:nvPr>
        </p:nvSpPr>
        <p:spPr>
          <a:xfrm>
            <a:off x="11449993" y="6337639"/>
            <a:ext cx="283219" cy="175694"/>
          </a:xfrm>
          <a:prstGeom prst="rect">
            <a:avLst/>
          </a:prstGeom>
        </p:spPr>
        <p:txBody>
          <a:bodyPr vert="horz" lIns="0" tIns="0" rIns="0" bIns="0" rtlCol="0" anchor="b">
            <a:noAutofit/>
          </a:bodyPr>
          <a:lstStyle>
            <a:lvl1pPr algn="r">
              <a:defRPr sz="800">
                <a:solidFill>
                  <a:schemeClr val="tx1"/>
                </a:solidFill>
              </a:defRPr>
            </a:lvl1pPr>
          </a:lstStyle>
          <a:p>
            <a:fld id="{BB333B34-C87C-402E-ABB0-13B7C9DEBBC4}" type="slidenum">
              <a:rPr lang="en-CA" smtClean="0"/>
              <a:pPr/>
              <a:t>‹#›</a:t>
            </a:fld>
            <a:endParaRPr lang="en-CA" dirty="0"/>
          </a:p>
        </p:txBody>
      </p:sp>
      <p:sp>
        <p:nvSpPr>
          <p:cNvPr id="5" name="Rectangle 4">
            <a:extLst>
              <a:ext uri="{FF2B5EF4-FFF2-40B4-BE49-F238E27FC236}">
                <a16:creationId xmlns:a16="http://schemas.microsoft.com/office/drawing/2014/main" id="{7B8DA9D8-A35C-DCAD-D222-C5554AA1E808}"/>
              </a:ext>
            </a:extLst>
          </p:cNvPr>
          <p:cNvSpPr/>
          <p:nvPr userDrawn="1"/>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7" name="Rectangle 6">
            <a:extLst>
              <a:ext uri="{FF2B5EF4-FFF2-40B4-BE49-F238E27FC236}">
                <a16:creationId xmlns:a16="http://schemas.microsoft.com/office/drawing/2014/main" id="{8B705AA9-9150-4107-B450-FAE778D153C1}"/>
              </a:ext>
            </a:extLst>
          </p:cNvPr>
          <p:cNvSpPr/>
          <p:nvPr userDrawn="1"/>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8" name="Rectangle 7">
            <a:extLst>
              <a:ext uri="{FF2B5EF4-FFF2-40B4-BE49-F238E27FC236}">
                <a16:creationId xmlns:a16="http://schemas.microsoft.com/office/drawing/2014/main" id="{537BE8B1-454E-0016-4AEB-01FC802A5425}"/>
              </a:ext>
            </a:extLst>
          </p:cNvPr>
          <p:cNvSpPr/>
          <p:nvPr userDrawn="1"/>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0" name="Graphic 12">
            <a:extLst>
              <a:ext uri="{FF2B5EF4-FFF2-40B4-BE49-F238E27FC236}">
                <a16:creationId xmlns:a16="http://schemas.microsoft.com/office/drawing/2014/main" id="{48D963B7-6A8B-64D3-0D79-CE390FF878B7}"/>
              </a:ext>
            </a:extLst>
          </p:cNvPr>
          <p:cNvPicPr>
            <a:picLocks noChangeAspect="1"/>
          </p:cNvPicPr>
          <p:nvPr userDrawn="1"/>
        </p:nvPicPr>
        <p:blipFill>
          <a:blip r:embed="rId2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spTree>
    <p:custDataLst>
      <p:tags r:id="rId22"/>
    </p:custDataLst>
    <p:extLst>
      <p:ext uri="{BB962C8B-B14F-4D97-AF65-F5344CB8AC3E}">
        <p14:creationId xmlns:p14="http://schemas.microsoft.com/office/powerpoint/2010/main" val="315042321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5000"/>
        </a:lnSpc>
        <a:spcBef>
          <a:spcPct val="0"/>
        </a:spcBef>
        <a:buNone/>
        <a:defRPr sz="2400" b="1" kern="1200" baseline="0">
          <a:solidFill>
            <a:schemeClr val="tx1"/>
          </a:solidFill>
          <a:latin typeface="+mj-lt"/>
          <a:ea typeface="+mj-ea"/>
          <a:cs typeface="+mj-cs"/>
        </a:defRPr>
      </a:lvl1pPr>
    </p:titleStyle>
    <p:body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7">
          <p15:clr>
            <a:srgbClr val="F26B43"/>
          </p15:clr>
        </p15:guide>
        <p15:guide id="4" pos="7391">
          <p15:clr>
            <a:srgbClr val="F26B43"/>
          </p15:clr>
        </p15:guide>
        <p15:guide id="5" orient="horz" pos="41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7.xml"/><Relationship Id="rId1" Type="http://schemas.openxmlformats.org/officeDocument/2006/relationships/tags" Target="../tags/tag44.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34.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5.svg"/><Relationship Id="rId4" Type="http://schemas.openxmlformats.org/officeDocument/2006/relationships/image" Target="../media/image35.sv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0.xml"/><Relationship Id="rId1" Type="http://schemas.openxmlformats.org/officeDocument/2006/relationships/tags" Target="../tags/tag4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descr="A senior parent and their child having a happy conversation. ">
            <a:extLst>
              <a:ext uri="{FF2B5EF4-FFF2-40B4-BE49-F238E27FC236}">
                <a16:creationId xmlns:a16="http://schemas.microsoft.com/office/drawing/2014/main" id="{41184863-3412-CEA4-899C-E37A5C34825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0"/>
            <a:ext cx="12188825" cy="6858000"/>
          </a:xfrm>
          <a:prstGeom prst="rect">
            <a:avLst/>
          </a:prstGeom>
        </p:spPr>
      </p:pic>
      <p:sp>
        <p:nvSpPr>
          <p:cNvPr id="7" name="Rectangle 6">
            <a:extLst>
              <a:ext uri="{FF2B5EF4-FFF2-40B4-BE49-F238E27FC236}">
                <a16:creationId xmlns:a16="http://schemas.microsoft.com/office/drawing/2014/main" id="{EEEC76F3-8C4C-5C03-D00F-3F406AD66584}"/>
              </a:ext>
              <a:ext uri="{C183D7F6-B498-43B3-948B-1728B52AA6E4}">
                <adec:decorative xmlns:adec="http://schemas.microsoft.com/office/drawing/2017/decorative" val="1"/>
              </a:ext>
            </a:extLst>
          </p:cNvPr>
          <p:cNvSpPr/>
          <p:nvPr/>
        </p:nvSpPr>
        <p:spPr>
          <a:xfrm>
            <a:off x="0" y="0"/>
            <a:ext cx="7315200" cy="6858000"/>
          </a:xfrm>
          <a:prstGeom prst="rect">
            <a:avLst/>
          </a:prstGeom>
          <a:gradFill flip="none" rotWithShape="1">
            <a:gsLst>
              <a:gs pos="0">
                <a:schemeClr val="bg1">
                  <a:alpha val="0"/>
                  <a:lumMod val="0"/>
                </a:schemeClr>
              </a:gs>
              <a:gs pos="61000">
                <a:schemeClr val="tx1">
                  <a:alpha val="1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2" name="Title 1">
            <a:extLst>
              <a:ext uri="{FF2B5EF4-FFF2-40B4-BE49-F238E27FC236}">
                <a16:creationId xmlns:a16="http://schemas.microsoft.com/office/drawing/2014/main" id="{A1CFB30E-96B7-2966-1283-F7BCD3B06274}"/>
              </a:ext>
            </a:extLst>
          </p:cNvPr>
          <p:cNvSpPr>
            <a:spLocks noGrp="1"/>
          </p:cNvSpPr>
          <p:nvPr>
            <p:ph type="title"/>
          </p:nvPr>
        </p:nvSpPr>
        <p:spPr>
          <a:xfrm>
            <a:off x="467995" y="3588152"/>
            <a:ext cx="5984111" cy="2653113"/>
          </a:xfrm>
        </p:spPr>
        <p:txBody>
          <a:bodyPr anchor="t" anchorCtr="0">
            <a:noAutofit/>
          </a:bodyPr>
          <a:lstStyle/>
          <a:p>
            <a:pPr>
              <a:lnSpc>
                <a:spcPts val="7600"/>
              </a:lnSpc>
            </a:pPr>
            <a:r>
              <a:rPr lang="en-US" dirty="0">
                <a:solidFill>
                  <a:schemeClr val="bg1"/>
                </a:solidFill>
              </a:rPr>
              <a:t>Caring for an aging parent</a:t>
            </a:r>
            <a:endParaRPr lang="en-US" sz="6800" dirty="0">
              <a:solidFill>
                <a:schemeClr val="bg1"/>
              </a:solidFill>
            </a:endParaRPr>
          </a:p>
        </p:txBody>
      </p:sp>
      <p:pic>
        <p:nvPicPr>
          <p:cNvPr id="5" name="Graphic 12">
            <a:extLst>
              <a:ext uri="{FF2B5EF4-FFF2-40B4-BE49-F238E27FC236}">
                <a16:creationId xmlns:a16="http://schemas.microsoft.com/office/drawing/2014/main" id="{A87B354B-076E-A211-9C83-DB53EF73A9A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l="-655" t="-2628" r="-677" b="-5029"/>
          <a:stretch/>
        </p:blipFill>
        <p:spPr bwMode="black">
          <a:xfrm>
            <a:off x="455150" y="6240355"/>
            <a:ext cx="1673333" cy="271003"/>
          </a:xfrm>
          <a:prstGeom prst="rect">
            <a:avLst/>
          </a:prstGeom>
        </p:spPr>
      </p:pic>
      <p:sp>
        <p:nvSpPr>
          <p:cNvPr id="4" name="Slide Number Placeholder 3">
            <a:extLst>
              <a:ext uri="{FF2B5EF4-FFF2-40B4-BE49-F238E27FC236}">
                <a16:creationId xmlns:a16="http://schemas.microsoft.com/office/drawing/2014/main" id="{ADAED407-EBAA-9085-01F3-52D3BE00B5D9}"/>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CA" smtClean="0"/>
              <a:pPr/>
              <a:t>1</a:t>
            </a:fld>
            <a:endParaRPr lang="en-CA" dirty="0"/>
          </a:p>
        </p:txBody>
      </p:sp>
    </p:spTree>
    <p:extLst>
      <p:ext uri="{BB962C8B-B14F-4D97-AF65-F5344CB8AC3E}">
        <p14:creationId xmlns:p14="http://schemas.microsoft.com/office/powerpoint/2010/main" val="279155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6A293-931F-FA2E-69B3-1F7B4EFB7481}"/>
              </a:ext>
            </a:extLst>
          </p:cNvPr>
          <p:cNvSpPr>
            <a:spLocks noGrp="1"/>
          </p:cNvSpPr>
          <p:nvPr>
            <p:ph type="title"/>
          </p:nvPr>
        </p:nvSpPr>
        <p:spPr>
          <a:xfrm>
            <a:off x="466342" y="472437"/>
            <a:ext cx="11274553" cy="792167"/>
          </a:xfrm>
        </p:spPr>
        <p:txBody>
          <a:bodyPr/>
          <a:lstStyle/>
          <a:p>
            <a:r>
              <a:rPr lang="en-US"/>
              <a:t>Family caregiving</a:t>
            </a:r>
            <a:endParaRPr lang="en-US" dirty="0"/>
          </a:p>
        </p:txBody>
      </p:sp>
      <p:sp>
        <p:nvSpPr>
          <p:cNvPr id="28" name="Content Placeholder 6">
            <a:extLst>
              <a:ext uri="{FF2B5EF4-FFF2-40B4-BE49-F238E27FC236}">
                <a16:creationId xmlns:a16="http://schemas.microsoft.com/office/drawing/2014/main" id="{AE195B30-09D6-A27D-0F83-792B05745CD7}"/>
              </a:ext>
            </a:extLst>
          </p:cNvPr>
          <p:cNvSpPr txBox="1">
            <a:spLocks/>
          </p:cNvSpPr>
          <p:nvPr/>
        </p:nvSpPr>
        <p:spPr>
          <a:xfrm>
            <a:off x="455613" y="1297460"/>
            <a:ext cx="11285282" cy="1052596"/>
          </a:xfrm>
          <a:prstGeom prst="rect">
            <a:avLst/>
          </a:prstGeom>
        </p:spPr>
        <p:txBody>
          <a:bodyPr vert="horz" lIns="0" tIns="0" rIns="0" bIns="0" rtlCol="0">
            <a:sp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Family caregiving is a choice but sometimes it happens when there is no other choice. It can be an incredible, selfless gift that you give your loved one, but it can also be isolating, exhausting, stressful, and depressing. And, it can jeopardize </a:t>
            </a:r>
            <a:r>
              <a:rPr lang="en-US" sz="1800" b="1" dirty="0">
                <a:solidFill>
                  <a:prstClr val="black"/>
                </a:solidFill>
                <a:latin typeface="Arial" panose="020B0604020202020204" pitchFamily="34" charset="0"/>
                <a:cs typeface="Arial" panose="020B0604020202020204" pitchFamily="34" charset="0"/>
              </a:rPr>
              <a:t>your own</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career and finances, and cause strain and rifts within their family. </a:t>
            </a:r>
          </a:p>
        </p:txBody>
      </p:sp>
      <p:sp>
        <p:nvSpPr>
          <p:cNvPr id="2" name="Rectangle 1">
            <a:extLst>
              <a:ext uri="{FF2B5EF4-FFF2-40B4-BE49-F238E27FC236}">
                <a16:creationId xmlns:a16="http://schemas.microsoft.com/office/drawing/2014/main" id="{E1E0F0EA-5A78-4A66-A733-9E6C709807B1}"/>
              </a:ext>
              <a:ext uri="{C183D7F6-B498-43B3-948B-1728B52AA6E4}">
                <adec:decorative xmlns:adec="http://schemas.microsoft.com/office/drawing/2017/decorative" val="1"/>
              </a:ext>
            </a:extLst>
          </p:cNvPr>
          <p:cNvSpPr/>
          <p:nvPr/>
        </p:nvSpPr>
        <p:spPr>
          <a:xfrm>
            <a:off x="-64" y="2465105"/>
            <a:ext cx="12188952" cy="11660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12" name="Content Placeholder 6">
            <a:extLst>
              <a:ext uri="{FF2B5EF4-FFF2-40B4-BE49-F238E27FC236}">
                <a16:creationId xmlns:a16="http://schemas.microsoft.com/office/drawing/2014/main" id="{4BE2690C-26DB-36AE-C1C4-6CC63547B342}"/>
              </a:ext>
            </a:extLst>
          </p:cNvPr>
          <p:cNvSpPr txBox="1">
            <a:spLocks/>
          </p:cNvSpPr>
          <p:nvPr/>
        </p:nvSpPr>
        <p:spPr>
          <a:xfrm>
            <a:off x="455613" y="2916537"/>
            <a:ext cx="11285282" cy="263149"/>
          </a:xfrm>
          <a:prstGeom prst="rect">
            <a:avLst/>
          </a:prstGeom>
        </p:spPr>
        <p:txBody>
          <a:bodyPr vert="horz" wrap="square" lIns="0" tIns="0" rIns="0" bIns="0" rtlCol="0">
            <a:sp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None/>
              <a:tabLst/>
              <a:defRPr/>
            </a:pPr>
            <a:r>
              <a:rPr kumimoji="0" lang="en-US" sz="18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high intensity and demanding caregiving situations, the caregiver's personal health often suffers as well.</a:t>
            </a:r>
          </a:p>
        </p:txBody>
      </p:sp>
      <p:sp>
        <p:nvSpPr>
          <p:cNvPr id="8" name="Content Placeholder 6">
            <a:extLst>
              <a:ext uri="{FF2B5EF4-FFF2-40B4-BE49-F238E27FC236}">
                <a16:creationId xmlns:a16="http://schemas.microsoft.com/office/drawing/2014/main" id="{F49F44CC-8811-AB53-A057-0C0D55EF77C8}"/>
              </a:ext>
            </a:extLst>
          </p:cNvPr>
          <p:cNvSpPr txBox="1">
            <a:spLocks/>
          </p:cNvSpPr>
          <p:nvPr/>
        </p:nvSpPr>
        <p:spPr>
          <a:xfrm>
            <a:off x="466147" y="3888082"/>
            <a:ext cx="8347076" cy="289179"/>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200"/>
              </a:spcBef>
              <a:spcAft>
                <a:spcPts val="800"/>
              </a:spcAft>
              <a:buClr>
                <a:prstClr val="black"/>
              </a:buClr>
              <a:buSzPct val="115000"/>
              <a:buFont typeface="Arial" panose="020B0604020202020204" pitchFamily="34" charset="0"/>
              <a:buNone/>
              <a:tabLst/>
              <a:defRPr/>
            </a:pP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 the support </a:t>
            </a:r>
            <a:r>
              <a:rPr lang="en-CA" sz="1800" b="1" dirty="0">
                <a:solidFill>
                  <a:prstClr val="black"/>
                </a:solidFill>
                <a:latin typeface="Arial" panose="020B0604020202020204" pitchFamily="34" charset="0"/>
                <a:cs typeface="Arial" panose="020B0604020202020204" pitchFamily="34" charset="0"/>
              </a:rPr>
              <a:t>you</a:t>
            </a:r>
            <a:r>
              <a:rPr kumimoji="0" lang="en-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need</a:t>
            </a:r>
          </a:p>
          <a:p>
            <a:pPr marL="237744" marR="0" lvl="0" indent="-237744" algn="l" defTabSz="914400" rtl="0" eaLnBrk="1" fontAlgn="auto" latinLnBrk="0" hangingPunct="1">
              <a:lnSpc>
                <a:spcPct val="95000"/>
              </a:lnSpc>
              <a:spcBef>
                <a:spcPts val="1200"/>
              </a:spcBef>
              <a:spcAft>
                <a:spcPts val="0"/>
              </a:spcAft>
              <a:buClr>
                <a:prstClr val="black"/>
              </a:buClr>
              <a:buSzPct val="115000"/>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9" name="Group 8">
            <a:extLst>
              <a:ext uri="{FF2B5EF4-FFF2-40B4-BE49-F238E27FC236}">
                <a16:creationId xmlns:a16="http://schemas.microsoft.com/office/drawing/2014/main" id="{9527DF60-E757-130D-CFA6-5C1F9BABC512}"/>
              </a:ext>
              <a:ext uri="{C183D7F6-B498-43B3-948B-1728B52AA6E4}">
                <adec:decorative xmlns:adec="http://schemas.microsoft.com/office/drawing/2017/decorative" val="1"/>
              </a:ext>
            </a:extLst>
          </p:cNvPr>
          <p:cNvGrpSpPr/>
          <p:nvPr/>
        </p:nvGrpSpPr>
        <p:grpSpPr>
          <a:xfrm>
            <a:off x="466145" y="4354210"/>
            <a:ext cx="633859" cy="610334"/>
            <a:chOff x="466145" y="4354210"/>
            <a:chExt cx="633859" cy="610334"/>
          </a:xfrm>
        </p:grpSpPr>
        <p:sp>
          <p:nvSpPr>
            <p:cNvPr id="10" name="Rectangle 9">
              <a:extLst>
                <a:ext uri="{FF2B5EF4-FFF2-40B4-BE49-F238E27FC236}">
                  <a16:creationId xmlns:a16="http://schemas.microsoft.com/office/drawing/2014/main" id="{661ABC1E-A8E2-523D-165F-54713A0661FF}"/>
                </a:ext>
                <a:ext uri="{C183D7F6-B498-43B3-948B-1728B52AA6E4}">
                  <adec:decorative xmlns:adec="http://schemas.microsoft.com/office/drawing/2017/decorative" val="1"/>
                </a:ext>
              </a:extLst>
            </p:cNvPr>
            <p:cNvSpPr/>
            <p:nvPr/>
          </p:nvSpPr>
          <p:spPr>
            <a:xfrm>
              <a:off x="466145" y="4354210"/>
              <a:ext cx="633859" cy="61033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1" name="Graphic 10">
              <a:extLst>
                <a:ext uri="{FF2B5EF4-FFF2-40B4-BE49-F238E27FC236}">
                  <a16:creationId xmlns:a16="http://schemas.microsoft.com/office/drawing/2014/main" id="{8540E9E5-1279-0152-7AF6-F5F8D7533CC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720" y="4497478"/>
              <a:ext cx="458709" cy="323795"/>
            </a:xfrm>
            <a:prstGeom prst="rect">
              <a:avLst/>
            </a:prstGeom>
          </p:spPr>
        </p:pic>
      </p:grpSp>
      <p:sp>
        <p:nvSpPr>
          <p:cNvPr id="15" name="Rectangle 14">
            <a:extLst>
              <a:ext uri="{FF2B5EF4-FFF2-40B4-BE49-F238E27FC236}">
                <a16:creationId xmlns:a16="http://schemas.microsoft.com/office/drawing/2014/main" id="{B863C334-CB92-6833-0FCB-C125DF46487F}"/>
              </a:ext>
            </a:extLst>
          </p:cNvPr>
          <p:cNvSpPr/>
          <p:nvPr/>
        </p:nvSpPr>
        <p:spPr>
          <a:xfrm>
            <a:off x="1078547" y="4354210"/>
            <a:ext cx="4804785" cy="61033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Talk it through</a:t>
            </a:r>
          </a:p>
        </p:txBody>
      </p:sp>
      <p:grpSp>
        <p:nvGrpSpPr>
          <p:cNvPr id="7" name="Group 6">
            <a:extLst>
              <a:ext uri="{FF2B5EF4-FFF2-40B4-BE49-F238E27FC236}">
                <a16:creationId xmlns:a16="http://schemas.microsoft.com/office/drawing/2014/main" id="{D27F4EB3-9E05-7E6D-23EB-ADDBDA313F33}"/>
              </a:ext>
              <a:ext uri="{C183D7F6-B498-43B3-948B-1728B52AA6E4}">
                <adec:decorative xmlns:adec="http://schemas.microsoft.com/office/drawing/2017/decorative" val="1"/>
              </a:ext>
            </a:extLst>
          </p:cNvPr>
          <p:cNvGrpSpPr/>
          <p:nvPr/>
        </p:nvGrpSpPr>
        <p:grpSpPr>
          <a:xfrm>
            <a:off x="6314149" y="4354210"/>
            <a:ext cx="633859" cy="610334"/>
            <a:chOff x="6314149" y="4354210"/>
            <a:chExt cx="633859" cy="610334"/>
          </a:xfrm>
        </p:grpSpPr>
        <p:sp>
          <p:nvSpPr>
            <p:cNvPr id="18" name="Rectangle 17">
              <a:extLst>
                <a:ext uri="{FF2B5EF4-FFF2-40B4-BE49-F238E27FC236}">
                  <a16:creationId xmlns:a16="http://schemas.microsoft.com/office/drawing/2014/main" id="{B2144919-9037-D78B-6D55-5B67F02DF9E0}"/>
                </a:ext>
                <a:ext uri="{C183D7F6-B498-43B3-948B-1728B52AA6E4}">
                  <adec:decorative xmlns:adec="http://schemas.microsoft.com/office/drawing/2017/decorative" val="1"/>
                </a:ext>
              </a:extLst>
            </p:cNvPr>
            <p:cNvSpPr/>
            <p:nvPr/>
          </p:nvSpPr>
          <p:spPr>
            <a:xfrm>
              <a:off x="6314149" y="4354210"/>
              <a:ext cx="633859" cy="61033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19" name="Graphic 18">
              <a:extLst>
                <a:ext uri="{FF2B5EF4-FFF2-40B4-BE49-F238E27FC236}">
                  <a16:creationId xmlns:a16="http://schemas.microsoft.com/office/drawing/2014/main" id="{39DF65C9-4A1E-11BE-4FA4-9967F0FB08B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1724" y="4497478"/>
              <a:ext cx="458709" cy="323795"/>
            </a:xfrm>
            <a:prstGeom prst="rect">
              <a:avLst/>
            </a:prstGeom>
          </p:spPr>
        </p:pic>
      </p:grpSp>
      <p:sp>
        <p:nvSpPr>
          <p:cNvPr id="20" name="Rectangle 19">
            <a:extLst>
              <a:ext uri="{FF2B5EF4-FFF2-40B4-BE49-F238E27FC236}">
                <a16:creationId xmlns:a16="http://schemas.microsoft.com/office/drawing/2014/main" id="{9B828DD5-D881-9BB5-AFAE-212374F2FEDE}"/>
              </a:ext>
            </a:extLst>
          </p:cNvPr>
          <p:cNvSpPr/>
          <p:nvPr/>
        </p:nvSpPr>
        <p:spPr>
          <a:xfrm>
            <a:off x="6926551" y="4354210"/>
            <a:ext cx="4804785" cy="61033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Share the caregiving responsibility</a:t>
            </a:r>
          </a:p>
        </p:txBody>
      </p:sp>
      <p:grpSp>
        <p:nvGrpSpPr>
          <p:cNvPr id="6" name="Group 5">
            <a:extLst>
              <a:ext uri="{FF2B5EF4-FFF2-40B4-BE49-F238E27FC236}">
                <a16:creationId xmlns:a16="http://schemas.microsoft.com/office/drawing/2014/main" id="{D678085B-3E99-8C27-05CB-52FB6FA22F76}"/>
              </a:ext>
              <a:ext uri="{C183D7F6-B498-43B3-948B-1728B52AA6E4}">
                <adec:decorative xmlns:adec="http://schemas.microsoft.com/office/drawing/2017/decorative" val="1"/>
              </a:ext>
            </a:extLst>
          </p:cNvPr>
          <p:cNvGrpSpPr/>
          <p:nvPr/>
        </p:nvGrpSpPr>
        <p:grpSpPr>
          <a:xfrm>
            <a:off x="466145" y="5168026"/>
            <a:ext cx="633859" cy="610334"/>
            <a:chOff x="466145" y="5168026"/>
            <a:chExt cx="633859" cy="610334"/>
          </a:xfrm>
        </p:grpSpPr>
        <p:sp>
          <p:nvSpPr>
            <p:cNvPr id="22" name="Rectangle 21">
              <a:extLst>
                <a:ext uri="{FF2B5EF4-FFF2-40B4-BE49-F238E27FC236}">
                  <a16:creationId xmlns:a16="http://schemas.microsoft.com/office/drawing/2014/main" id="{4D441F93-F71B-0F1F-4698-CD666C5179A1}"/>
                </a:ext>
                <a:ext uri="{C183D7F6-B498-43B3-948B-1728B52AA6E4}">
                  <adec:decorative xmlns:adec="http://schemas.microsoft.com/office/drawing/2017/decorative" val="1"/>
                </a:ext>
              </a:extLst>
            </p:cNvPr>
            <p:cNvSpPr/>
            <p:nvPr/>
          </p:nvSpPr>
          <p:spPr>
            <a:xfrm>
              <a:off x="466145" y="5168026"/>
              <a:ext cx="633859" cy="61033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3" name="Graphic 22">
              <a:extLst>
                <a:ext uri="{FF2B5EF4-FFF2-40B4-BE49-F238E27FC236}">
                  <a16:creationId xmlns:a16="http://schemas.microsoft.com/office/drawing/2014/main" id="{CFE43997-5582-E73B-23EE-D144B3C79C5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3720" y="5311294"/>
              <a:ext cx="458709" cy="323795"/>
            </a:xfrm>
            <a:prstGeom prst="rect">
              <a:avLst/>
            </a:prstGeom>
          </p:spPr>
        </p:pic>
      </p:grpSp>
      <p:sp>
        <p:nvSpPr>
          <p:cNvPr id="24" name="Rectangle 23">
            <a:extLst>
              <a:ext uri="{FF2B5EF4-FFF2-40B4-BE49-F238E27FC236}">
                <a16:creationId xmlns:a16="http://schemas.microsoft.com/office/drawing/2014/main" id="{22DCC4AB-4BB7-6AF7-41AA-E98D67CA0BFE}"/>
              </a:ext>
            </a:extLst>
          </p:cNvPr>
          <p:cNvSpPr/>
          <p:nvPr/>
        </p:nvSpPr>
        <p:spPr>
          <a:xfrm>
            <a:off x="1078547" y="5168026"/>
            <a:ext cx="4804785" cy="61033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Get help from professionals</a:t>
            </a:r>
          </a:p>
        </p:txBody>
      </p:sp>
      <p:grpSp>
        <p:nvGrpSpPr>
          <p:cNvPr id="4" name="Group 3">
            <a:extLst>
              <a:ext uri="{FF2B5EF4-FFF2-40B4-BE49-F238E27FC236}">
                <a16:creationId xmlns:a16="http://schemas.microsoft.com/office/drawing/2014/main" id="{4DCE6BEB-AB60-B5E0-FD22-BAC53331D32B}"/>
              </a:ext>
              <a:ext uri="{C183D7F6-B498-43B3-948B-1728B52AA6E4}">
                <adec:decorative xmlns:adec="http://schemas.microsoft.com/office/drawing/2017/decorative" val="1"/>
              </a:ext>
            </a:extLst>
          </p:cNvPr>
          <p:cNvGrpSpPr/>
          <p:nvPr/>
        </p:nvGrpSpPr>
        <p:grpSpPr>
          <a:xfrm>
            <a:off x="6314149" y="5168026"/>
            <a:ext cx="633859" cy="610334"/>
            <a:chOff x="6314149" y="5168026"/>
            <a:chExt cx="633859" cy="610334"/>
          </a:xfrm>
        </p:grpSpPr>
        <p:sp>
          <p:nvSpPr>
            <p:cNvPr id="30" name="Rectangle 29">
              <a:extLst>
                <a:ext uri="{FF2B5EF4-FFF2-40B4-BE49-F238E27FC236}">
                  <a16:creationId xmlns:a16="http://schemas.microsoft.com/office/drawing/2014/main" id="{E0BFFED2-F56B-C09F-CE3F-C104061855E6}"/>
                </a:ext>
                <a:ext uri="{C183D7F6-B498-43B3-948B-1728B52AA6E4}">
                  <adec:decorative xmlns:adec="http://schemas.microsoft.com/office/drawing/2017/decorative" val="1"/>
                </a:ext>
              </a:extLst>
            </p:cNvPr>
            <p:cNvSpPr/>
            <p:nvPr/>
          </p:nvSpPr>
          <p:spPr>
            <a:xfrm>
              <a:off x="6314149" y="5168026"/>
              <a:ext cx="633859" cy="61033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31" name="Graphic 30">
              <a:extLst>
                <a:ext uri="{FF2B5EF4-FFF2-40B4-BE49-F238E27FC236}">
                  <a16:creationId xmlns:a16="http://schemas.microsoft.com/office/drawing/2014/main" id="{8C698812-2BE1-93FA-B9CA-D06AFA0D085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01724" y="5311294"/>
              <a:ext cx="458709" cy="323795"/>
            </a:xfrm>
            <a:prstGeom prst="rect">
              <a:avLst/>
            </a:prstGeom>
          </p:spPr>
        </p:pic>
      </p:grpSp>
      <p:sp>
        <p:nvSpPr>
          <p:cNvPr id="32" name="Rectangle 31">
            <a:extLst>
              <a:ext uri="{FF2B5EF4-FFF2-40B4-BE49-F238E27FC236}">
                <a16:creationId xmlns:a16="http://schemas.microsoft.com/office/drawing/2014/main" id="{BB0B956D-277A-2DBF-79B1-20B9B1B8FFF9}"/>
              </a:ext>
            </a:extLst>
          </p:cNvPr>
          <p:cNvSpPr/>
          <p:nvPr/>
        </p:nvSpPr>
        <p:spPr>
          <a:xfrm>
            <a:off x="6926551" y="5168026"/>
            <a:ext cx="4804785" cy="61033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Practice self-care</a:t>
            </a:r>
          </a:p>
        </p:txBody>
      </p:sp>
      <p:sp>
        <p:nvSpPr>
          <p:cNvPr id="5" name="Slide Number Placeholder 4">
            <a:extLst>
              <a:ext uri="{FF2B5EF4-FFF2-40B4-BE49-F238E27FC236}">
                <a16:creationId xmlns:a16="http://schemas.microsoft.com/office/drawing/2014/main" id="{0A31D740-A087-0336-9455-9C0FC0B7888C}"/>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pPr lvl="0"/>
            <a:fld id="{BB333B34-C87C-402E-ABB0-13B7C9DEBBC4}" type="slidenum">
              <a:rPr lang="en-US" noProof="0" smtClean="0"/>
              <a:pPr lvl="0"/>
              <a:t>10</a:t>
            </a:fld>
            <a:endParaRPr lang="en-US" noProof="0" dirty="0"/>
          </a:p>
        </p:txBody>
      </p:sp>
    </p:spTree>
    <p:custDataLst>
      <p:tags r:id="rId1"/>
    </p:custDataLst>
    <p:extLst>
      <p:ext uri="{BB962C8B-B14F-4D97-AF65-F5344CB8AC3E}">
        <p14:creationId xmlns:p14="http://schemas.microsoft.com/office/powerpoint/2010/main" val="34924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0D896A-0E95-5A23-66EB-ADA9C1A68CD1}"/>
              </a:ext>
            </a:extLst>
          </p:cNvPr>
          <p:cNvSpPr>
            <a:spLocks noGrp="1"/>
          </p:cNvSpPr>
          <p:nvPr>
            <p:ph type="title"/>
          </p:nvPr>
        </p:nvSpPr>
        <p:spPr>
          <a:xfrm>
            <a:off x="533957" y="463845"/>
            <a:ext cx="3289383" cy="3401475"/>
          </a:xfrm>
        </p:spPr>
        <p:txBody>
          <a:bodyPr/>
          <a:lstStyle/>
          <a:p>
            <a:r>
              <a:rPr lang="en-US" dirty="0"/>
              <a:t>Family caregiving: </a:t>
            </a:r>
            <a:br>
              <a:rPr lang="en-US" dirty="0"/>
            </a:br>
            <a:r>
              <a:rPr lang="en-US" dirty="0"/>
              <a:t>the financial cost</a:t>
            </a:r>
          </a:p>
        </p:txBody>
      </p:sp>
      <p:sp>
        <p:nvSpPr>
          <p:cNvPr id="9" name="Text Placeholder 6">
            <a:extLst>
              <a:ext uri="{FF2B5EF4-FFF2-40B4-BE49-F238E27FC236}">
                <a16:creationId xmlns:a16="http://schemas.microsoft.com/office/drawing/2014/main" id="{70FCD868-9077-1245-D576-860C13CC0C3D}"/>
              </a:ext>
            </a:extLst>
          </p:cNvPr>
          <p:cNvSpPr txBox="1">
            <a:spLocks/>
          </p:cNvSpPr>
          <p:nvPr/>
        </p:nvSpPr>
        <p:spPr>
          <a:xfrm>
            <a:off x="533957" y="3101529"/>
            <a:ext cx="2986405" cy="852798"/>
          </a:xfrm>
          <a:prstGeom prst="rect">
            <a:avLst/>
          </a:prstGeom>
        </p:spPr>
        <p:txBody>
          <a:bodyPr vert="horz" lIns="0" tIns="0" rIns="0" bIns="0" rtlCol="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600"/>
              </a:spcBef>
              <a:spcAft>
                <a:spcPts val="0"/>
              </a:spcAft>
              <a:buClr>
                <a:prstClr val="black"/>
              </a:buClr>
              <a:buSzPct val="115000"/>
              <a:buFont typeface="Arial" panose="020B0604020202020204" pitchFamily="34" charset="0"/>
              <a:buNone/>
              <a:tabLst/>
              <a:defRPr/>
            </a:pPr>
            <a:r>
              <a:rPr kumimoji="0" lang="en-CA" sz="1800" b="0" i="0" u="none" strike="noStrike" kern="1200" cap="none" spc="0" normalizeH="0" baseline="0" noProof="0" dirty="0">
                <a:ln>
                  <a:noFill/>
                </a:ln>
                <a:solidFill>
                  <a:prstClr val="white"/>
                </a:solidFill>
                <a:effectLst/>
                <a:uLnTx/>
                <a:uFillTx/>
                <a:latin typeface="Arial" panose="020B0604020202020204"/>
                <a:ea typeface="+mn-ea"/>
                <a:cs typeface="+mn-cs"/>
              </a:rPr>
              <a:t>It is not unusual for family caregivers to face regular out-of-pocket costs.</a:t>
            </a:r>
          </a:p>
        </p:txBody>
      </p:sp>
      <p:grpSp>
        <p:nvGrpSpPr>
          <p:cNvPr id="18" name="Group 17">
            <a:extLst>
              <a:ext uri="{FF2B5EF4-FFF2-40B4-BE49-F238E27FC236}">
                <a16:creationId xmlns:a16="http://schemas.microsoft.com/office/drawing/2014/main" id="{7E228ABF-E148-CCFC-C6CC-7C3977DEA58E}"/>
              </a:ext>
              <a:ext uri="{C183D7F6-B498-43B3-948B-1728B52AA6E4}">
                <adec:decorative xmlns:adec="http://schemas.microsoft.com/office/drawing/2017/decorative" val="1"/>
              </a:ext>
            </a:extLst>
          </p:cNvPr>
          <p:cNvGrpSpPr/>
          <p:nvPr/>
        </p:nvGrpSpPr>
        <p:grpSpPr>
          <a:xfrm>
            <a:off x="4358819" y="785192"/>
            <a:ext cx="735496" cy="705679"/>
            <a:chOff x="4358819" y="785192"/>
            <a:chExt cx="735496" cy="705679"/>
          </a:xfrm>
        </p:grpSpPr>
        <p:sp>
          <p:nvSpPr>
            <p:cNvPr id="19" name="Oval 18">
              <a:extLst>
                <a:ext uri="{FF2B5EF4-FFF2-40B4-BE49-F238E27FC236}">
                  <a16:creationId xmlns:a16="http://schemas.microsoft.com/office/drawing/2014/main" id="{D8216C42-C06A-89B5-E6D2-E8C2883F598B}"/>
                </a:ext>
                <a:ext uri="{C183D7F6-B498-43B3-948B-1728B52AA6E4}">
                  <adec:decorative xmlns:adec="http://schemas.microsoft.com/office/drawing/2017/decorative" val="1"/>
                </a:ext>
              </a:extLst>
            </p:cNvPr>
            <p:cNvSpPr/>
            <p:nvPr/>
          </p:nvSpPr>
          <p:spPr>
            <a:xfrm>
              <a:off x="4358819" y="785192"/>
              <a:ext cx="735496" cy="705679"/>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0" name="Graphic 19">
              <a:extLst>
                <a:ext uri="{FF2B5EF4-FFF2-40B4-BE49-F238E27FC236}">
                  <a16:creationId xmlns:a16="http://schemas.microsoft.com/office/drawing/2014/main" id="{BE2A79A1-EF4E-5E4B-2DE1-5D6C32FED27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3842" y="991980"/>
              <a:ext cx="425450" cy="292100"/>
            </a:xfrm>
            <a:prstGeom prst="rect">
              <a:avLst/>
            </a:prstGeom>
          </p:spPr>
        </p:pic>
      </p:grpSp>
      <p:grpSp>
        <p:nvGrpSpPr>
          <p:cNvPr id="21" name="Group 20">
            <a:extLst>
              <a:ext uri="{FF2B5EF4-FFF2-40B4-BE49-F238E27FC236}">
                <a16:creationId xmlns:a16="http://schemas.microsoft.com/office/drawing/2014/main" id="{B37074E4-8D9F-0D0B-654C-17670BEA28D6}"/>
              </a:ext>
              <a:ext uri="{C183D7F6-B498-43B3-948B-1728B52AA6E4}">
                <adec:decorative xmlns:adec="http://schemas.microsoft.com/office/drawing/2017/decorative" val="1"/>
              </a:ext>
            </a:extLst>
          </p:cNvPr>
          <p:cNvGrpSpPr/>
          <p:nvPr/>
        </p:nvGrpSpPr>
        <p:grpSpPr>
          <a:xfrm>
            <a:off x="4354812" y="3674827"/>
            <a:ext cx="735496" cy="705679"/>
            <a:chOff x="4354812" y="3674827"/>
            <a:chExt cx="735496" cy="705679"/>
          </a:xfrm>
        </p:grpSpPr>
        <p:sp>
          <p:nvSpPr>
            <p:cNvPr id="22" name="Oval 21">
              <a:extLst>
                <a:ext uri="{FF2B5EF4-FFF2-40B4-BE49-F238E27FC236}">
                  <a16:creationId xmlns:a16="http://schemas.microsoft.com/office/drawing/2014/main" id="{DF77954C-DD5A-2645-648B-5D3798CD73AD}"/>
                </a:ext>
                <a:ext uri="{C183D7F6-B498-43B3-948B-1728B52AA6E4}">
                  <adec:decorative xmlns:adec="http://schemas.microsoft.com/office/drawing/2017/decorative" val="1"/>
                </a:ext>
              </a:extLst>
            </p:cNvPr>
            <p:cNvSpPr/>
            <p:nvPr/>
          </p:nvSpPr>
          <p:spPr>
            <a:xfrm>
              <a:off x="4354812" y="3674827"/>
              <a:ext cx="735496" cy="705679"/>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pic>
          <p:nvPicPr>
            <p:cNvPr id="23" name="Graphic 22">
              <a:extLst>
                <a:ext uri="{FF2B5EF4-FFF2-40B4-BE49-F238E27FC236}">
                  <a16:creationId xmlns:a16="http://schemas.microsoft.com/office/drawing/2014/main" id="{571481D8-94C3-18E3-D05B-DEC6C416DF7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7053" y="3698151"/>
              <a:ext cx="659028" cy="659028"/>
            </a:xfrm>
            <a:prstGeom prst="rect">
              <a:avLst/>
            </a:prstGeom>
          </p:spPr>
        </p:pic>
      </p:grpSp>
      <p:sp>
        <p:nvSpPr>
          <p:cNvPr id="24" name="Content Placeholder 7">
            <a:extLst>
              <a:ext uri="{FF2B5EF4-FFF2-40B4-BE49-F238E27FC236}">
                <a16:creationId xmlns:a16="http://schemas.microsoft.com/office/drawing/2014/main" id="{ED8E1DCF-BF12-9528-E933-8BA31A8978A6}"/>
              </a:ext>
            </a:extLst>
          </p:cNvPr>
          <p:cNvSpPr txBox="1">
            <a:spLocks/>
          </p:cNvSpPr>
          <p:nvPr/>
        </p:nvSpPr>
        <p:spPr>
          <a:xfrm>
            <a:off x="5211104" y="839857"/>
            <a:ext cx="6134920" cy="5193472"/>
          </a:xfrm>
          <a:prstGeom prst="rect">
            <a:avLst/>
          </a:prstGeom>
        </p:spPr>
        <p:txBody>
          <a:bodyPr vert="horz" lIns="0" tIns="0" rIns="0" bIns="0" rtlCol="0">
            <a:noAutofit/>
          </a:bodyPr>
          <a:lstStyle>
            <a:lvl1pPr marL="237744"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1pPr>
            <a:lvl2pPr marL="576072"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2pPr>
            <a:lvl3pPr marL="914400"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0"/>
              </a:spcBef>
              <a:spcAft>
                <a:spcPts val="600"/>
              </a:spcAft>
              <a:buClr>
                <a:prstClr val="black"/>
              </a:buClr>
              <a:buSzPct val="115000"/>
              <a:buFont typeface="Arial" panose="020B0604020202020204" pitchFamily="34" charset="0"/>
              <a:buNone/>
              <a:tabLst/>
              <a:defRPr/>
            </a:pPr>
            <a:r>
              <a:rPr lang="en-US" sz="1800" b="1" dirty="0">
                <a:solidFill>
                  <a:prstClr val="black"/>
                </a:solidFill>
                <a:latin typeface="Arial" panose="020B0604020202020204" pitchFamily="34" charset="0"/>
                <a:cs typeface="Arial" panose="020B0604020202020204" pitchFamily="34" charset="0"/>
              </a:rPr>
              <a:t>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ake control: Review </a:t>
            </a:r>
            <a:r>
              <a:rPr lang="en-US" sz="1800" b="1" dirty="0">
                <a:solidFill>
                  <a:prstClr val="black"/>
                </a:solidFill>
                <a:latin typeface="Arial" panose="020B0604020202020204" pitchFamily="34" charset="0"/>
                <a:cs typeface="Arial" panose="020B0604020202020204" pitchFamily="34" charset="0"/>
              </a:rPr>
              <a:t>your</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financial situation</a:t>
            </a: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economic effects of family caregiving can result in significant short- and long-term financial consequences across generations. </a:t>
            </a: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r>
              <a:rPr lang="en-US" sz="1800" dirty="0">
                <a:solidFill>
                  <a:prstClr val="black"/>
                </a:solidFill>
                <a:latin typeface="Arial" panose="020B0604020202020204"/>
              </a:rPr>
              <a:t>Consider how you will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manage the many expenses related to caregiving and live on potentially less income as you dedicate more time to your parent(s).</a:t>
            </a: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plan</a:t>
            </a:r>
          </a:p>
          <a:p>
            <a:pPr marL="0" marR="0" lvl="0" indent="0" algn="l" defTabSz="914400" rtl="0" eaLnBrk="1" fontAlgn="auto" latinLnBrk="0" hangingPunct="1">
              <a:lnSpc>
                <a:spcPct val="95000"/>
              </a:lnSpc>
              <a:spcBef>
                <a:spcPts val="600"/>
              </a:spcBef>
              <a:spcAft>
                <a:spcPts val="0"/>
              </a:spcAft>
              <a:buClr>
                <a:prstClr val="black"/>
              </a:buClr>
              <a:buSzPct val="115000"/>
              <a:buFont typeface="Arial" panose="020B0604020202020204" pitchFamily="34" charset="0"/>
              <a:buNone/>
              <a:tabLst/>
              <a:defRPr/>
            </a:pPr>
            <a:r>
              <a:rPr lang="en-US" sz="1800" dirty="0">
                <a:solidFill>
                  <a:prstClr val="black"/>
                </a:solidFill>
                <a:latin typeface="Arial" panose="020B0604020202020204"/>
              </a:rPr>
              <a:t>Work with your financial professional to</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put </a:t>
            </a:r>
            <a:r>
              <a:rPr kumimoji="0" lang="en-US" sz="1800" b="0" i="0" u="none" strike="noStrike" kern="1200" cap="none" spc="-20" normalizeH="0" baseline="0" noProof="0" dirty="0">
                <a:ln>
                  <a:noFill/>
                </a:ln>
                <a:solidFill>
                  <a:prstClr val="black"/>
                </a:solidFill>
                <a:effectLst/>
                <a:uLnTx/>
                <a:uFillTx/>
                <a:latin typeface="Arial" panose="020B0604020202020204"/>
                <a:ea typeface="+mn-ea"/>
                <a:cs typeface="+mn-cs"/>
              </a:rPr>
              <a:t>together a plan for continuing to meet </a:t>
            </a:r>
            <a:r>
              <a:rPr lang="en-US" sz="1800" spc="-20" dirty="0">
                <a:solidFill>
                  <a:prstClr val="black"/>
                </a:solidFill>
                <a:latin typeface="Arial" panose="020B0604020202020204"/>
              </a:rPr>
              <a:t>your</a:t>
            </a:r>
            <a:r>
              <a:rPr kumimoji="0" lang="en-US" sz="1800" b="0" i="0" u="none" strike="noStrike" kern="1200" cap="none" spc="-20" normalizeH="0" baseline="0" noProof="0" dirty="0">
                <a:ln>
                  <a:noFill/>
                </a:ln>
                <a:solidFill>
                  <a:prstClr val="black"/>
                </a:solidFill>
                <a:effectLst/>
                <a:uLnTx/>
                <a:uFillTx/>
                <a:latin typeface="Arial" panose="020B0604020202020204"/>
                <a:ea typeface="+mn-ea"/>
                <a:cs typeface="+mn-cs"/>
              </a:rPr>
              <a:t> own goals </a:t>
            </a:r>
            <a:br>
              <a:rPr kumimoji="0" lang="en-US" sz="1800" b="0" i="0" u="none" strike="noStrike" kern="1200" cap="none" spc="-2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20" normalizeH="0" baseline="0" noProof="0" dirty="0">
                <a:ln>
                  <a:noFill/>
                </a:ln>
                <a:solidFill>
                  <a:prstClr val="black"/>
                </a:solidFill>
                <a:effectLst/>
                <a:uLnTx/>
                <a:uFillTx/>
                <a:latin typeface="Arial" panose="020B0604020202020204"/>
                <a:ea typeface="+mn-ea"/>
                <a:cs typeface="+mn-cs"/>
              </a:rPr>
              <a:t>(e.g., for retirement, college savings, etc.) </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as </a:t>
            </a:r>
            <a:r>
              <a:rPr lang="en-US" sz="1800" dirty="0">
                <a:solidFill>
                  <a:prstClr val="black"/>
                </a:solidFill>
                <a:latin typeface="Arial" panose="020B0604020202020204"/>
              </a:rPr>
              <a:t>you</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take on more responsibility for caregiving. </a:t>
            </a:r>
          </a:p>
          <a:p>
            <a:pPr marL="0" marR="0" lvl="0" indent="0" algn="l" defTabSz="914400" rtl="0" eaLnBrk="1" fontAlgn="auto" latinLnBrk="0" hangingPunct="1">
              <a:lnSpc>
                <a:spcPct val="95000"/>
              </a:lnSpc>
              <a:spcBef>
                <a:spcPts val="0"/>
              </a:spcBef>
              <a:spcAft>
                <a:spcPts val="0"/>
              </a:spcAft>
              <a:buClr>
                <a:prstClr val="black"/>
              </a:buClr>
              <a:buSzPct val="115000"/>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5" name="Slide Number Placeholder 4">
            <a:extLst>
              <a:ext uri="{FF2B5EF4-FFF2-40B4-BE49-F238E27FC236}">
                <a16:creationId xmlns:a16="http://schemas.microsoft.com/office/drawing/2014/main" id="{839D0DF8-03FC-7F7C-C820-90AF1665C9DE}"/>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pPr lvl="0"/>
            <a:fld id="{BB333B34-C87C-402E-ABB0-13B7C9DEBBC4}" type="slidenum">
              <a:rPr lang="en-US" noProof="0" smtClean="0"/>
              <a:pPr lvl="0"/>
              <a:t>11</a:t>
            </a:fld>
            <a:endParaRPr lang="en-US" noProof="0" dirty="0"/>
          </a:p>
        </p:txBody>
      </p:sp>
    </p:spTree>
    <p:extLst>
      <p:ext uri="{BB962C8B-B14F-4D97-AF65-F5344CB8AC3E}">
        <p14:creationId xmlns:p14="http://schemas.microsoft.com/office/powerpoint/2010/main" val="3048482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F6209E-BD58-77E4-413A-724379F2FED3}"/>
              </a:ext>
            </a:extLst>
          </p:cNvPr>
          <p:cNvSpPr>
            <a:spLocks noGrp="1"/>
          </p:cNvSpPr>
          <p:nvPr>
            <p:ph type="title"/>
          </p:nvPr>
        </p:nvSpPr>
        <p:spPr>
          <a:xfrm>
            <a:off x="533957" y="463845"/>
            <a:ext cx="3289383" cy="3401475"/>
          </a:xfrm>
        </p:spPr>
        <p:txBody>
          <a:bodyPr/>
          <a:lstStyle/>
          <a:p>
            <a:r>
              <a:rPr lang="en-US" dirty="0"/>
              <a:t>Long-term</a:t>
            </a:r>
            <a:br>
              <a:rPr lang="en-US" dirty="0"/>
            </a:br>
            <a:r>
              <a:rPr lang="en-US" dirty="0"/>
              <a:t>care insurance</a:t>
            </a:r>
          </a:p>
        </p:txBody>
      </p:sp>
      <p:pic>
        <p:nvPicPr>
          <p:cNvPr id="4" name="Graphic 3" descr="Care with solid fill">
            <a:extLst>
              <a:ext uri="{FF2B5EF4-FFF2-40B4-BE49-F238E27FC236}">
                <a16:creationId xmlns:a16="http://schemas.microsoft.com/office/drawing/2014/main" id="{22973AD4-4E20-DBF7-5DF7-3AD2823956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49784" y="1825050"/>
            <a:ext cx="1391652" cy="1391652"/>
          </a:xfrm>
          <a:prstGeom prst="rect">
            <a:avLst/>
          </a:prstGeom>
        </p:spPr>
      </p:pic>
      <p:sp>
        <p:nvSpPr>
          <p:cNvPr id="14" name="Content Placeholder 5">
            <a:extLst>
              <a:ext uri="{FF2B5EF4-FFF2-40B4-BE49-F238E27FC236}">
                <a16:creationId xmlns:a16="http://schemas.microsoft.com/office/drawing/2014/main" id="{059D74C1-67AA-6DAB-F2FD-587F965F15A6}"/>
              </a:ext>
            </a:extLst>
          </p:cNvPr>
          <p:cNvSpPr txBox="1">
            <a:spLocks/>
          </p:cNvSpPr>
          <p:nvPr/>
        </p:nvSpPr>
        <p:spPr>
          <a:xfrm>
            <a:off x="4348163" y="475488"/>
            <a:ext cx="7048531" cy="5670669"/>
          </a:xfrm>
          <a:prstGeom prst="rect">
            <a:avLst/>
          </a:prstGeom>
        </p:spPr>
        <p:txBody>
          <a:bodyPr vert="horz" lIns="0" tIns="0" rIns="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r>
              <a:rPr lang="en-US" dirty="0"/>
              <a:t>Find out if your parents have long-term care insurance and what it covers.</a:t>
            </a:r>
          </a:p>
          <a:p>
            <a:r>
              <a:rPr lang="en-US" dirty="0"/>
              <a:t>Consider your own need for long-term care coverage.</a:t>
            </a:r>
            <a:endParaRPr lang="en-US" b="1" i="1" dirty="0">
              <a:latin typeface="Arial" panose="020B0604020202020204" pitchFamily="34" charset="0"/>
              <a:cs typeface="Arial" panose="020B0604020202020204" pitchFamily="34" charset="0"/>
            </a:endParaRPr>
          </a:p>
          <a:p>
            <a:r>
              <a:rPr lang="en-US" dirty="0"/>
              <a:t>Long-term care costs are rising. </a:t>
            </a:r>
          </a:p>
          <a:p>
            <a:r>
              <a:rPr lang="en-US" dirty="0"/>
              <a:t>Following a health crisis, one might need help with the basics of daily living, like bathing and dressing, meal preparation, medication reminders, etc. </a:t>
            </a:r>
          </a:p>
          <a:p>
            <a:r>
              <a:rPr lang="en-US" dirty="0"/>
              <a:t>Without long-term care insurance, the costs associated with this care must be paid for out of pocket or by using Medicaid</a:t>
            </a:r>
            <a:br>
              <a:rPr lang="en-US" dirty="0"/>
            </a:br>
            <a:r>
              <a:rPr lang="en-US" dirty="0"/>
              <a:t>(if you qualify).</a:t>
            </a:r>
          </a:p>
          <a:p>
            <a:pPr marL="571500" indent="-317500">
              <a:buSzPct val="90000"/>
              <a:buFont typeface="Arial" panose="020B0604020202020204" pitchFamily="34" charset="0"/>
              <a:buBlip>
                <a:blip r:embed="rId5"/>
              </a:buBlip>
            </a:pPr>
            <a:r>
              <a:rPr lang="en-US" dirty="0"/>
              <a:t>Invest in long-term care insurance before it is needed.</a:t>
            </a:r>
          </a:p>
          <a:p>
            <a:pPr marL="571500" indent="-317500">
              <a:buSzPct val="90000"/>
              <a:buFont typeface="Arial" panose="020B0604020202020204" pitchFamily="34" charset="0"/>
              <a:buBlip>
                <a:blip r:embed="rId5"/>
              </a:buBlip>
            </a:pPr>
            <a:r>
              <a:rPr lang="en-US" dirty="0"/>
              <a:t>Long-term care insurance is not to be confused with health insurance or Medicare.</a:t>
            </a:r>
          </a:p>
          <a:p>
            <a:pPr marL="571500" indent="-317500">
              <a:buSzPct val="90000"/>
              <a:buFont typeface="Arial" panose="020B0604020202020204" pitchFamily="34" charset="0"/>
              <a:buBlip>
                <a:blip r:embed="rId5"/>
              </a:buBlip>
            </a:pPr>
            <a:r>
              <a:rPr lang="en-US" dirty="0"/>
              <a:t>Build a savings cushion.</a:t>
            </a:r>
          </a:p>
          <a:p>
            <a:pPr marL="254000" indent="0">
              <a:buSzPct val="90000"/>
              <a:buFont typeface="Arial" panose="020B0604020202020204" pitchFamily="34" charset="0"/>
              <a:buNone/>
            </a:pPr>
            <a:endParaRPr lang="en-US" sz="1600" dirty="0"/>
          </a:p>
        </p:txBody>
      </p:sp>
      <p:sp>
        <p:nvSpPr>
          <p:cNvPr id="9" name="Text Placeholder 8">
            <a:extLst>
              <a:ext uri="{FF2B5EF4-FFF2-40B4-BE49-F238E27FC236}">
                <a16:creationId xmlns:a16="http://schemas.microsoft.com/office/drawing/2014/main" id="{59A7E8EF-AA13-C9A8-DE14-C51BC57E9B2A}"/>
              </a:ext>
            </a:extLst>
          </p:cNvPr>
          <p:cNvSpPr>
            <a:spLocks noGrp="1"/>
          </p:cNvSpPr>
          <p:nvPr>
            <p:ph type="body" sz="quarter" idx="14"/>
          </p:nvPr>
        </p:nvSpPr>
        <p:spPr/>
        <p:txBody>
          <a:bodyPr/>
          <a:lstStyle/>
          <a:p>
            <a:r>
              <a:rPr lang="en-US" dirty="0"/>
              <a:t>Source: American Association for Long-Term Care Insurance. Long-Term Care Insurance Policy Costs - 2022 - PURCHASE AGE 55, 2022.</a:t>
            </a:r>
          </a:p>
        </p:txBody>
      </p:sp>
      <p:sp>
        <p:nvSpPr>
          <p:cNvPr id="2" name="Slide Number Placeholder 1">
            <a:extLst>
              <a:ext uri="{FF2B5EF4-FFF2-40B4-BE49-F238E27FC236}">
                <a16:creationId xmlns:a16="http://schemas.microsoft.com/office/drawing/2014/main" id="{0C42869D-A5DA-4CC3-8DD6-9BE8411DE68A}"/>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12</a:t>
            </a:fld>
            <a:endParaRPr lang="en-US" dirty="0"/>
          </a:p>
        </p:txBody>
      </p:sp>
    </p:spTree>
    <p:extLst>
      <p:ext uri="{BB962C8B-B14F-4D97-AF65-F5344CB8AC3E}">
        <p14:creationId xmlns:p14="http://schemas.microsoft.com/office/powerpoint/2010/main" val="342243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525C-BD09-724F-A355-F6A526C99E3A}"/>
              </a:ext>
            </a:extLst>
          </p:cNvPr>
          <p:cNvSpPr>
            <a:spLocks noGrp="1"/>
          </p:cNvSpPr>
          <p:nvPr>
            <p:ph type="title"/>
          </p:nvPr>
        </p:nvSpPr>
        <p:spPr>
          <a:xfrm>
            <a:off x="466342" y="472437"/>
            <a:ext cx="11274553" cy="792167"/>
          </a:xfrm>
        </p:spPr>
        <p:txBody>
          <a:bodyPr/>
          <a:lstStyle/>
          <a:p>
            <a:r>
              <a:rPr lang="en-US" dirty="0"/>
              <a:t>Legal checklist for aging parents (or you)</a:t>
            </a:r>
          </a:p>
        </p:txBody>
      </p:sp>
      <p:sp>
        <p:nvSpPr>
          <p:cNvPr id="25" name="Content Placeholder 2">
            <a:extLst>
              <a:ext uri="{FF2B5EF4-FFF2-40B4-BE49-F238E27FC236}">
                <a16:creationId xmlns:a16="http://schemas.microsoft.com/office/drawing/2014/main" id="{902FE269-D02F-4DB4-9283-FE533E560B46}"/>
              </a:ext>
            </a:extLst>
          </p:cNvPr>
          <p:cNvSpPr>
            <a:spLocks noGrp="1"/>
          </p:cNvSpPr>
          <p:nvPr>
            <p:ph idx="1"/>
          </p:nvPr>
        </p:nvSpPr>
        <p:spPr>
          <a:xfrm>
            <a:off x="694748" y="1146261"/>
            <a:ext cx="8493923" cy="290840"/>
          </a:xfrm>
        </p:spPr>
        <p:txBody>
          <a:bodyPr/>
          <a:lstStyle/>
          <a:p>
            <a:pPr marL="0" indent="0">
              <a:buNone/>
            </a:pPr>
            <a:r>
              <a:rPr lang="en-US" b="1" dirty="0">
                <a:latin typeface="Arial" panose="020B0604020202020204" pitchFamily="34" charset="0"/>
                <a:cs typeface="Arial" panose="020B0604020202020204" pitchFamily="34" charset="0"/>
              </a:rPr>
              <a:t>In order to support your parents, you will often need legal documents:</a:t>
            </a:r>
          </a:p>
        </p:txBody>
      </p:sp>
      <p:sp>
        <p:nvSpPr>
          <p:cNvPr id="9" name="Rectangle 8">
            <a:extLst>
              <a:ext uri="{FF2B5EF4-FFF2-40B4-BE49-F238E27FC236}">
                <a16:creationId xmlns:a16="http://schemas.microsoft.com/office/drawing/2014/main" id="{C9838200-196A-1E15-14EA-1771BD31334D}"/>
              </a:ext>
              <a:ext uri="{C183D7F6-B498-43B3-948B-1728B52AA6E4}">
                <adec:decorative xmlns:adec="http://schemas.microsoft.com/office/drawing/2017/decorative" val="1"/>
              </a:ext>
            </a:extLst>
          </p:cNvPr>
          <p:cNvSpPr/>
          <p:nvPr/>
        </p:nvSpPr>
        <p:spPr>
          <a:xfrm>
            <a:off x="700251" y="1576526"/>
            <a:ext cx="3473409" cy="434182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2" name="Rectangle 11">
            <a:extLst>
              <a:ext uri="{FF2B5EF4-FFF2-40B4-BE49-F238E27FC236}">
                <a16:creationId xmlns:a16="http://schemas.microsoft.com/office/drawing/2014/main" id="{63ABB001-5A33-B204-EB1F-32B3F317398C}"/>
              </a:ext>
              <a:ext uri="{C183D7F6-B498-43B3-948B-1728B52AA6E4}">
                <adec:decorative xmlns:adec="http://schemas.microsoft.com/office/drawing/2017/decorative" val="1"/>
              </a:ext>
            </a:extLst>
          </p:cNvPr>
          <p:cNvSpPr/>
          <p:nvPr/>
        </p:nvSpPr>
        <p:spPr>
          <a:xfrm>
            <a:off x="4361452" y="1576526"/>
            <a:ext cx="3473409" cy="4341823"/>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3" name="Rectangle 12">
            <a:extLst>
              <a:ext uri="{FF2B5EF4-FFF2-40B4-BE49-F238E27FC236}">
                <a16:creationId xmlns:a16="http://schemas.microsoft.com/office/drawing/2014/main" id="{C25CDD08-11D9-875B-FDBC-FD85037A0B85}"/>
              </a:ext>
              <a:ext uri="{C183D7F6-B498-43B3-948B-1728B52AA6E4}">
                <adec:decorative xmlns:adec="http://schemas.microsoft.com/office/drawing/2017/decorative" val="1"/>
              </a:ext>
            </a:extLst>
          </p:cNvPr>
          <p:cNvSpPr/>
          <p:nvPr/>
        </p:nvSpPr>
        <p:spPr>
          <a:xfrm>
            <a:off x="8018936" y="1576526"/>
            <a:ext cx="3473409" cy="4341823"/>
          </a:xfrm>
          <a:prstGeom prst="rect">
            <a:avLst/>
          </a:prstGeom>
          <a:solidFill>
            <a:srgbClr val="EC6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 name="TextBox 4">
            <a:extLst>
              <a:ext uri="{FF2B5EF4-FFF2-40B4-BE49-F238E27FC236}">
                <a16:creationId xmlns:a16="http://schemas.microsoft.com/office/drawing/2014/main" id="{44153A36-B072-8D5F-E79E-0FB53642BD89}"/>
              </a:ext>
            </a:extLst>
          </p:cNvPr>
          <p:cNvSpPr txBox="1"/>
          <p:nvPr/>
        </p:nvSpPr>
        <p:spPr>
          <a:xfrm>
            <a:off x="700251" y="1437101"/>
            <a:ext cx="3473409" cy="3600986"/>
          </a:xfrm>
          <a:prstGeom prst="rect">
            <a:avLst/>
          </a:prstGeom>
          <a:noFill/>
        </p:spPr>
        <p:txBody>
          <a:bodyPr wrap="square" lIns="137160" tIns="274320" rIns="91440" bIns="91440" rtlCol="0">
            <a:spAutoFit/>
          </a:bodyPr>
          <a:lstStyle/>
          <a:p>
            <a:pPr>
              <a:spcBef>
                <a:spcPts val="600"/>
              </a:spcBef>
            </a:pPr>
            <a:r>
              <a:rPr lang="en-US" sz="2000" b="1" dirty="0">
                <a:solidFill>
                  <a:schemeClr val="bg1"/>
                </a:solidFill>
              </a:rPr>
              <a:t>Wills/Trusts</a:t>
            </a:r>
          </a:p>
          <a:p>
            <a:pPr marL="548640"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Are they current </a:t>
            </a:r>
            <a:r>
              <a:rPr lang="en-US" sz="2000" spc="-20" dirty="0">
                <a:solidFill>
                  <a:schemeClr val="bg1"/>
                </a:solidFill>
              </a:rPr>
              <a:t>and are your parent(s) </a:t>
            </a:r>
            <a:r>
              <a:rPr lang="en-US" sz="2000" dirty="0">
                <a:solidFill>
                  <a:schemeClr val="bg1"/>
                </a:solidFill>
              </a:rPr>
              <a:t>confident that they reflect how they want their assets distributed?</a:t>
            </a:r>
          </a:p>
          <a:p>
            <a:pPr marL="548640"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Do the beneficiaries understand the provisions of the wills/trusts?</a:t>
            </a:r>
          </a:p>
        </p:txBody>
      </p:sp>
      <p:sp>
        <p:nvSpPr>
          <p:cNvPr id="10" name="TextBox 9">
            <a:extLst>
              <a:ext uri="{FF2B5EF4-FFF2-40B4-BE49-F238E27FC236}">
                <a16:creationId xmlns:a16="http://schemas.microsoft.com/office/drawing/2014/main" id="{95F53F62-9C7D-4CB9-460C-6C2F96311D52}"/>
              </a:ext>
            </a:extLst>
          </p:cNvPr>
          <p:cNvSpPr txBox="1"/>
          <p:nvPr/>
        </p:nvSpPr>
        <p:spPr>
          <a:xfrm>
            <a:off x="4352872" y="1437101"/>
            <a:ext cx="3473409" cy="3594820"/>
          </a:xfrm>
          <a:prstGeom prst="rect">
            <a:avLst/>
          </a:prstGeom>
          <a:noFill/>
        </p:spPr>
        <p:txBody>
          <a:bodyPr wrap="square" lIns="137160" tIns="274320" rIns="137160" bIns="274320" rtlCol="0">
            <a:spAutoFit/>
          </a:bodyPr>
          <a:lstStyle/>
          <a:p>
            <a:pPr>
              <a:spcBef>
                <a:spcPts val="600"/>
              </a:spcBef>
            </a:pPr>
            <a:r>
              <a:rPr lang="en-US" sz="2000" b="1" dirty="0">
                <a:solidFill>
                  <a:schemeClr val="bg1"/>
                </a:solidFill>
              </a:rPr>
              <a:t>Executor</a:t>
            </a:r>
          </a:p>
          <a:p>
            <a:pPr marL="576263"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Who have your parent(s) named </a:t>
            </a:r>
            <a:br>
              <a:rPr lang="en-US" sz="2000" dirty="0">
                <a:solidFill>
                  <a:schemeClr val="bg1"/>
                </a:solidFill>
              </a:rPr>
            </a:br>
            <a:r>
              <a:rPr lang="en-US" sz="2000" dirty="0">
                <a:solidFill>
                  <a:schemeClr val="bg1"/>
                </a:solidFill>
              </a:rPr>
              <a:t>as executor of </a:t>
            </a:r>
            <a:br>
              <a:rPr lang="en-US" sz="2000" dirty="0">
                <a:solidFill>
                  <a:schemeClr val="bg1"/>
                </a:solidFill>
              </a:rPr>
            </a:br>
            <a:r>
              <a:rPr lang="en-US" sz="2000" dirty="0">
                <a:solidFill>
                  <a:schemeClr val="bg1"/>
                </a:solidFill>
              </a:rPr>
              <a:t>their will?</a:t>
            </a:r>
          </a:p>
          <a:p>
            <a:pPr marL="576263"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Is that person aware and are they prepared for the responsibility?</a:t>
            </a:r>
          </a:p>
          <a:p>
            <a:pPr marL="265113" lvl="1">
              <a:spcBef>
                <a:spcPts val="600"/>
              </a:spcBef>
            </a:pPr>
            <a:br>
              <a:rPr lang="en-US" sz="2000" dirty="0">
                <a:solidFill>
                  <a:schemeClr val="bg1"/>
                </a:solidFill>
              </a:rPr>
            </a:br>
            <a:endParaRPr lang="en-US" sz="2000" dirty="0">
              <a:solidFill>
                <a:schemeClr val="bg1"/>
              </a:solidFill>
            </a:endParaRPr>
          </a:p>
        </p:txBody>
      </p:sp>
      <p:sp>
        <p:nvSpPr>
          <p:cNvPr id="11" name="TextBox 10">
            <a:extLst>
              <a:ext uri="{FF2B5EF4-FFF2-40B4-BE49-F238E27FC236}">
                <a16:creationId xmlns:a16="http://schemas.microsoft.com/office/drawing/2014/main" id="{F6850E93-F6DE-04DB-EC2D-2CC0BEA28115}"/>
              </a:ext>
            </a:extLst>
          </p:cNvPr>
          <p:cNvSpPr txBox="1"/>
          <p:nvPr/>
        </p:nvSpPr>
        <p:spPr>
          <a:xfrm>
            <a:off x="8014072" y="1437101"/>
            <a:ext cx="3473409" cy="3838294"/>
          </a:xfrm>
          <a:prstGeom prst="rect">
            <a:avLst/>
          </a:prstGeom>
          <a:noFill/>
        </p:spPr>
        <p:txBody>
          <a:bodyPr wrap="square" lIns="137160" tIns="274320" rIns="137160" bIns="0" rtlCol="0">
            <a:spAutoFit/>
          </a:bodyPr>
          <a:lstStyle/>
          <a:p>
            <a:r>
              <a:rPr lang="en-US" sz="2000" b="1" dirty="0">
                <a:solidFill>
                  <a:schemeClr val="bg1"/>
                </a:solidFill>
              </a:rPr>
              <a:t>Trustee</a:t>
            </a:r>
          </a:p>
          <a:p>
            <a:pPr marL="576263"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Who have your parent(s) named as trustee(s)?</a:t>
            </a:r>
          </a:p>
          <a:p>
            <a:pPr marL="576263"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Is that person aware and are they prepared for the responsibility?</a:t>
            </a:r>
            <a:br>
              <a:rPr lang="en-US" sz="2000" dirty="0">
                <a:solidFill>
                  <a:schemeClr val="bg1"/>
                </a:solidFill>
              </a:rPr>
            </a:br>
            <a:br>
              <a:rPr lang="en-US" sz="2000" dirty="0">
                <a:solidFill>
                  <a:schemeClr val="bg1"/>
                </a:solidFill>
              </a:rPr>
            </a:br>
            <a:endParaRPr lang="en-US" sz="2000" dirty="0">
              <a:solidFill>
                <a:schemeClr val="bg1"/>
              </a:solidFill>
            </a:endParaRPr>
          </a:p>
        </p:txBody>
      </p:sp>
      <p:pic>
        <p:nvPicPr>
          <p:cNvPr id="17" name="Graphic 16">
            <a:extLst>
              <a:ext uri="{FF2B5EF4-FFF2-40B4-BE49-F238E27FC236}">
                <a16:creationId xmlns:a16="http://schemas.microsoft.com/office/drawing/2014/main" id="{928F6109-0BF9-2FC0-741D-7690D322217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10978" y="5199730"/>
            <a:ext cx="730306" cy="730306"/>
          </a:xfrm>
          <a:prstGeom prst="rect">
            <a:avLst/>
          </a:prstGeom>
        </p:spPr>
      </p:pic>
      <p:pic>
        <p:nvPicPr>
          <p:cNvPr id="14" name="Graphic 13">
            <a:extLst>
              <a:ext uri="{FF2B5EF4-FFF2-40B4-BE49-F238E27FC236}">
                <a16:creationId xmlns:a16="http://schemas.microsoft.com/office/drawing/2014/main" id="{1946CCED-C9E2-FDE6-2828-2A8EB7392E3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570444" y="5199730"/>
            <a:ext cx="817247" cy="730306"/>
          </a:xfrm>
          <a:prstGeom prst="rect">
            <a:avLst/>
          </a:prstGeom>
        </p:spPr>
      </p:pic>
      <p:pic>
        <p:nvPicPr>
          <p:cNvPr id="16" name="Graphic 15">
            <a:extLst>
              <a:ext uri="{FF2B5EF4-FFF2-40B4-BE49-F238E27FC236}">
                <a16:creationId xmlns:a16="http://schemas.microsoft.com/office/drawing/2014/main" id="{F4426CB3-84E6-E094-7F70-0104B8B6A22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52366" y="5153650"/>
            <a:ext cx="646988" cy="776386"/>
          </a:xfrm>
          <a:prstGeom prst="rect">
            <a:avLst/>
          </a:prstGeom>
        </p:spPr>
      </p:pic>
      <p:sp>
        <p:nvSpPr>
          <p:cNvPr id="6" name="Slide Number Placeholder 5">
            <a:extLst>
              <a:ext uri="{FF2B5EF4-FFF2-40B4-BE49-F238E27FC236}">
                <a16:creationId xmlns:a16="http://schemas.microsoft.com/office/drawing/2014/main" id="{2D079F13-3711-39EA-047B-0C063F0A4E54}"/>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13</a:t>
            </a:fld>
            <a:endParaRPr lang="en-US" dirty="0"/>
          </a:p>
        </p:txBody>
      </p:sp>
    </p:spTree>
    <p:extLst>
      <p:ext uri="{BB962C8B-B14F-4D97-AF65-F5344CB8AC3E}">
        <p14:creationId xmlns:p14="http://schemas.microsoft.com/office/powerpoint/2010/main" val="306774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2525C-BD09-724F-A355-F6A526C99E3A}"/>
              </a:ext>
            </a:extLst>
          </p:cNvPr>
          <p:cNvSpPr>
            <a:spLocks noGrp="1"/>
          </p:cNvSpPr>
          <p:nvPr>
            <p:ph type="title"/>
          </p:nvPr>
        </p:nvSpPr>
        <p:spPr>
          <a:xfrm>
            <a:off x="466342" y="472437"/>
            <a:ext cx="11274553" cy="792167"/>
          </a:xfrm>
        </p:spPr>
        <p:txBody>
          <a:bodyPr/>
          <a:lstStyle/>
          <a:p>
            <a:r>
              <a:rPr lang="en-US" dirty="0"/>
              <a:t>Legal checklist for aging parents (or you)</a:t>
            </a:r>
          </a:p>
        </p:txBody>
      </p:sp>
      <p:sp>
        <p:nvSpPr>
          <p:cNvPr id="9" name="Rectangle 8">
            <a:extLst>
              <a:ext uri="{FF2B5EF4-FFF2-40B4-BE49-F238E27FC236}">
                <a16:creationId xmlns:a16="http://schemas.microsoft.com/office/drawing/2014/main" id="{1DE27068-4404-B2A8-2EE7-F76D14312B61}"/>
              </a:ext>
              <a:ext uri="{C183D7F6-B498-43B3-948B-1728B52AA6E4}">
                <adec:decorative xmlns:adec="http://schemas.microsoft.com/office/drawing/2017/decorative" val="1"/>
              </a:ext>
            </a:extLst>
          </p:cNvPr>
          <p:cNvSpPr/>
          <p:nvPr/>
        </p:nvSpPr>
        <p:spPr>
          <a:xfrm>
            <a:off x="700251" y="1576524"/>
            <a:ext cx="3473409" cy="4341823"/>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0" name="Rectangle 9">
            <a:extLst>
              <a:ext uri="{FF2B5EF4-FFF2-40B4-BE49-F238E27FC236}">
                <a16:creationId xmlns:a16="http://schemas.microsoft.com/office/drawing/2014/main" id="{2D97F23E-F254-82C1-6044-103C4120F751}"/>
              </a:ext>
              <a:ext uri="{C183D7F6-B498-43B3-948B-1728B52AA6E4}">
                <adec:decorative xmlns:adec="http://schemas.microsoft.com/office/drawing/2017/decorative" val="1"/>
              </a:ext>
            </a:extLst>
          </p:cNvPr>
          <p:cNvSpPr/>
          <p:nvPr/>
        </p:nvSpPr>
        <p:spPr>
          <a:xfrm>
            <a:off x="4361452" y="1576524"/>
            <a:ext cx="3473409" cy="4341823"/>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11" name="Rectangle 10">
            <a:extLst>
              <a:ext uri="{FF2B5EF4-FFF2-40B4-BE49-F238E27FC236}">
                <a16:creationId xmlns:a16="http://schemas.microsoft.com/office/drawing/2014/main" id="{0996A030-2A23-122E-6389-368B16DD93B1}"/>
              </a:ext>
              <a:ext uri="{C183D7F6-B498-43B3-948B-1728B52AA6E4}">
                <adec:decorative xmlns:adec="http://schemas.microsoft.com/office/drawing/2017/decorative" val="1"/>
              </a:ext>
            </a:extLst>
          </p:cNvPr>
          <p:cNvSpPr/>
          <p:nvPr/>
        </p:nvSpPr>
        <p:spPr>
          <a:xfrm>
            <a:off x="8018936" y="1576524"/>
            <a:ext cx="3473409" cy="4341823"/>
          </a:xfrm>
          <a:prstGeom prst="rect">
            <a:avLst/>
          </a:prstGeom>
          <a:solidFill>
            <a:srgbClr val="EC645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8" name="TextBox 7">
            <a:extLst>
              <a:ext uri="{FF2B5EF4-FFF2-40B4-BE49-F238E27FC236}">
                <a16:creationId xmlns:a16="http://schemas.microsoft.com/office/drawing/2014/main" id="{7A230CD9-2E3B-C9E7-DC0A-3EA7CFBD3443}"/>
              </a:ext>
            </a:extLst>
          </p:cNvPr>
          <p:cNvSpPr txBox="1"/>
          <p:nvPr/>
        </p:nvSpPr>
        <p:spPr>
          <a:xfrm>
            <a:off x="700251" y="1437099"/>
            <a:ext cx="3473409" cy="2985433"/>
          </a:xfrm>
          <a:prstGeom prst="rect">
            <a:avLst/>
          </a:prstGeom>
          <a:noFill/>
        </p:spPr>
        <p:txBody>
          <a:bodyPr wrap="square" lIns="137160" tIns="274320" rIns="91440" bIns="91440" rtlCol="0">
            <a:spAutoFit/>
          </a:bodyPr>
          <a:lstStyle/>
          <a:p>
            <a:pPr>
              <a:spcBef>
                <a:spcPts val="600"/>
              </a:spcBef>
            </a:pPr>
            <a:r>
              <a:rPr lang="en-US" sz="2000" b="1" dirty="0">
                <a:solidFill>
                  <a:schemeClr val="bg1"/>
                </a:solidFill>
                <a:latin typeface="Arial" panose="020B0604020202020204" pitchFamily="34" charset="0"/>
                <a:cs typeface="Arial" panose="020B0604020202020204" pitchFamily="34" charset="0"/>
              </a:rPr>
              <a:t>Power of attorney</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(POA)</a:t>
            </a:r>
          </a:p>
          <a:p>
            <a:pPr marL="548640"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What kind of power of POA do they have?</a:t>
            </a:r>
          </a:p>
          <a:p>
            <a:pPr marL="548640"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Who have they named as POA and are they aware of and prepared for the responsibility?</a:t>
            </a:r>
          </a:p>
        </p:txBody>
      </p:sp>
      <p:sp>
        <p:nvSpPr>
          <p:cNvPr id="17" name="TextBox 16">
            <a:extLst>
              <a:ext uri="{FF2B5EF4-FFF2-40B4-BE49-F238E27FC236}">
                <a16:creationId xmlns:a16="http://schemas.microsoft.com/office/drawing/2014/main" id="{1603EB77-6C1E-F099-1BD9-59B1B4119647}"/>
              </a:ext>
            </a:extLst>
          </p:cNvPr>
          <p:cNvSpPr txBox="1"/>
          <p:nvPr/>
        </p:nvSpPr>
        <p:spPr>
          <a:xfrm>
            <a:off x="4352872" y="1437099"/>
            <a:ext cx="3473409" cy="3477875"/>
          </a:xfrm>
          <a:prstGeom prst="rect">
            <a:avLst/>
          </a:prstGeom>
          <a:noFill/>
        </p:spPr>
        <p:txBody>
          <a:bodyPr wrap="square" lIns="137160" tIns="274320" rIns="137160" bIns="274320" rtlCol="0">
            <a:spAutoFit/>
          </a:bodyPr>
          <a:lstStyle/>
          <a:p>
            <a:pPr>
              <a:spcBef>
                <a:spcPts val="600"/>
              </a:spcBef>
            </a:pPr>
            <a:r>
              <a:rPr lang="en-US" sz="2000" b="1" dirty="0">
                <a:solidFill>
                  <a:schemeClr val="bg1"/>
                </a:solidFill>
                <a:latin typeface="Arial" panose="020B0604020202020204" pitchFamily="34" charset="0"/>
                <a:cs typeface="Arial" panose="020B0604020202020204" pitchFamily="34" charset="0"/>
              </a:rPr>
              <a:t>Medical power </a:t>
            </a:r>
            <a:br>
              <a:rPr lang="en-US" sz="2000" b="1" dirty="0">
                <a:solidFill>
                  <a:schemeClr val="bg1"/>
                </a:solidFill>
                <a:latin typeface="Arial" panose="020B0604020202020204" pitchFamily="34" charset="0"/>
                <a:cs typeface="Arial" panose="020B0604020202020204" pitchFamily="34" charset="0"/>
              </a:rPr>
            </a:br>
            <a:r>
              <a:rPr lang="en-US" sz="2000" b="1" dirty="0">
                <a:solidFill>
                  <a:schemeClr val="bg1"/>
                </a:solidFill>
                <a:latin typeface="Arial" panose="020B0604020202020204" pitchFamily="34" charset="0"/>
                <a:cs typeface="Arial" panose="020B0604020202020204" pitchFamily="34" charset="0"/>
              </a:rPr>
              <a:t>of attorney</a:t>
            </a:r>
          </a:p>
          <a:p>
            <a:pPr marL="548640"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Have your parent(s) designated someone to act as their health </a:t>
            </a:r>
            <a:br>
              <a:rPr lang="en-US" sz="2000" dirty="0">
                <a:solidFill>
                  <a:schemeClr val="bg1"/>
                </a:solidFill>
              </a:rPr>
            </a:br>
            <a:r>
              <a:rPr lang="en-US" sz="2000" dirty="0">
                <a:solidFill>
                  <a:schemeClr val="bg1"/>
                </a:solidFill>
              </a:rPr>
              <a:t>care agent?</a:t>
            </a:r>
          </a:p>
          <a:p>
            <a:pPr marL="548640"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Are they aware of the responsibility and your </a:t>
            </a:r>
            <a:br>
              <a:rPr lang="en-US" sz="2000" dirty="0">
                <a:solidFill>
                  <a:schemeClr val="bg1"/>
                </a:solidFill>
              </a:rPr>
            </a:br>
            <a:r>
              <a:rPr lang="en-US" sz="2000" dirty="0">
                <a:solidFill>
                  <a:schemeClr val="bg1"/>
                </a:solidFill>
              </a:rPr>
              <a:t>parent(s) wishes?</a:t>
            </a:r>
          </a:p>
        </p:txBody>
      </p:sp>
      <p:sp>
        <p:nvSpPr>
          <p:cNvPr id="19" name="TextBox 18">
            <a:extLst>
              <a:ext uri="{FF2B5EF4-FFF2-40B4-BE49-F238E27FC236}">
                <a16:creationId xmlns:a16="http://schemas.microsoft.com/office/drawing/2014/main" id="{832104B5-CE7B-816C-7418-96C73CC141D2}"/>
              </a:ext>
            </a:extLst>
          </p:cNvPr>
          <p:cNvSpPr txBox="1"/>
          <p:nvPr/>
        </p:nvSpPr>
        <p:spPr>
          <a:xfrm>
            <a:off x="8014072" y="1437099"/>
            <a:ext cx="3473409" cy="2508379"/>
          </a:xfrm>
          <a:prstGeom prst="rect">
            <a:avLst/>
          </a:prstGeom>
          <a:noFill/>
        </p:spPr>
        <p:txBody>
          <a:bodyPr wrap="square" lIns="137160" tIns="274320" rIns="137160" bIns="0" rtlCol="0">
            <a:spAutoFit/>
          </a:bodyPr>
          <a:lstStyle/>
          <a:p>
            <a:pPr>
              <a:spcBef>
                <a:spcPts val="600"/>
              </a:spcBef>
            </a:pPr>
            <a:r>
              <a:rPr lang="en-US" sz="2000" b="1" dirty="0">
                <a:solidFill>
                  <a:schemeClr val="bg1"/>
                </a:solidFill>
                <a:latin typeface="Arial" panose="020B0604020202020204" pitchFamily="34" charset="0"/>
                <a:cs typeface="Arial" panose="020B0604020202020204" pitchFamily="34" charset="0"/>
              </a:rPr>
              <a:t>Living will</a:t>
            </a:r>
          </a:p>
          <a:p>
            <a:pPr marL="548640" lvl="1" indent="-311150">
              <a:spcBef>
                <a:spcPts val="600"/>
              </a:spcBef>
              <a:buBlip>
                <a:blip r:embed="rId3">
                  <a:extLst>
                    <a:ext uri="{96DAC541-7B7A-43D3-8B79-37D633B846F1}">
                      <asvg:svgBlip xmlns:asvg="http://schemas.microsoft.com/office/drawing/2016/SVG/main" r:embed="rId4"/>
                    </a:ext>
                  </a:extLst>
                </a:blip>
              </a:buBlip>
            </a:pPr>
            <a:r>
              <a:rPr lang="en-US" sz="2000" dirty="0">
                <a:solidFill>
                  <a:schemeClr val="bg1"/>
                </a:solidFill>
              </a:rPr>
              <a:t>Do your parent(s) have a living will that clearly </a:t>
            </a:r>
            <a:br>
              <a:rPr lang="en-US" sz="2000" dirty="0">
                <a:solidFill>
                  <a:schemeClr val="bg1"/>
                </a:solidFill>
              </a:rPr>
            </a:br>
            <a:r>
              <a:rPr lang="en-US" sz="2000" dirty="0">
                <a:solidFill>
                  <a:schemeClr val="bg1"/>
                </a:solidFill>
              </a:rPr>
              <a:t>states their wishes regarding medical treatments and decisions?</a:t>
            </a:r>
          </a:p>
        </p:txBody>
      </p:sp>
      <p:pic>
        <p:nvPicPr>
          <p:cNvPr id="22" name="Graphic 21">
            <a:extLst>
              <a:ext uri="{FF2B5EF4-FFF2-40B4-BE49-F238E27FC236}">
                <a16:creationId xmlns:a16="http://schemas.microsoft.com/office/drawing/2014/main" id="{09AA014E-20AD-76D3-05A9-C8631B0C784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8230" y="5068589"/>
            <a:ext cx="687777" cy="653388"/>
          </a:xfrm>
          <a:prstGeom prst="rect">
            <a:avLst/>
          </a:prstGeom>
        </p:spPr>
      </p:pic>
      <p:pic>
        <p:nvPicPr>
          <p:cNvPr id="20" name="Graphic 19">
            <a:extLst>
              <a:ext uri="{FF2B5EF4-FFF2-40B4-BE49-F238E27FC236}">
                <a16:creationId xmlns:a16="http://schemas.microsoft.com/office/drawing/2014/main" id="{98A914A6-BA37-5E5F-E0A2-FF1FF3F609D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41563" y="5052411"/>
            <a:ext cx="551407" cy="669566"/>
          </a:xfrm>
          <a:prstGeom prst="rect">
            <a:avLst/>
          </a:prstGeom>
        </p:spPr>
      </p:pic>
      <p:pic>
        <p:nvPicPr>
          <p:cNvPr id="18" name="Graphic 17">
            <a:extLst>
              <a:ext uri="{FF2B5EF4-FFF2-40B4-BE49-F238E27FC236}">
                <a16:creationId xmlns:a16="http://schemas.microsoft.com/office/drawing/2014/main" id="{071332D9-3E73-30F7-3CBB-34F8191F515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82726" y="5144261"/>
            <a:ext cx="693260" cy="577717"/>
          </a:xfrm>
          <a:prstGeom prst="rect">
            <a:avLst/>
          </a:prstGeom>
        </p:spPr>
      </p:pic>
      <p:sp>
        <p:nvSpPr>
          <p:cNvPr id="3" name="Slide Number Placeholder 2">
            <a:extLst>
              <a:ext uri="{FF2B5EF4-FFF2-40B4-BE49-F238E27FC236}">
                <a16:creationId xmlns:a16="http://schemas.microsoft.com/office/drawing/2014/main" id="{069BDDA9-ED7C-1C75-6F69-249B1316966A}"/>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14</a:t>
            </a:fld>
            <a:endParaRPr lang="en-US" dirty="0"/>
          </a:p>
        </p:txBody>
      </p:sp>
    </p:spTree>
    <p:extLst>
      <p:ext uri="{BB962C8B-B14F-4D97-AF65-F5344CB8AC3E}">
        <p14:creationId xmlns:p14="http://schemas.microsoft.com/office/powerpoint/2010/main" val="417106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66342" y="472437"/>
            <a:ext cx="11274553" cy="792167"/>
          </a:xfrm>
        </p:spPr>
        <p:txBody>
          <a:bodyPr vert="horz" lIns="0" tIns="0" rIns="0" bIns="0" rtlCol="0" anchor="t">
            <a:normAutofit/>
          </a:bodyPr>
          <a:lstStyle/>
          <a:p>
            <a:r>
              <a:rPr lang="en-US" altLang="en-US" dirty="0"/>
              <a:t>Conversation starter: Legal checklist for aging parents</a:t>
            </a:r>
          </a:p>
        </p:txBody>
      </p:sp>
      <p:sp>
        <p:nvSpPr>
          <p:cNvPr id="52" name="Rectangle 51">
            <a:extLst>
              <a:ext uri="{FF2B5EF4-FFF2-40B4-BE49-F238E27FC236}">
                <a16:creationId xmlns:a16="http://schemas.microsoft.com/office/drawing/2014/main" id="{ACF14087-5DAC-849E-D19F-106FB5739EEF}"/>
              </a:ext>
            </a:extLst>
          </p:cNvPr>
          <p:cNvSpPr/>
          <p:nvPr/>
        </p:nvSpPr>
        <p:spPr>
          <a:xfrm>
            <a:off x="455613" y="1246788"/>
            <a:ext cx="6707186" cy="4667053"/>
          </a:xfrm>
          <a:prstGeom prst="rect">
            <a:avLst/>
          </a:prstGeom>
          <a:solidFill>
            <a:srgbClr val="D77D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0" rIns="274320" bIns="0" numCol="1" spcCol="0" rtlCol="0" fromWordArt="0" anchor="ctr" anchorCtr="0" forceAA="0" compatLnSpc="1">
            <a:prstTxWarp prst="textNoShape">
              <a:avLst/>
            </a:prstTxWarp>
            <a:noAutofit/>
          </a:bodyPr>
          <a:lstStyle/>
          <a:p>
            <a:pPr>
              <a:lnSpc>
                <a:spcPct val="107000"/>
              </a:lnSpc>
              <a:spcAft>
                <a:spcPts val="800"/>
              </a:spcAft>
            </a:pPr>
            <a:r>
              <a:rPr lang="en-CA" sz="2000" b="1" i="1" dirty="0">
                <a:latin typeface="Arial" panose="020B0604020202020204" pitchFamily="34" charset="0"/>
                <a:ea typeface="Calibri" panose="020F0502020204030204" pitchFamily="34" charset="0"/>
                <a:cs typeface="Arial" panose="020B0604020202020204" pitchFamily="34" charset="0"/>
              </a:rPr>
              <a:t>“Mom,</a:t>
            </a:r>
            <a:endParaRPr lang="en-US" sz="2000" b="1"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000" b="1" i="1" dirty="0">
                <a:latin typeface="Arial" panose="020B0604020202020204" pitchFamily="34" charset="0"/>
                <a:ea typeface="Calibri" panose="020F0502020204030204" pitchFamily="34" charset="0"/>
                <a:cs typeface="Arial" panose="020B0604020202020204" pitchFamily="34" charset="0"/>
              </a:rPr>
              <a:t>Jack and I recently updated our estate plan, and it made me realize that we need to talk about your estate plan.</a:t>
            </a:r>
          </a:p>
          <a:p>
            <a:pPr>
              <a:lnSpc>
                <a:spcPct val="107000"/>
              </a:lnSpc>
              <a:spcAft>
                <a:spcPts val="800"/>
              </a:spcAft>
            </a:pPr>
            <a:r>
              <a:rPr lang="en-CA" sz="2000" b="1" i="1" dirty="0">
                <a:latin typeface="Arial" panose="020B0604020202020204" pitchFamily="34" charset="0"/>
                <a:ea typeface="Calibri" panose="020F0502020204030204" pitchFamily="34" charset="0"/>
                <a:cs typeface="Arial" panose="020B0604020202020204" pitchFamily="34" charset="0"/>
              </a:rPr>
              <a:t>In order for us to help make your ideal vision for aging come true, we want to make sure that you have all your legal documents in order.</a:t>
            </a:r>
            <a:endParaRPr lang="en-US" sz="2000" b="1" i="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CA" sz="2000" b="1" i="1" dirty="0">
                <a:latin typeface="Arial" panose="020B0604020202020204" pitchFamily="34" charset="0"/>
                <a:ea typeface="Calibri" panose="020F0502020204030204" pitchFamily="34" charset="0"/>
                <a:cs typeface="Arial" panose="020B0604020202020204" pitchFamily="34" charset="0"/>
              </a:rPr>
              <a:t>Can we go through your plan so that </a:t>
            </a:r>
            <a:br>
              <a:rPr lang="en-CA" sz="2000" b="1" i="1" dirty="0">
                <a:latin typeface="Arial" panose="020B0604020202020204" pitchFamily="34" charset="0"/>
                <a:ea typeface="Calibri" panose="020F0502020204030204" pitchFamily="34" charset="0"/>
                <a:cs typeface="Arial" panose="020B0604020202020204" pitchFamily="34" charset="0"/>
              </a:rPr>
            </a:br>
            <a:r>
              <a:rPr lang="en-CA" sz="2000" b="1" i="1" dirty="0">
                <a:latin typeface="Arial" panose="020B0604020202020204" pitchFamily="34" charset="0"/>
                <a:ea typeface="Calibri" panose="020F0502020204030204" pitchFamily="34" charset="0"/>
                <a:cs typeface="Arial" panose="020B0604020202020204" pitchFamily="34" charset="0"/>
              </a:rPr>
              <a:t>we understand how you have things </a:t>
            </a:r>
            <a:br>
              <a:rPr lang="en-CA" sz="2000" b="1" i="1" dirty="0">
                <a:latin typeface="Arial" panose="020B0604020202020204" pitchFamily="34" charset="0"/>
                <a:ea typeface="Calibri" panose="020F0502020204030204" pitchFamily="34" charset="0"/>
                <a:cs typeface="Arial" panose="020B0604020202020204" pitchFamily="34" charset="0"/>
              </a:rPr>
            </a:br>
            <a:r>
              <a:rPr lang="en-CA" sz="2000" b="1" i="1" dirty="0">
                <a:latin typeface="Arial" panose="020B0604020202020204" pitchFamily="34" charset="0"/>
                <a:ea typeface="Calibri" panose="020F0502020204030204" pitchFamily="34" charset="0"/>
                <a:cs typeface="Arial" panose="020B0604020202020204" pitchFamily="34" charset="0"/>
              </a:rPr>
              <a:t>set up?”</a:t>
            </a:r>
            <a:endParaRPr lang="en-US" sz="2000" b="1" i="1" dirty="0">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smiling senior parent and their adult child embracing each other with their foreheads touching.">
            <a:extLst>
              <a:ext uri="{FF2B5EF4-FFF2-40B4-BE49-F238E27FC236}">
                <a16:creationId xmlns:a16="http://schemas.microsoft.com/office/drawing/2014/main" id="{3D57C49E-5FE1-96EA-B2B2-A88FC158F19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62310" y="1246788"/>
            <a:ext cx="5026515" cy="4660517"/>
          </a:xfrm>
          <a:prstGeom prst="rect">
            <a:avLst/>
          </a:prstGeom>
        </p:spPr>
      </p:pic>
      <p:sp>
        <p:nvSpPr>
          <p:cNvPr id="2" name="Slide Number Placeholder 1">
            <a:extLst>
              <a:ext uri="{FF2B5EF4-FFF2-40B4-BE49-F238E27FC236}">
                <a16:creationId xmlns:a16="http://schemas.microsoft.com/office/drawing/2014/main" id="{DAC6624F-FE89-DE69-2977-C682E8E6BE56}"/>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15</a:t>
            </a:fld>
            <a:endParaRPr lang="en-US" dirty="0"/>
          </a:p>
        </p:txBody>
      </p:sp>
    </p:spTree>
    <p:extLst>
      <p:ext uri="{BB962C8B-B14F-4D97-AF65-F5344CB8AC3E}">
        <p14:creationId xmlns:p14="http://schemas.microsoft.com/office/powerpoint/2010/main" val="374180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1214-BCCF-E9D5-E272-C09BF8DD4E17}"/>
              </a:ext>
            </a:extLst>
          </p:cNvPr>
          <p:cNvSpPr>
            <a:spLocks noGrp="1"/>
          </p:cNvSpPr>
          <p:nvPr>
            <p:ph type="title"/>
          </p:nvPr>
        </p:nvSpPr>
        <p:spPr>
          <a:xfrm>
            <a:off x="466342" y="472437"/>
            <a:ext cx="11274553" cy="792167"/>
          </a:xfrm>
        </p:spPr>
        <p:txBody>
          <a:bodyPr/>
          <a:lstStyle/>
          <a:p>
            <a:r>
              <a:rPr lang="en-US" dirty="0"/>
              <a:t>Parenting your parents</a:t>
            </a:r>
          </a:p>
        </p:txBody>
      </p:sp>
      <p:sp>
        <p:nvSpPr>
          <p:cNvPr id="14" name="Content Placeholder 2">
            <a:extLst>
              <a:ext uri="{FF2B5EF4-FFF2-40B4-BE49-F238E27FC236}">
                <a16:creationId xmlns:a16="http://schemas.microsoft.com/office/drawing/2014/main" id="{635DF1A5-44DC-349F-0DD0-B147BE0DE283}"/>
              </a:ext>
            </a:extLst>
          </p:cNvPr>
          <p:cNvSpPr>
            <a:spLocks noGrp="1"/>
          </p:cNvSpPr>
          <p:nvPr>
            <p:ph idx="1"/>
          </p:nvPr>
        </p:nvSpPr>
        <p:spPr>
          <a:xfrm>
            <a:off x="1380547" y="1434191"/>
            <a:ext cx="8347076" cy="683977"/>
          </a:xfrm>
        </p:spPr>
        <p:txBody>
          <a:bodyPr/>
          <a:lstStyle/>
          <a:p>
            <a:pPr marL="0" indent="0">
              <a:buNone/>
            </a:pPr>
            <a:r>
              <a:rPr lang="en-US" dirty="0"/>
              <a:t>With the right support, planning, and patience, caring for your parent(s) in their golden years can be more rewarding and less stressful.</a:t>
            </a:r>
          </a:p>
        </p:txBody>
      </p:sp>
      <p:sp>
        <p:nvSpPr>
          <p:cNvPr id="15" name="Rectangle 14">
            <a:extLst>
              <a:ext uri="{FF2B5EF4-FFF2-40B4-BE49-F238E27FC236}">
                <a16:creationId xmlns:a16="http://schemas.microsoft.com/office/drawing/2014/main" id="{EB64C1D2-AA66-630D-C7AE-C58E12FD5E39}"/>
              </a:ext>
            </a:extLst>
          </p:cNvPr>
          <p:cNvSpPr/>
          <p:nvPr/>
        </p:nvSpPr>
        <p:spPr>
          <a:xfrm>
            <a:off x="2262245" y="2400451"/>
            <a:ext cx="8538398" cy="506894"/>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0" bIns="0" numCol="1" spcCol="0" rtlCol="0" fromWordArt="0" anchor="ctr" anchorCtr="0" forceAA="0" compatLnSpc="1">
            <a:prstTxWarp prst="textNoShape">
              <a:avLst/>
            </a:prstTxWarp>
            <a:noAutofit/>
          </a:bodyPr>
          <a:lstStyle/>
          <a:p>
            <a:pPr>
              <a:lnSpc>
                <a:spcPct val="95000"/>
              </a:lnSpc>
            </a:pPr>
            <a:r>
              <a:rPr lang="en-CA" sz="2000" spc="-50" dirty="0">
                <a:latin typeface="Arial" panose="020B0604020202020204" pitchFamily="34" charset="0"/>
                <a:ea typeface="Calibri" panose="020F0502020204030204" pitchFamily="34" charset="0"/>
                <a:cs typeface="Arial" panose="020B0604020202020204" pitchFamily="34" charset="0"/>
              </a:rPr>
              <a:t>Know their plans and have one of your own to ensure your financial security.</a:t>
            </a:r>
            <a:endParaRPr lang="en-US" sz="2000" spc="-50" dirty="0">
              <a:latin typeface="Arial" panose="020B0604020202020204" pitchFamily="34" charset="0"/>
              <a:ea typeface="Calibri" panose="020F050202020403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4D521160-9784-EA69-E564-09AFDB21AFD6}"/>
              </a:ext>
              <a:ext uri="{C183D7F6-B498-43B3-948B-1728B52AA6E4}">
                <adec:decorative xmlns:adec="http://schemas.microsoft.com/office/drawing/2017/decorative" val="1"/>
              </a:ext>
            </a:extLst>
          </p:cNvPr>
          <p:cNvSpPr/>
          <p:nvPr/>
        </p:nvSpPr>
        <p:spPr>
          <a:xfrm>
            <a:off x="1380548" y="2398458"/>
            <a:ext cx="792317" cy="50689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18" name="Graphic 17">
            <a:extLst>
              <a:ext uri="{FF2B5EF4-FFF2-40B4-BE49-F238E27FC236}">
                <a16:creationId xmlns:a16="http://schemas.microsoft.com/office/drawing/2014/main" id="{8DE58019-E640-D3C1-3EF6-FE28F79C105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35406" y="2482790"/>
            <a:ext cx="482600" cy="340658"/>
          </a:xfrm>
          <a:prstGeom prst="rect">
            <a:avLst/>
          </a:prstGeom>
        </p:spPr>
      </p:pic>
      <p:sp>
        <p:nvSpPr>
          <p:cNvPr id="20" name="Rectangle 19">
            <a:extLst>
              <a:ext uri="{FF2B5EF4-FFF2-40B4-BE49-F238E27FC236}">
                <a16:creationId xmlns:a16="http://schemas.microsoft.com/office/drawing/2014/main" id="{F35CF3EE-BA87-B89B-356D-D07098A879D4}"/>
              </a:ext>
            </a:extLst>
          </p:cNvPr>
          <p:cNvSpPr/>
          <p:nvPr/>
        </p:nvSpPr>
        <p:spPr>
          <a:xfrm>
            <a:off x="2293446" y="3087015"/>
            <a:ext cx="8502711" cy="511328"/>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182880" bIns="0" numCol="1" spcCol="0" rtlCol="0" fromWordArt="0" anchor="ctr" anchorCtr="0" forceAA="0" compatLnSpc="1">
            <a:prstTxWarp prst="textNoShape">
              <a:avLst/>
            </a:prstTxWarp>
            <a:noAutofit/>
          </a:bodyPr>
          <a:lstStyle/>
          <a:p>
            <a:pPr>
              <a:lnSpc>
                <a:spcPct val="107000"/>
              </a:lnSpc>
            </a:pPr>
            <a:r>
              <a:rPr lang="en-CA" sz="2000" dirty="0">
                <a:latin typeface="Arial" panose="020B0604020202020204" pitchFamily="34" charset="0"/>
                <a:cs typeface="Arial" panose="020B0604020202020204" pitchFamily="34" charset="0"/>
              </a:rPr>
              <a:t>Focus on the future: determine housing and long-term care options.</a:t>
            </a:r>
            <a:endParaRPr lang="en-US" sz="2000"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CF37FE92-A2F8-E1CD-86FC-C3CC845F4E5D}"/>
              </a:ext>
              <a:ext uri="{C183D7F6-B498-43B3-948B-1728B52AA6E4}">
                <adec:decorative xmlns:adec="http://schemas.microsoft.com/office/drawing/2017/decorative" val="1"/>
              </a:ext>
            </a:extLst>
          </p:cNvPr>
          <p:cNvSpPr/>
          <p:nvPr/>
        </p:nvSpPr>
        <p:spPr>
          <a:xfrm>
            <a:off x="1380547" y="3085022"/>
            <a:ext cx="792317" cy="511328"/>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sz="2000" dirty="0"/>
          </a:p>
        </p:txBody>
      </p:sp>
      <p:pic>
        <p:nvPicPr>
          <p:cNvPr id="23" name="Graphic 22">
            <a:extLst>
              <a:ext uri="{FF2B5EF4-FFF2-40B4-BE49-F238E27FC236}">
                <a16:creationId xmlns:a16="http://schemas.microsoft.com/office/drawing/2014/main" id="{4581FAB1-4E88-8D8E-25ED-3B1F885B36F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35405" y="3171152"/>
            <a:ext cx="482600" cy="340658"/>
          </a:xfrm>
          <a:prstGeom prst="rect">
            <a:avLst/>
          </a:prstGeom>
        </p:spPr>
      </p:pic>
      <p:sp>
        <p:nvSpPr>
          <p:cNvPr id="24" name="Rectangle 23">
            <a:extLst>
              <a:ext uri="{FF2B5EF4-FFF2-40B4-BE49-F238E27FC236}">
                <a16:creationId xmlns:a16="http://schemas.microsoft.com/office/drawing/2014/main" id="{D338906E-5607-245F-3FCA-3B2545B7DF6F}"/>
              </a:ext>
            </a:extLst>
          </p:cNvPr>
          <p:cNvSpPr/>
          <p:nvPr/>
        </p:nvSpPr>
        <p:spPr>
          <a:xfrm>
            <a:off x="2293446" y="3778013"/>
            <a:ext cx="8502710" cy="511328"/>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182880" bIns="0" numCol="1" spcCol="0" rtlCol="0" fromWordArt="0" anchor="ctr" anchorCtr="0" forceAA="0" compatLnSpc="1">
            <a:prstTxWarp prst="textNoShape">
              <a:avLst/>
            </a:prstTxWarp>
            <a:noAutofit/>
          </a:bodyPr>
          <a:lstStyle/>
          <a:p>
            <a:pPr>
              <a:lnSpc>
                <a:spcPct val="107000"/>
              </a:lnSpc>
            </a:pPr>
            <a:r>
              <a:rPr lang="en-CA" sz="2000" dirty="0">
                <a:latin typeface="Arial" panose="020B0604020202020204" pitchFamily="34" charset="0"/>
                <a:cs typeface="Arial" panose="020B0604020202020204" pitchFamily="34" charset="0"/>
              </a:rPr>
              <a:t>Get support.</a:t>
            </a:r>
          </a:p>
        </p:txBody>
      </p:sp>
      <p:sp>
        <p:nvSpPr>
          <p:cNvPr id="25" name="Rectangle 24">
            <a:extLst>
              <a:ext uri="{FF2B5EF4-FFF2-40B4-BE49-F238E27FC236}">
                <a16:creationId xmlns:a16="http://schemas.microsoft.com/office/drawing/2014/main" id="{F0926533-3C49-5262-2E3C-FC4E1B106CCC}"/>
              </a:ext>
              <a:ext uri="{C183D7F6-B498-43B3-948B-1728B52AA6E4}">
                <adec:decorative xmlns:adec="http://schemas.microsoft.com/office/drawing/2017/decorative" val="1"/>
              </a:ext>
            </a:extLst>
          </p:cNvPr>
          <p:cNvSpPr/>
          <p:nvPr/>
        </p:nvSpPr>
        <p:spPr>
          <a:xfrm>
            <a:off x="1380547" y="3776020"/>
            <a:ext cx="792317" cy="511328"/>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45720" rIns="182880" bIns="45720" numCol="1" spcCol="0" rtlCol="0" fromWordArt="0" anchor="ctr" anchorCtr="0" forceAA="0" compatLnSpc="1">
            <a:prstTxWarp prst="textNoShape">
              <a:avLst/>
            </a:prstTxWarp>
            <a:noAutofit/>
          </a:bodyPr>
          <a:lstStyle/>
          <a:p>
            <a:pPr algn="l"/>
            <a:endParaRPr lang="en-US" sz="2000" dirty="0"/>
          </a:p>
        </p:txBody>
      </p:sp>
      <p:pic>
        <p:nvPicPr>
          <p:cNvPr id="26" name="Graphic 25">
            <a:extLst>
              <a:ext uri="{FF2B5EF4-FFF2-40B4-BE49-F238E27FC236}">
                <a16:creationId xmlns:a16="http://schemas.microsoft.com/office/drawing/2014/main" id="{474FB340-4950-515D-BC37-677B0B4A64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35405" y="3861355"/>
            <a:ext cx="482600" cy="340658"/>
          </a:xfrm>
          <a:prstGeom prst="rect">
            <a:avLst/>
          </a:prstGeom>
        </p:spPr>
      </p:pic>
      <p:sp>
        <p:nvSpPr>
          <p:cNvPr id="27" name="Rectangle 26">
            <a:extLst>
              <a:ext uri="{FF2B5EF4-FFF2-40B4-BE49-F238E27FC236}">
                <a16:creationId xmlns:a16="http://schemas.microsoft.com/office/drawing/2014/main" id="{F91A58C4-564B-F341-7675-D4D6D0AE114C}"/>
              </a:ext>
            </a:extLst>
          </p:cNvPr>
          <p:cNvSpPr/>
          <p:nvPr/>
        </p:nvSpPr>
        <p:spPr>
          <a:xfrm>
            <a:off x="2293446" y="4469011"/>
            <a:ext cx="8502709" cy="511328"/>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182880" bIns="0" numCol="1" spcCol="0" rtlCol="0" fromWordArt="0" anchor="ctr" anchorCtr="0" forceAA="0" compatLnSpc="1">
            <a:prstTxWarp prst="textNoShape">
              <a:avLst/>
            </a:prstTxWarp>
            <a:noAutofit/>
          </a:bodyPr>
          <a:lstStyle/>
          <a:p>
            <a:pPr>
              <a:lnSpc>
                <a:spcPct val="107000"/>
              </a:lnSpc>
            </a:pPr>
            <a:r>
              <a:rPr lang="en-CA" sz="2000" dirty="0">
                <a:latin typeface="Arial" panose="020B0604020202020204" pitchFamily="34" charset="0"/>
                <a:cs typeface="Arial" panose="020B0604020202020204" pitchFamily="34" charset="0"/>
              </a:rPr>
              <a:t>Have the legal documents in order.</a:t>
            </a:r>
          </a:p>
        </p:txBody>
      </p:sp>
      <p:sp>
        <p:nvSpPr>
          <p:cNvPr id="28" name="Rectangle 27">
            <a:extLst>
              <a:ext uri="{FF2B5EF4-FFF2-40B4-BE49-F238E27FC236}">
                <a16:creationId xmlns:a16="http://schemas.microsoft.com/office/drawing/2014/main" id="{1F360BE2-9003-CE2F-6E10-F9A9EFC298C8}"/>
              </a:ext>
              <a:ext uri="{C183D7F6-B498-43B3-948B-1728B52AA6E4}">
                <adec:decorative xmlns:adec="http://schemas.microsoft.com/office/drawing/2017/decorative" val="1"/>
              </a:ext>
            </a:extLst>
          </p:cNvPr>
          <p:cNvSpPr/>
          <p:nvPr/>
        </p:nvSpPr>
        <p:spPr>
          <a:xfrm>
            <a:off x="1380547" y="4467018"/>
            <a:ext cx="792317" cy="511328"/>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45720" rIns="182880" bIns="45720" numCol="1" spcCol="0" rtlCol="0" fromWordArt="0" anchor="ctr" anchorCtr="0" forceAA="0" compatLnSpc="1">
            <a:prstTxWarp prst="textNoShape">
              <a:avLst/>
            </a:prstTxWarp>
            <a:noAutofit/>
          </a:bodyPr>
          <a:lstStyle/>
          <a:p>
            <a:pPr algn="l"/>
            <a:endParaRPr lang="en-US" sz="2000" dirty="0"/>
          </a:p>
        </p:txBody>
      </p:sp>
      <p:pic>
        <p:nvPicPr>
          <p:cNvPr id="29" name="Graphic 28">
            <a:extLst>
              <a:ext uri="{FF2B5EF4-FFF2-40B4-BE49-F238E27FC236}">
                <a16:creationId xmlns:a16="http://schemas.microsoft.com/office/drawing/2014/main" id="{A5441B10-722B-0057-BD5E-7FC32CF3F05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35405" y="4552353"/>
            <a:ext cx="482600" cy="340658"/>
          </a:xfrm>
          <a:prstGeom prst="rect">
            <a:avLst/>
          </a:prstGeom>
        </p:spPr>
      </p:pic>
      <p:sp>
        <p:nvSpPr>
          <p:cNvPr id="33" name="Rectangle 32">
            <a:extLst>
              <a:ext uri="{FF2B5EF4-FFF2-40B4-BE49-F238E27FC236}">
                <a16:creationId xmlns:a16="http://schemas.microsoft.com/office/drawing/2014/main" id="{8F9F8AE7-0974-1615-F5A1-71F7CFC56BE9}"/>
              </a:ext>
            </a:extLst>
          </p:cNvPr>
          <p:cNvSpPr/>
          <p:nvPr/>
        </p:nvSpPr>
        <p:spPr>
          <a:xfrm>
            <a:off x="2293446" y="5160011"/>
            <a:ext cx="8502708" cy="511328"/>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0" rIns="182880" bIns="0" numCol="1" spcCol="0" rtlCol="0" fromWordArt="0" anchor="ctr" anchorCtr="0" forceAA="0" compatLnSpc="1">
            <a:prstTxWarp prst="textNoShape">
              <a:avLst/>
            </a:prstTxWarp>
            <a:noAutofit/>
          </a:bodyPr>
          <a:lstStyle/>
          <a:p>
            <a:pPr>
              <a:lnSpc>
                <a:spcPct val="107000"/>
              </a:lnSpc>
            </a:pPr>
            <a:r>
              <a:rPr lang="en-CA" sz="2000" dirty="0">
                <a:latin typeface="Arial" panose="020B0604020202020204" pitchFamily="34" charset="0"/>
                <a:cs typeface="Arial" panose="020B0604020202020204" pitchFamily="34" charset="0"/>
              </a:rPr>
              <a:t>Establish transparent family communication.</a:t>
            </a:r>
            <a:endParaRPr lang="en-US" sz="2000" dirty="0">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B2D5767-6260-3474-AEE6-F1D966273912}"/>
              </a:ext>
              <a:ext uri="{C183D7F6-B498-43B3-948B-1728B52AA6E4}">
                <adec:decorative xmlns:adec="http://schemas.microsoft.com/office/drawing/2017/decorative" val="1"/>
              </a:ext>
            </a:extLst>
          </p:cNvPr>
          <p:cNvSpPr/>
          <p:nvPr/>
        </p:nvSpPr>
        <p:spPr>
          <a:xfrm>
            <a:off x="1380547" y="5158018"/>
            <a:ext cx="792317" cy="511328"/>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45720" rIns="182880" bIns="45720" numCol="1" spcCol="0" rtlCol="0" fromWordArt="0" anchor="ctr" anchorCtr="0" forceAA="0" compatLnSpc="1">
            <a:prstTxWarp prst="textNoShape">
              <a:avLst/>
            </a:prstTxWarp>
            <a:noAutofit/>
          </a:bodyPr>
          <a:lstStyle/>
          <a:p>
            <a:pPr algn="l"/>
            <a:endParaRPr lang="en-US" sz="2000" dirty="0"/>
          </a:p>
        </p:txBody>
      </p:sp>
      <p:pic>
        <p:nvPicPr>
          <p:cNvPr id="41" name="Graphic 40">
            <a:extLst>
              <a:ext uri="{FF2B5EF4-FFF2-40B4-BE49-F238E27FC236}">
                <a16:creationId xmlns:a16="http://schemas.microsoft.com/office/drawing/2014/main" id="{B2F26D09-F209-2F6E-B429-E0AD51CE95F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35405" y="5243353"/>
            <a:ext cx="482600" cy="340658"/>
          </a:xfrm>
          <a:prstGeom prst="rect">
            <a:avLst/>
          </a:prstGeom>
        </p:spPr>
      </p:pic>
      <p:sp>
        <p:nvSpPr>
          <p:cNvPr id="8" name="Slide Number Placeholder 7">
            <a:extLst>
              <a:ext uri="{FF2B5EF4-FFF2-40B4-BE49-F238E27FC236}">
                <a16:creationId xmlns:a16="http://schemas.microsoft.com/office/drawing/2014/main" id="{3604711E-D539-2A5F-54C4-55A6429E32AB}"/>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16</a:t>
            </a:fld>
            <a:endParaRPr lang="en-US" dirty="0"/>
          </a:p>
        </p:txBody>
      </p:sp>
    </p:spTree>
    <p:extLst>
      <p:ext uri="{BB962C8B-B14F-4D97-AF65-F5344CB8AC3E}">
        <p14:creationId xmlns:p14="http://schemas.microsoft.com/office/powerpoint/2010/main" val="301777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A5BF-A754-CA33-104C-D8CAC7664DEB}"/>
              </a:ext>
            </a:extLst>
          </p:cNvPr>
          <p:cNvSpPr>
            <a:spLocks noGrp="1"/>
          </p:cNvSpPr>
          <p:nvPr>
            <p:ph type="title"/>
          </p:nvPr>
        </p:nvSpPr>
        <p:spPr>
          <a:xfrm>
            <a:off x="466342" y="472437"/>
            <a:ext cx="11274553" cy="792167"/>
          </a:xfrm>
        </p:spPr>
        <p:txBody>
          <a:bodyPr/>
          <a:lstStyle/>
          <a:p>
            <a:r>
              <a:rPr lang="en-US" dirty="0"/>
              <a:t>Longevity planning worksheet/checklist</a:t>
            </a:r>
            <a:br>
              <a:rPr lang="en-US" dirty="0"/>
            </a:br>
            <a:endParaRPr lang="en-US" dirty="0"/>
          </a:p>
        </p:txBody>
      </p:sp>
      <p:grpSp>
        <p:nvGrpSpPr>
          <p:cNvPr id="7" name="Group 6" descr="Screen capture of Manulife John Hancock Investments’ Longevity Planning worksheet and checklist. This fillable worksheet allows clients to understand their ideal vision for aging and make plans for when they may no longer be able to care for themselves by asking questions about housing options, family caregiving, wills and insurance.">
            <a:extLst>
              <a:ext uri="{FF2B5EF4-FFF2-40B4-BE49-F238E27FC236}">
                <a16:creationId xmlns:a16="http://schemas.microsoft.com/office/drawing/2014/main" id="{84A198F8-4B39-41F8-226E-F48F78AC55FB}"/>
              </a:ext>
            </a:extLst>
          </p:cNvPr>
          <p:cNvGrpSpPr/>
          <p:nvPr/>
        </p:nvGrpSpPr>
        <p:grpSpPr>
          <a:xfrm>
            <a:off x="1050793" y="1182561"/>
            <a:ext cx="10109045" cy="4535958"/>
            <a:chOff x="1711149" y="1530917"/>
            <a:chExt cx="8556315" cy="3839245"/>
          </a:xfrm>
        </p:grpSpPr>
        <p:grpSp>
          <p:nvGrpSpPr>
            <p:cNvPr id="29" name="Group 28">
              <a:extLst>
                <a:ext uri="{FF2B5EF4-FFF2-40B4-BE49-F238E27FC236}">
                  <a16:creationId xmlns:a16="http://schemas.microsoft.com/office/drawing/2014/main" id="{4A273B29-9C1B-208A-818E-7E09AD96615E}"/>
                </a:ext>
              </a:extLst>
            </p:cNvPr>
            <p:cNvGrpSpPr/>
            <p:nvPr/>
          </p:nvGrpSpPr>
          <p:grpSpPr>
            <a:xfrm>
              <a:off x="7644185" y="1530917"/>
              <a:ext cx="2623279" cy="3524425"/>
              <a:chOff x="6162697" y="1682774"/>
              <a:chExt cx="2582354" cy="3469441"/>
            </a:xfrm>
          </p:grpSpPr>
          <p:pic>
            <p:nvPicPr>
              <p:cNvPr id="24" name="Picture 23">
                <a:extLst>
                  <a:ext uri="{FF2B5EF4-FFF2-40B4-BE49-F238E27FC236}">
                    <a16:creationId xmlns:a16="http://schemas.microsoft.com/office/drawing/2014/main" id="{ED628AA4-24DD-515D-FD4C-F160AB2B58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03780" y="1682774"/>
                <a:ext cx="1841271" cy="2382822"/>
              </a:xfrm>
              <a:prstGeom prst="rect">
                <a:avLst/>
              </a:prstGeom>
              <a:ln w="6350">
                <a:solidFill>
                  <a:schemeClr val="bg1">
                    <a:lumMod val="65000"/>
                  </a:schemeClr>
                </a:solidFill>
              </a:ln>
              <a:effectLst/>
            </p:spPr>
          </p:pic>
          <p:pic>
            <p:nvPicPr>
              <p:cNvPr id="22" name="Picture 21">
                <a:extLst>
                  <a:ext uri="{FF2B5EF4-FFF2-40B4-BE49-F238E27FC236}">
                    <a16:creationId xmlns:a16="http://schemas.microsoft.com/office/drawing/2014/main" id="{36C14733-87AF-4C16-7DE8-F41892F570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59929" y="2044980"/>
                <a:ext cx="1841271" cy="2382822"/>
              </a:xfrm>
              <a:prstGeom prst="rect">
                <a:avLst/>
              </a:prstGeom>
              <a:ln w="6350">
                <a:solidFill>
                  <a:schemeClr val="bg1">
                    <a:lumMod val="65000"/>
                  </a:schemeClr>
                </a:solidFill>
              </a:ln>
              <a:effectLst/>
            </p:spPr>
          </p:pic>
          <p:pic>
            <p:nvPicPr>
              <p:cNvPr id="20" name="Picture 19">
                <a:extLst>
                  <a:ext uri="{FF2B5EF4-FFF2-40B4-BE49-F238E27FC236}">
                    <a16:creationId xmlns:a16="http://schemas.microsoft.com/office/drawing/2014/main" id="{5AF13C70-1992-A11C-3AF3-4B9E50A7F45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416734" y="2407186"/>
                <a:ext cx="1841271" cy="2382822"/>
              </a:xfrm>
              <a:prstGeom prst="rect">
                <a:avLst/>
              </a:prstGeom>
              <a:ln w="6350">
                <a:solidFill>
                  <a:schemeClr val="bg1">
                    <a:lumMod val="65000"/>
                  </a:schemeClr>
                </a:solidFill>
              </a:ln>
              <a:effectLst/>
            </p:spPr>
          </p:pic>
          <p:pic>
            <p:nvPicPr>
              <p:cNvPr id="16" name="Picture 15">
                <a:extLst>
                  <a:ext uri="{FF2B5EF4-FFF2-40B4-BE49-F238E27FC236}">
                    <a16:creationId xmlns:a16="http://schemas.microsoft.com/office/drawing/2014/main" id="{CBDD9E66-3C54-CB20-CE0E-D8094F0F8F8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162697" y="2769392"/>
                <a:ext cx="1841271" cy="2382823"/>
              </a:xfrm>
              <a:prstGeom prst="rect">
                <a:avLst/>
              </a:prstGeom>
              <a:ln w="6350">
                <a:solidFill>
                  <a:schemeClr val="bg1">
                    <a:lumMod val="65000"/>
                  </a:schemeClr>
                </a:solidFill>
              </a:ln>
              <a:effectLst/>
            </p:spPr>
          </p:pic>
        </p:grpSp>
        <p:pic>
          <p:nvPicPr>
            <p:cNvPr id="8" name="Picture 7">
              <a:extLst>
                <a:ext uri="{FF2B5EF4-FFF2-40B4-BE49-F238E27FC236}">
                  <a16:creationId xmlns:a16="http://schemas.microsoft.com/office/drawing/2014/main" id="{9F61A569-2639-38C0-D074-EAACCB480D1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711149" y="1530917"/>
              <a:ext cx="2964960" cy="3839245"/>
            </a:xfrm>
            <a:prstGeom prst="rect">
              <a:avLst/>
            </a:prstGeom>
            <a:ln w="6350">
              <a:solidFill>
                <a:schemeClr val="bg1">
                  <a:lumMod val="65000"/>
                </a:schemeClr>
              </a:solidFill>
            </a:ln>
            <a:effectLst/>
          </p:spPr>
        </p:pic>
        <p:grpSp>
          <p:nvGrpSpPr>
            <p:cNvPr id="28" name="Group 27">
              <a:extLst>
                <a:ext uri="{FF2B5EF4-FFF2-40B4-BE49-F238E27FC236}">
                  <a16:creationId xmlns:a16="http://schemas.microsoft.com/office/drawing/2014/main" id="{EE89ABA3-EC42-0460-72D9-3F094032E166}"/>
                </a:ext>
              </a:extLst>
            </p:cNvPr>
            <p:cNvGrpSpPr/>
            <p:nvPr/>
          </p:nvGrpSpPr>
          <p:grpSpPr>
            <a:xfrm>
              <a:off x="4948948" y="1845733"/>
              <a:ext cx="2634338" cy="3524428"/>
              <a:chOff x="3539258" y="1625196"/>
              <a:chExt cx="2593240" cy="3469444"/>
            </a:xfrm>
          </p:grpSpPr>
          <p:pic>
            <p:nvPicPr>
              <p:cNvPr id="14" name="Picture 13">
                <a:extLst>
                  <a:ext uri="{FF2B5EF4-FFF2-40B4-BE49-F238E27FC236}">
                    <a16:creationId xmlns:a16="http://schemas.microsoft.com/office/drawing/2014/main" id="{52889009-42C6-DD8F-6180-024999FF99FA}"/>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291227" y="1625196"/>
                <a:ext cx="1841271" cy="2382822"/>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6F231C07-3D79-3269-122F-C360354FA34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037190" y="1987404"/>
                <a:ext cx="1841271" cy="2382822"/>
              </a:xfrm>
              <a:prstGeom prst="rect">
                <a:avLst/>
              </a:prstGeom>
              <a:ln w="6350">
                <a:solidFill>
                  <a:schemeClr val="bg1">
                    <a:lumMod val="65000"/>
                  </a:schemeClr>
                </a:solidFill>
              </a:ln>
              <a:effectLst/>
            </p:spPr>
          </p:pic>
          <p:pic>
            <p:nvPicPr>
              <p:cNvPr id="10" name="Picture 9">
                <a:extLst>
                  <a:ext uri="{FF2B5EF4-FFF2-40B4-BE49-F238E27FC236}">
                    <a16:creationId xmlns:a16="http://schemas.microsoft.com/office/drawing/2014/main" id="{41D0DBC3-B169-A2C2-668D-48861FF1BBA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83153" y="2349611"/>
                <a:ext cx="1841272" cy="2382822"/>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D4452CC1-7C8B-9AEC-8A68-31009C060ED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3539258" y="2711817"/>
                <a:ext cx="1841272" cy="2382823"/>
              </a:xfrm>
              <a:prstGeom prst="rect">
                <a:avLst/>
              </a:prstGeom>
              <a:ln w="6350">
                <a:solidFill>
                  <a:schemeClr val="bg1">
                    <a:lumMod val="65000"/>
                  </a:schemeClr>
                </a:solidFill>
              </a:ln>
              <a:effectLst/>
            </p:spPr>
          </p:pic>
        </p:grpSp>
      </p:grpSp>
      <p:sp>
        <p:nvSpPr>
          <p:cNvPr id="6" name="Text Placeholder 5">
            <a:extLst>
              <a:ext uri="{FF2B5EF4-FFF2-40B4-BE49-F238E27FC236}">
                <a16:creationId xmlns:a16="http://schemas.microsoft.com/office/drawing/2014/main" id="{DFC33EAF-C79E-C24A-6A10-E26D1FE6733C}"/>
              </a:ext>
            </a:extLst>
          </p:cNvPr>
          <p:cNvSpPr>
            <a:spLocks noGrp="1"/>
          </p:cNvSpPr>
          <p:nvPr>
            <p:ph type="body" sz="quarter" idx="13"/>
          </p:nvPr>
        </p:nvSpPr>
        <p:spPr>
          <a:xfrm>
            <a:off x="4051300" y="6110288"/>
            <a:ext cx="7083425" cy="403225"/>
          </a:xfrm>
        </p:spPr>
        <p:txBody>
          <a:bodyPr/>
          <a:lstStyle/>
          <a:p>
            <a:r>
              <a:rPr lang="en-CA" dirty="0"/>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p>
        </p:txBody>
      </p:sp>
      <p:sp>
        <p:nvSpPr>
          <p:cNvPr id="5" name="Slide Number Placeholder 4">
            <a:extLst>
              <a:ext uri="{FF2B5EF4-FFF2-40B4-BE49-F238E27FC236}">
                <a16:creationId xmlns:a16="http://schemas.microsoft.com/office/drawing/2014/main" id="{431F6957-9675-DAC2-1B15-926D3CD839D8}"/>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17</a:t>
            </a:fld>
            <a:endParaRPr lang="en-US" dirty="0"/>
          </a:p>
        </p:txBody>
      </p:sp>
    </p:spTree>
    <p:extLst>
      <p:ext uri="{BB962C8B-B14F-4D97-AF65-F5344CB8AC3E}">
        <p14:creationId xmlns:p14="http://schemas.microsoft.com/office/powerpoint/2010/main" val="173626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Case studies</a:t>
            </a:r>
          </a:p>
        </p:txBody>
      </p:sp>
      <p:grpSp>
        <p:nvGrpSpPr>
          <p:cNvPr id="19" name="Group 18" descr="Screen capture of eight different case studies, including first-time homebuyer, business owner, newly divorced, caring for an aging parent, nearing retirement, new widow, strategic philanthropy and leaving a legacy and estate planning.">
            <a:extLst>
              <a:ext uri="{FF2B5EF4-FFF2-40B4-BE49-F238E27FC236}">
                <a16:creationId xmlns:a16="http://schemas.microsoft.com/office/drawing/2014/main" id="{6412FB9E-9A5D-9345-1BEF-E61AD4B36555}"/>
              </a:ext>
            </a:extLst>
          </p:cNvPr>
          <p:cNvGrpSpPr/>
          <p:nvPr/>
        </p:nvGrpSpPr>
        <p:grpSpPr>
          <a:xfrm>
            <a:off x="449497" y="1108957"/>
            <a:ext cx="11297305" cy="4675133"/>
            <a:chOff x="622752" y="1108957"/>
            <a:chExt cx="11297305" cy="4675133"/>
          </a:xfrm>
        </p:grpSpPr>
        <p:pic>
          <p:nvPicPr>
            <p:cNvPr id="14" name="Picture 13">
              <a:extLst>
                <a:ext uri="{FF2B5EF4-FFF2-40B4-BE49-F238E27FC236}">
                  <a16:creationId xmlns:a16="http://schemas.microsoft.com/office/drawing/2014/main" id="{4670193A-C119-9042-7B15-01FB9556F5B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040057" y="1649749"/>
              <a:ext cx="2880000" cy="1620471"/>
            </a:xfrm>
            <a:prstGeom prst="rect">
              <a:avLst/>
            </a:prstGeom>
            <a:ln>
              <a:solidFill>
                <a:schemeClr val="bg1">
                  <a:lumMod val="65000"/>
                </a:schemeClr>
              </a:solidFill>
            </a:ln>
          </p:spPr>
        </p:pic>
        <p:pic>
          <p:nvPicPr>
            <p:cNvPr id="13" name="Picture 12">
              <a:extLst>
                <a:ext uri="{FF2B5EF4-FFF2-40B4-BE49-F238E27FC236}">
                  <a16:creationId xmlns:a16="http://schemas.microsoft.com/office/drawing/2014/main" id="{58A8A7D7-3194-5135-0499-760986EB561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34288" y="1470449"/>
              <a:ext cx="2880000" cy="1620471"/>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6EA0E57D-E4CE-6CCB-8E27-62E1FDE7A3A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428519" y="1288257"/>
              <a:ext cx="2880000" cy="1620471"/>
            </a:xfrm>
            <a:prstGeom prst="rect">
              <a:avLst/>
            </a:prstGeom>
            <a:ln>
              <a:solidFill>
                <a:schemeClr val="bg1">
                  <a:lumMod val="65000"/>
                </a:schemeClr>
              </a:solidFill>
            </a:ln>
          </p:spPr>
        </p:pic>
        <p:pic>
          <p:nvPicPr>
            <p:cNvPr id="6" name="Picture 5" descr="A person sitting on a box holding a phone&#10;&#10;Description automatically generated">
              <a:extLst>
                <a:ext uri="{FF2B5EF4-FFF2-40B4-BE49-F238E27FC236}">
                  <a16:creationId xmlns:a16="http://schemas.microsoft.com/office/drawing/2014/main" id="{90D95ECA-4BC0-0BAA-4E54-ADE13A4072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752" y="1108957"/>
              <a:ext cx="2880000" cy="162047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D6AE270B-3C0F-BA79-6C23-EA1909EA966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040057" y="4163619"/>
              <a:ext cx="2880000" cy="1620471"/>
            </a:xfrm>
            <a:prstGeom prst="rect">
              <a:avLst/>
            </a:prstGeom>
            <a:ln>
              <a:solidFill>
                <a:schemeClr val="bg1">
                  <a:lumMod val="65000"/>
                </a:schemeClr>
              </a:solidFill>
            </a:ln>
          </p:spPr>
        </p:pic>
        <p:pic>
          <p:nvPicPr>
            <p:cNvPr id="16" name="Picture 15">
              <a:extLst>
                <a:ext uri="{FF2B5EF4-FFF2-40B4-BE49-F238E27FC236}">
                  <a16:creationId xmlns:a16="http://schemas.microsoft.com/office/drawing/2014/main" id="{8BB7F444-5BD4-5BEA-14F3-E690DD027E5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234288" y="3984319"/>
              <a:ext cx="2880000" cy="1620471"/>
            </a:xfrm>
            <a:prstGeom prst="rect">
              <a:avLst/>
            </a:prstGeom>
            <a:ln>
              <a:solidFill>
                <a:schemeClr val="bg1">
                  <a:lumMod val="65000"/>
                </a:schemeClr>
              </a:solidFill>
            </a:ln>
          </p:spPr>
        </p:pic>
        <p:pic>
          <p:nvPicPr>
            <p:cNvPr id="17" name="Picture 16">
              <a:extLst>
                <a:ext uri="{FF2B5EF4-FFF2-40B4-BE49-F238E27FC236}">
                  <a16:creationId xmlns:a16="http://schemas.microsoft.com/office/drawing/2014/main" id="{8169F518-965C-51B1-A702-FAE6A4FF1B8B}"/>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3428521" y="3805019"/>
              <a:ext cx="2880000" cy="1620471"/>
            </a:xfrm>
            <a:prstGeom prst="rect">
              <a:avLst/>
            </a:prstGeom>
            <a:ln>
              <a:solidFill>
                <a:schemeClr val="bg1">
                  <a:lumMod val="65000"/>
                </a:schemeClr>
              </a:solidFill>
            </a:ln>
          </p:spPr>
        </p:pic>
        <p:pic>
          <p:nvPicPr>
            <p:cNvPr id="18" name="Picture 17">
              <a:extLst>
                <a:ext uri="{FF2B5EF4-FFF2-40B4-BE49-F238E27FC236}">
                  <a16:creationId xmlns:a16="http://schemas.microsoft.com/office/drawing/2014/main" id="{258F34C4-A75C-4623-B650-F5AB2E3F22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22752" y="3622902"/>
              <a:ext cx="2880000" cy="1620471"/>
            </a:xfrm>
            <a:prstGeom prst="rect">
              <a:avLst/>
            </a:prstGeom>
            <a:ln>
              <a:solidFill>
                <a:schemeClr val="bg1">
                  <a:lumMod val="65000"/>
                </a:schemeClr>
              </a:solidFill>
            </a:ln>
          </p:spPr>
        </p:pic>
      </p:grpSp>
      <p:sp>
        <p:nvSpPr>
          <p:cNvPr id="7" name="TextBox 6">
            <a:extLst>
              <a:ext uri="{FF2B5EF4-FFF2-40B4-BE49-F238E27FC236}">
                <a16:creationId xmlns:a16="http://schemas.microsoft.com/office/drawing/2014/main" id="{0CA8F084-5C7B-961D-58D9-BAC57C25FE27}"/>
              </a:ext>
            </a:extLst>
          </p:cNvPr>
          <p:cNvSpPr txBox="1"/>
          <p:nvPr/>
        </p:nvSpPr>
        <p:spPr>
          <a:xfrm>
            <a:off x="4071829" y="6421089"/>
            <a:ext cx="4248614" cy="153888"/>
          </a:xfrm>
          <a:prstGeom prst="rect">
            <a:avLst/>
          </a:prstGeom>
          <a:noFill/>
        </p:spPr>
        <p:txBody>
          <a:bodyPr wrap="square" lIns="0" tIns="0" rIns="0" bIns="0" rtlCol="0">
            <a:spAutoFit/>
          </a:bodyPr>
          <a:lstStyle/>
          <a:p>
            <a:pPr>
              <a:spcBef>
                <a:spcPts val="600"/>
              </a:spcBef>
            </a:pPr>
            <a:r>
              <a:rPr lang="en-CA" sz="1000" dirty="0"/>
              <a:t>These are hypothetical examples for illustrative purposes only.</a:t>
            </a:r>
          </a:p>
        </p:txBody>
      </p:sp>
      <p:sp>
        <p:nvSpPr>
          <p:cNvPr id="2" name="Slide Number Placeholder 1">
            <a:extLst>
              <a:ext uri="{FF2B5EF4-FFF2-40B4-BE49-F238E27FC236}">
                <a16:creationId xmlns:a16="http://schemas.microsoft.com/office/drawing/2014/main" id="{6EEDB4C8-613A-C95E-41C8-0F0C6D127ADD}"/>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18</a:t>
            </a:fld>
            <a:endParaRPr lang="en-US"/>
          </a:p>
        </p:txBody>
      </p:sp>
    </p:spTree>
    <p:extLst>
      <p:ext uri="{BB962C8B-B14F-4D97-AF65-F5344CB8AC3E}">
        <p14:creationId xmlns:p14="http://schemas.microsoft.com/office/powerpoint/2010/main" val="209264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0918FD-3761-8CE0-782E-D96ADA5D122B}"/>
              </a:ext>
            </a:extLst>
          </p:cNvPr>
          <p:cNvSpPr>
            <a:spLocks noGrp="1"/>
          </p:cNvSpPr>
          <p:nvPr>
            <p:ph type="title"/>
          </p:nvPr>
        </p:nvSpPr>
        <p:spPr>
          <a:xfrm>
            <a:off x="466342" y="472437"/>
            <a:ext cx="11274553" cy="792167"/>
          </a:xfrm>
        </p:spPr>
        <p:txBody>
          <a:bodyPr/>
          <a:lstStyle/>
          <a:p>
            <a:r>
              <a:rPr lang="en-CA"/>
              <a:t>Worksheets and checklists</a:t>
            </a:r>
          </a:p>
        </p:txBody>
      </p:sp>
      <p:grpSp>
        <p:nvGrpSpPr>
          <p:cNvPr id="19" name="Group 18" descr="Screen capture of ten different women, wealth, and wisdom worksheets and checklists, including things to consider as a first-time homebuyer, financial literacy checklist, financial planning checklist for business owners, divorce preparation checklist, financial checklist for the newly divorced, retirement readiness checklist, longevity planning worksheet and checklist, achieving your philanthropic goals worksheet and checklist, executor checklist and estate planning essentials checklist. ">
            <a:extLst>
              <a:ext uri="{FF2B5EF4-FFF2-40B4-BE49-F238E27FC236}">
                <a16:creationId xmlns:a16="http://schemas.microsoft.com/office/drawing/2014/main" id="{41841C2A-8278-7BEF-05EC-998DE02F4B7C}"/>
              </a:ext>
            </a:extLst>
          </p:cNvPr>
          <p:cNvGrpSpPr/>
          <p:nvPr/>
        </p:nvGrpSpPr>
        <p:grpSpPr>
          <a:xfrm>
            <a:off x="1921357" y="1109204"/>
            <a:ext cx="8133638" cy="5109086"/>
            <a:chOff x="398917" y="1264605"/>
            <a:chExt cx="7657458" cy="4809978"/>
          </a:xfrm>
        </p:grpSpPr>
        <p:grpSp>
          <p:nvGrpSpPr>
            <p:cNvPr id="14" name="Group 13">
              <a:extLst>
                <a:ext uri="{FF2B5EF4-FFF2-40B4-BE49-F238E27FC236}">
                  <a16:creationId xmlns:a16="http://schemas.microsoft.com/office/drawing/2014/main" id="{859165C9-BB86-E1CD-E246-5BFE1195B6D0}"/>
                </a:ext>
              </a:extLst>
            </p:cNvPr>
            <p:cNvGrpSpPr/>
            <p:nvPr/>
          </p:nvGrpSpPr>
          <p:grpSpPr>
            <a:xfrm>
              <a:off x="405208" y="3649186"/>
              <a:ext cx="7651167" cy="2425397"/>
              <a:chOff x="-761135" y="3487680"/>
              <a:chExt cx="7651167" cy="2425397"/>
            </a:xfrm>
          </p:grpSpPr>
          <p:pic>
            <p:nvPicPr>
              <p:cNvPr id="10" name="Picture 9">
                <a:extLst>
                  <a:ext uri="{FF2B5EF4-FFF2-40B4-BE49-F238E27FC236}">
                    <a16:creationId xmlns:a16="http://schemas.microsoft.com/office/drawing/2014/main" id="{7607CF26-546F-09BB-3C5B-97EBB91FF0D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24492" y="3885903"/>
                <a:ext cx="1565540" cy="2027174"/>
              </a:xfrm>
              <a:prstGeom prst="rect">
                <a:avLst/>
              </a:prstGeom>
              <a:ln w="6350">
                <a:solidFill>
                  <a:schemeClr val="bg1">
                    <a:lumMod val="65000"/>
                  </a:schemeClr>
                </a:solidFill>
              </a:ln>
              <a:effectLst/>
            </p:spPr>
          </p:pic>
          <p:pic>
            <p:nvPicPr>
              <p:cNvPr id="15" name="Picture 14">
                <a:extLst>
                  <a:ext uri="{FF2B5EF4-FFF2-40B4-BE49-F238E27FC236}">
                    <a16:creationId xmlns:a16="http://schemas.microsoft.com/office/drawing/2014/main" id="{E530D355-4338-B30B-DCF2-885C242038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03183" y="3795990"/>
                <a:ext cx="1564867" cy="2026303"/>
              </a:xfrm>
              <a:prstGeom prst="rect">
                <a:avLst/>
              </a:prstGeom>
              <a:ln w="6350">
                <a:solidFill>
                  <a:schemeClr val="bg1">
                    <a:lumMod val="65000"/>
                  </a:schemeClr>
                </a:solidFill>
              </a:ln>
              <a:effectLst/>
            </p:spPr>
          </p:pic>
          <p:pic>
            <p:nvPicPr>
              <p:cNvPr id="11" name="Picture 10">
                <a:extLst>
                  <a:ext uri="{FF2B5EF4-FFF2-40B4-BE49-F238E27FC236}">
                    <a16:creationId xmlns:a16="http://schemas.microsoft.com/office/drawing/2014/main" id="{99ED1131-A2A7-6303-951D-48CC520CC97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280588" y="3696620"/>
                <a:ext cx="1564867" cy="2026303"/>
              </a:xfrm>
              <a:prstGeom prst="rect">
                <a:avLst/>
              </a:prstGeom>
              <a:ln w="6350">
                <a:solidFill>
                  <a:schemeClr val="bg1">
                    <a:lumMod val="65000"/>
                  </a:schemeClr>
                </a:solidFill>
              </a:ln>
              <a:effectLst/>
            </p:spPr>
          </p:pic>
          <p:pic>
            <p:nvPicPr>
              <p:cNvPr id="17" name="Picture 16">
                <a:extLst>
                  <a:ext uri="{FF2B5EF4-FFF2-40B4-BE49-F238E27FC236}">
                    <a16:creationId xmlns:a16="http://schemas.microsoft.com/office/drawing/2014/main" id="{BFA83496-2D03-3D91-012B-194A441E52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60880" y="3585030"/>
                <a:ext cx="1565540" cy="2027174"/>
              </a:xfrm>
              <a:prstGeom prst="rect">
                <a:avLst/>
              </a:prstGeom>
              <a:ln w="6350">
                <a:solidFill>
                  <a:schemeClr val="bg1">
                    <a:lumMod val="65000"/>
                  </a:schemeClr>
                </a:solidFill>
              </a:ln>
              <a:effectLst/>
            </p:spPr>
          </p:pic>
          <p:pic>
            <p:nvPicPr>
              <p:cNvPr id="2" name="Picture 1">
                <a:extLst>
                  <a:ext uri="{FF2B5EF4-FFF2-40B4-BE49-F238E27FC236}">
                    <a16:creationId xmlns:a16="http://schemas.microsoft.com/office/drawing/2014/main" id="{8351E84E-1091-8790-D1A2-3168ED957A7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1135" y="3487680"/>
                <a:ext cx="1565540" cy="2027174"/>
              </a:xfrm>
              <a:prstGeom prst="rect">
                <a:avLst/>
              </a:prstGeom>
              <a:ln w="6350">
                <a:solidFill>
                  <a:schemeClr val="bg1">
                    <a:lumMod val="65000"/>
                  </a:schemeClr>
                </a:solidFill>
              </a:ln>
              <a:effectLst/>
            </p:spPr>
          </p:pic>
        </p:grpSp>
        <p:grpSp>
          <p:nvGrpSpPr>
            <p:cNvPr id="18" name="Group 17">
              <a:extLst>
                <a:ext uri="{FF2B5EF4-FFF2-40B4-BE49-F238E27FC236}">
                  <a16:creationId xmlns:a16="http://schemas.microsoft.com/office/drawing/2014/main" id="{8D49BF9A-39EB-61A7-349C-05C5FBBB3BB4}"/>
                </a:ext>
              </a:extLst>
            </p:cNvPr>
            <p:cNvGrpSpPr/>
            <p:nvPr/>
          </p:nvGrpSpPr>
          <p:grpSpPr>
            <a:xfrm>
              <a:off x="398917" y="1264605"/>
              <a:ext cx="7655188" cy="2397043"/>
              <a:chOff x="755948" y="1264605"/>
              <a:chExt cx="7655188" cy="2397043"/>
            </a:xfrm>
          </p:grpSpPr>
          <p:pic>
            <p:nvPicPr>
              <p:cNvPr id="9" name="Picture 8">
                <a:extLst>
                  <a:ext uri="{FF2B5EF4-FFF2-40B4-BE49-F238E27FC236}">
                    <a16:creationId xmlns:a16="http://schemas.microsoft.com/office/drawing/2014/main" id="{184E5CDB-B996-090F-B26C-C82122A2024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846269" y="1635345"/>
                <a:ext cx="1564867" cy="2026303"/>
              </a:xfrm>
              <a:prstGeom prst="rect">
                <a:avLst/>
              </a:prstGeom>
              <a:ln w="6350">
                <a:solidFill>
                  <a:schemeClr val="bg1">
                    <a:lumMod val="65000"/>
                  </a:schemeClr>
                </a:solidFill>
              </a:ln>
              <a:effectLst/>
            </p:spPr>
          </p:pic>
          <p:pic>
            <p:nvPicPr>
              <p:cNvPr id="8" name="Picture 7">
                <a:extLst>
                  <a:ext uri="{FF2B5EF4-FFF2-40B4-BE49-F238E27FC236}">
                    <a16:creationId xmlns:a16="http://schemas.microsoft.com/office/drawing/2014/main" id="{095600A6-0400-4314-5518-A623680E939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23170" y="1546021"/>
                <a:ext cx="1564868" cy="2025124"/>
              </a:xfrm>
              <a:prstGeom prst="rect">
                <a:avLst/>
              </a:prstGeom>
              <a:ln w="6350">
                <a:solidFill>
                  <a:schemeClr val="bg1">
                    <a:lumMod val="65000"/>
                  </a:schemeClr>
                </a:solidFill>
              </a:ln>
              <a:effectLst/>
            </p:spPr>
          </p:pic>
          <p:pic>
            <p:nvPicPr>
              <p:cNvPr id="7" name="Picture 6">
                <a:extLst>
                  <a:ext uri="{FF2B5EF4-FFF2-40B4-BE49-F238E27FC236}">
                    <a16:creationId xmlns:a16="http://schemas.microsoft.com/office/drawing/2014/main" id="{8B02E49E-0D2C-3F19-32E6-5E9E00915C2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805387" y="1443744"/>
                <a:ext cx="1564868" cy="2026303"/>
              </a:xfrm>
              <a:prstGeom prst="rect">
                <a:avLst/>
              </a:prstGeom>
              <a:ln w="6350">
                <a:solidFill>
                  <a:schemeClr val="bg1">
                    <a:lumMod val="65000"/>
                  </a:schemeClr>
                </a:solidFill>
              </a:ln>
              <a:effectLst/>
            </p:spPr>
          </p:pic>
          <p:pic>
            <p:nvPicPr>
              <p:cNvPr id="12" name="Picture 11">
                <a:extLst>
                  <a:ext uri="{FF2B5EF4-FFF2-40B4-BE49-F238E27FC236}">
                    <a16:creationId xmlns:a16="http://schemas.microsoft.com/office/drawing/2014/main" id="{AD1F5FE1-4448-CE10-0405-EF1354D9228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2282119" y="1356163"/>
                <a:ext cx="1564868" cy="2026303"/>
              </a:xfrm>
              <a:prstGeom prst="rect">
                <a:avLst/>
              </a:prstGeom>
              <a:ln w="6350">
                <a:solidFill>
                  <a:schemeClr val="bg1">
                    <a:lumMod val="65000"/>
                  </a:schemeClr>
                </a:solidFill>
              </a:ln>
              <a:effectLst/>
            </p:spPr>
          </p:pic>
          <p:pic>
            <p:nvPicPr>
              <p:cNvPr id="6" name="Picture 5">
                <a:extLst>
                  <a:ext uri="{FF2B5EF4-FFF2-40B4-BE49-F238E27FC236}">
                    <a16:creationId xmlns:a16="http://schemas.microsoft.com/office/drawing/2014/main" id="{F46E5E96-3BCA-FA3F-0B13-7FAE25F82D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755948" y="1264605"/>
                <a:ext cx="1564868" cy="2026303"/>
              </a:xfrm>
              <a:prstGeom prst="rect">
                <a:avLst/>
              </a:prstGeom>
              <a:ln w="6350">
                <a:solidFill>
                  <a:schemeClr val="bg1">
                    <a:lumMod val="65000"/>
                  </a:schemeClr>
                </a:solidFill>
              </a:ln>
              <a:effectLst/>
            </p:spPr>
          </p:pic>
        </p:grpSp>
      </p:grpSp>
      <p:sp>
        <p:nvSpPr>
          <p:cNvPr id="5" name="Slide Number Placeholder 4">
            <a:extLst>
              <a:ext uri="{FF2B5EF4-FFF2-40B4-BE49-F238E27FC236}">
                <a16:creationId xmlns:a16="http://schemas.microsoft.com/office/drawing/2014/main" id="{393B145D-AA5C-6B53-24D1-A4718F164A50}"/>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19</a:t>
            </a:fld>
            <a:endParaRPr lang="en-US"/>
          </a:p>
        </p:txBody>
      </p:sp>
    </p:spTree>
    <p:extLst>
      <p:ext uri="{BB962C8B-B14F-4D97-AF65-F5344CB8AC3E}">
        <p14:creationId xmlns:p14="http://schemas.microsoft.com/office/powerpoint/2010/main" val="354350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66342" y="472437"/>
            <a:ext cx="11274553" cy="792167"/>
          </a:xfrm>
        </p:spPr>
        <p:txBody>
          <a:bodyPr/>
          <a:lstStyle/>
          <a:p>
            <a:r>
              <a:rPr lang="en-US" altLang="en-US" dirty="0">
                <a:sym typeface="Calibri Bold" pitchFamily="2" charset="0"/>
              </a:rPr>
              <a:t>Case study: </a:t>
            </a:r>
            <a:r>
              <a:rPr lang="en-CA" dirty="0"/>
              <a:t>Caring for an aging parent </a:t>
            </a:r>
            <a:endParaRPr lang="en-US" altLang="en-US" dirty="0">
              <a:sym typeface="Calibri Bold" pitchFamily="2" charset="0"/>
            </a:endParaRPr>
          </a:p>
        </p:txBody>
      </p:sp>
      <p:sp>
        <p:nvSpPr>
          <p:cNvPr id="5" name="TextBox 4">
            <a:extLst>
              <a:ext uri="{FF2B5EF4-FFF2-40B4-BE49-F238E27FC236}">
                <a16:creationId xmlns:a16="http://schemas.microsoft.com/office/drawing/2014/main" id="{CDCDF8CC-348A-4F49-B086-EB18C3D3B857}"/>
              </a:ext>
            </a:extLst>
          </p:cNvPr>
          <p:cNvSpPr txBox="1"/>
          <p:nvPr/>
        </p:nvSpPr>
        <p:spPr>
          <a:xfrm>
            <a:off x="467996" y="959956"/>
            <a:ext cx="8387663" cy="307777"/>
          </a:xfrm>
          <a:prstGeom prst="rect">
            <a:avLst/>
          </a:prstGeom>
          <a:noFill/>
        </p:spPr>
        <p:txBody>
          <a:bodyPr wrap="square" lIns="0" tIns="0" rIns="0" bIns="0" rtlCol="0">
            <a:spAutoFit/>
          </a:bodyPr>
          <a:lstStyle/>
          <a:p>
            <a:r>
              <a:rPr lang="en-US" sz="2000" i="1" dirty="0"/>
              <a:t>Janice Davis, age 48</a:t>
            </a:r>
          </a:p>
        </p:txBody>
      </p:sp>
      <p:sp>
        <p:nvSpPr>
          <p:cNvPr id="19" name="Content Placeholder 6">
            <a:extLst>
              <a:ext uri="{FF2B5EF4-FFF2-40B4-BE49-F238E27FC236}">
                <a16:creationId xmlns:a16="http://schemas.microsoft.com/office/drawing/2014/main" id="{2806CA34-C0A8-5547-A7D3-108A5C69FDB2}"/>
              </a:ext>
            </a:extLst>
          </p:cNvPr>
          <p:cNvSpPr>
            <a:spLocks noGrp="1"/>
          </p:cNvSpPr>
          <p:nvPr>
            <p:ph idx="1"/>
          </p:nvPr>
        </p:nvSpPr>
        <p:spPr>
          <a:xfrm>
            <a:off x="467995" y="1518252"/>
            <a:ext cx="6979285" cy="3476322"/>
          </a:xfrm>
        </p:spPr>
        <p:txBody>
          <a:bodyPr/>
          <a:lstStyle/>
          <a:p>
            <a:pPr>
              <a:spcBef>
                <a:spcPts val="1000"/>
              </a:spcBef>
            </a:pPr>
            <a:r>
              <a:rPr lang="en-US" sz="1800" dirty="0"/>
              <a:t>Mother </a:t>
            </a:r>
            <a:r>
              <a:rPr lang="en-US" sz="2000" dirty="0"/>
              <a:t>is alone now that her father has passed</a:t>
            </a:r>
          </a:p>
          <a:p>
            <a:pPr>
              <a:spcBef>
                <a:spcPts val="1000"/>
              </a:spcBef>
            </a:pPr>
            <a:r>
              <a:rPr lang="en-US" sz="2000" dirty="0"/>
              <a:t>Mother was the caregiver, and it took a toll on her</a:t>
            </a:r>
          </a:p>
          <a:p>
            <a:pPr>
              <a:spcBef>
                <a:spcPts val="1000"/>
              </a:spcBef>
            </a:pPr>
            <a:r>
              <a:rPr lang="en-CA" sz="2000" dirty="0"/>
              <a:t>Janice and her husband both work and are raising 3 teenage children</a:t>
            </a:r>
          </a:p>
          <a:p>
            <a:pPr>
              <a:spcBef>
                <a:spcPts val="1000"/>
              </a:spcBef>
            </a:pPr>
            <a:r>
              <a:rPr lang="en-CA" sz="2000" dirty="0"/>
              <a:t>Her mom is now active, has rebuilt a vibrant social life, and is in fairly good health</a:t>
            </a:r>
          </a:p>
          <a:p>
            <a:pPr>
              <a:spcBef>
                <a:spcPts val="1000"/>
              </a:spcBef>
            </a:pPr>
            <a:r>
              <a:rPr lang="en-CA" sz="2000" dirty="0"/>
              <a:t>Janice is concerned about the future – as the only adult child in the area</a:t>
            </a:r>
          </a:p>
          <a:p>
            <a:pPr>
              <a:spcBef>
                <a:spcPts val="1000"/>
              </a:spcBef>
            </a:pPr>
            <a:r>
              <a:rPr lang="en-CA" sz="2000" dirty="0"/>
              <a:t>Janice has no real knowledge of her mother’s finances</a:t>
            </a:r>
          </a:p>
        </p:txBody>
      </p:sp>
      <p:pic>
        <p:nvPicPr>
          <p:cNvPr id="2" name="Picture 1" descr="A senior parent and their child embracing each other with their foreheads touching. ">
            <a:extLst>
              <a:ext uri="{FF2B5EF4-FFF2-40B4-BE49-F238E27FC236}">
                <a16:creationId xmlns:a16="http://schemas.microsoft.com/office/drawing/2014/main" id="{95A900A7-B2D6-58A9-189B-1ECDC6B464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996238" y="1355998"/>
            <a:ext cx="4194175" cy="4561436"/>
          </a:xfrm>
          <a:prstGeom prst="rect">
            <a:avLst/>
          </a:prstGeom>
        </p:spPr>
      </p:pic>
      <p:sp>
        <p:nvSpPr>
          <p:cNvPr id="10" name="TextBox 9">
            <a:extLst>
              <a:ext uri="{FF2B5EF4-FFF2-40B4-BE49-F238E27FC236}">
                <a16:creationId xmlns:a16="http://schemas.microsoft.com/office/drawing/2014/main" id="{B0167FFF-172A-4DD7-B8FA-45BA45CD7120}"/>
              </a:ext>
            </a:extLst>
          </p:cNvPr>
          <p:cNvSpPr txBox="1"/>
          <p:nvPr/>
        </p:nvSpPr>
        <p:spPr>
          <a:xfrm>
            <a:off x="467994" y="5045062"/>
            <a:ext cx="11265217" cy="872372"/>
          </a:xfrm>
          <a:prstGeom prst="rect">
            <a:avLst/>
          </a:prstGeom>
          <a:solidFill>
            <a:srgbClr val="06874E"/>
          </a:solidFill>
        </p:spPr>
        <p:txBody>
          <a:bodyPr wrap="square" anchor="ctr">
            <a:noAutofit/>
          </a:bodyPr>
          <a:lstStyle/>
          <a:p>
            <a:r>
              <a:rPr lang="en-CA" b="1" i="1" dirty="0">
                <a:solidFill>
                  <a:schemeClr val="bg1"/>
                </a:solidFill>
              </a:rPr>
              <a:t>How can she get in front of this, preserve family relationships, maintain quality of life for herself and her family, help her mother age with dignity, and ensure needed funds are available?</a:t>
            </a:r>
          </a:p>
        </p:txBody>
      </p:sp>
      <p:sp>
        <p:nvSpPr>
          <p:cNvPr id="17" name="Text Placeholder 16">
            <a:extLst>
              <a:ext uri="{FF2B5EF4-FFF2-40B4-BE49-F238E27FC236}">
                <a16:creationId xmlns:a16="http://schemas.microsoft.com/office/drawing/2014/main" id="{0BAB4D9D-7E27-C236-4416-697FE925AA5A}"/>
              </a:ext>
            </a:extLst>
          </p:cNvPr>
          <p:cNvSpPr>
            <a:spLocks noGrp="1"/>
          </p:cNvSpPr>
          <p:nvPr>
            <p:ph type="body" sz="quarter" idx="13"/>
          </p:nvPr>
        </p:nvSpPr>
        <p:spPr/>
        <p:txBody>
          <a:bodyPr/>
          <a:lstStyle/>
          <a:p>
            <a:r>
              <a:rPr lang="en-CA" sz="800" dirty="0"/>
              <a:t>This is a hypothetical example for illustrative purposes only.</a:t>
            </a:r>
          </a:p>
        </p:txBody>
      </p:sp>
      <p:sp>
        <p:nvSpPr>
          <p:cNvPr id="4" name="Slide Number Placeholder 3">
            <a:extLst>
              <a:ext uri="{FF2B5EF4-FFF2-40B4-BE49-F238E27FC236}">
                <a16:creationId xmlns:a16="http://schemas.microsoft.com/office/drawing/2014/main" id="{9921B6B2-7577-BBC3-F8E0-9BB1B3436A8A}"/>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2</a:t>
            </a:fld>
            <a:endParaRPr lang="en-US" dirty="0"/>
          </a:p>
        </p:txBody>
      </p:sp>
    </p:spTree>
    <p:extLst>
      <p:ext uri="{BB962C8B-B14F-4D97-AF65-F5344CB8AC3E}">
        <p14:creationId xmlns:p14="http://schemas.microsoft.com/office/powerpoint/2010/main" val="141870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48C491-5EA7-4BA0-9FC6-7225A192E2FA}"/>
              </a:ext>
            </a:extLst>
          </p:cNvPr>
          <p:cNvSpPr>
            <a:spLocks noGrp="1"/>
          </p:cNvSpPr>
          <p:nvPr>
            <p:ph type="title"/>
          </p:nvPr>
        </p:nvSpPr>
        <p:spPr/>
        <p:txBody>
          <a:bodyPr/>
          <a:lstStyle/>
          <a:p>
            <a:pPr algn="ctr"/>
            <a:r>
              <a:rPr lang="en-US" dirty="0"/>
              <a:t>Thank you</a:t>
            </a:r>
          </a:p>
        </p:txBody>
      </p:sp>
      <p:sp>
        <p:nvSpPr>
          <p:cNvPr id="2" name="Slide Number Placeholder 1">
            <a:extLst>
              <a:ext uri="{FF2B5EF4-FFF2-40B4-BE49-F238E27FC236}">
                <a16:creationId xmlns:a16="http://schemas.microsoft.com/office/drawing/2014/main" id="{3A846FC2-C1DB-AFEC-9187-CF8AC7FD1159}"/>
              </a:ext>
              <a:ext uri="{C183D7F6-B498-43B3-948B-1728B52AA6E4}">
                <adec:decorative xmlns:adec="http://schemas.microsoft.com/office/drawing/2017/decorative" val="1"/>
              </a:ext>
            </a:extLst>
          </p:cNvPr>
          <p:cNvSpPr>
            <a:spLocks noGrp="1"/>
          </p:cNvSpPr>
          <p:nvPr>
            <p:ph type="sldNum" sz="quarter" idx="12"/>
          </p:nvPr>
        </p:nvSpPr>
        <p:spPr>
          <a:xfrm>
            <a:off x="11449993" y="6337639"/>
            <a:ext cx="283219" cy="175694"/>
          </a:xfrm>
        </p:spPr>
        <p:txBody>
          <a:bodyPr/>
          <a:lstStyle/>
          <a:p>
            <a:fld id="{BB333B34-C87C-402E-ABB0-13B7C9DEBBC4}" type="slidenum">
              <a:rPr lang="en-CA" smtClean="0"/>
              <a:pPr/>
              <a:t>20</a:t>
            </a:fld>
            <a:endParaRPr lang="en-CA" dirty="0"/>
          </a:p>
        </p:txBody>
      </p:sp>
    </p:spTree>
    <p:extLst>
      <p:ext uri="{BB962C8B-B14F-4D97-AF65-F5344CB8AC3E}">
        <p14:creationId xmlns:p14="http://schemas.microsoft.com/office/powerpoint/2010/main" val="267019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48" name="Title"/>
          <p:cNvSpPr>
            <a:spLocks noGrp="1" noChangeArrowheads="1"/>
          </p:cNvSpPr>
          <p:nvPr>
            <p:ph type="title"/>
          </p:nvPr>
        </p:nvSpPr>
        <p:spPr/>
        <p:txBody>
          <a:bodyPr/>
          <a:lstStyle/>
          <a:p>
            <a:r>
              <a:rPr lang="en-US" dirty="0"/>
              <a:t>More information</a:t>
            </a:r>
          </a:p>
        </p:txBody>
      </p:sp>
      <p:sp>
        <p:nvSpPr>
          <p:cNvPr id="5" name="Text Box 3">
            <a:extLst>
              <a:ext uri="{FF2B5EF4-FFF2-40B4-BE49-F238E27FC236}">
                <a16:creationId xmlns:a16="http://schemas.microsoft.com/office/drawing/2014/main" id="{FEF8D13D-1C3E-4E47-B814-0EE5A76D7CFB}"/>
              </a:ext>
            </a:extLst>
          </p:cNvPr>
          <p:cNvSpPr txBox="1">
            <a:spLocks noChangeArrowheads="1"/>
          </p:cNvSpPr>
          <p:nvPr/>
        </p:nvSpPr>
        <p:spPr bwMode="auto">
          <a:xfrm>
            <a:off x="367355" y="1019418"/>
            <a:ext cx="11373540" cy="1433919"/>
          </a:xfrm>
          <a:prstGeom prst="rect">
            <a:avLst/>
          </a:prstGeom>
          <a:noFill/>
          <a:ln w="9525">
            <a:noFill/>
            <a:miter lim="800000"/>
            <a:headEnd/>
            <a:tailEnd/>
          </a:ln>
        </p:spPr>
        <p:txBody>
          <a:bodyPr wrap="square">
            <a:spAutoFit/>
          </a:bodyPr>
          <a:lstStyle/>
          <a:p>
            <a:pPr eaLnBrk="0" fontAlgn="base" hangingPunct="0">
              <a:lnSpc>
                <a:spcPct val="105000"/>
              </a:lnSpc>
              <a:spcBef>
                <a:spcPts val="600"/>
              </a:spcBef>
              <a:spcAft>
                <a:spcPct val="0"/>
              </a:spcAft>
              <a:buClr>
                <a:srgbClr val="FFFFFF"/>
              </a:buClr>
              <a:buSzPct val="65000"/>
              <a:defRPr/>
            </a:pPr>
            <a:r>
              <a:rPr lang="en-US" altLang="en-US" sz="1400" dirty="0">
                <a:solidFill>
                  <a:prstClr val="black"/>
                </a:solidFill>
                <a:latin typeface="Arial" panose="020B0604020202020204"/>
                <a:ea typeface="Arial Unicode MS" pitchFamily="34" charset="-128"/>
              </a:rPr>
              <a:t>This material does not constitute tax, legal, or accounting advice, and neither John Hancock nor any of its agents, employees, or registered representatives are in the business of offering such advice. It was not intended or written for use, and cannot be used, by any taxpayer for the purpose of avoiding any IRS penalty. It was written to support the marketing of the transactions or topics it addresses. Anyone interested in these transactions or topics should seek advice based on his or her particular circumstances from independent professional advisors.</a:t>
            </a:r>
            <a:br>
              <a:rPr lang="en-US" altLang="en-US" sz="1400" dirty="0">
                <a:solidFill>
                  <a:prstClr val="black"/>
                </a:solidFill>
                <a:latin typeface="Arial" panose="020B0604020202020204"/>
                <a:ea typeface="Arial Unicode MS" pitchFamily="34" charset="-128"/>
              </a:rPr>
            </a:br>
            <a:br>
              <a:rPr lang="en-US" altLang="en-US" sz="1400" dirty="0">
                <a:solidFill>
                  <a:prstClr val="black"/>
                </a:solidFill>
                <a:latin typeface="Arial" panose="020B0604020202020204"/>
                <a:ea typeface="Arial Unicode MS" pitchFamily="34" charset="-128"/>
              </a:rPr>
            </a:br>
            <a:r>
              <a:rPr lang="en-US" altLang="en-US" sz="1400" dirty="0">
                <a:solidFill>
                  <a:prstClr val="black"/>
                </a:solidFill>
                <a:latin typeface="Arial" panose="020B0604020202020204"/>
                <a:ea typeface="Arial Unicode MS" pitchFamily="34" charset="-128"/>
              </a:rPr>
              <a:t>For more information, contact Manulife John Hancock Investments at 800-225-6020 or visit </a:t>
            </a:r>
            <a:r>
              <a:rPr lang="en-US" altLang="en-US" sz="1400" dirty="0" err="1">
                <a:solidFill>
                  <a:prstClr val="black"/>
                </a:solidFill>
                <a:latin typeface="Arial" panose="020B0604020202020204"/>
                <a:ea typeface="Arial Unicode MS" pitchFamily="34" charset="-128"/>
              </a:rPr>
              <a:t>jhinvestments.com</a:t>
            </a:r>
            <a:r>
              <a:rPr lang="en-US" altLang="en-US" sz="1400" dirty="0">
                <a:solidFill>
                  <a:prstClr val="black"/>
                </a:solidFill>
                <a:latin typeface="Arial" panose="020B0604020202020204"/>
                <a:ea typeface="Arial Unicode MS" pitchFamily="34" charset="-128"/>
              </a:rPr>
              <a:t>.</a:t>
            </a:r>
          </a:p>
        </p:txBody>
      </p:sp>
      <p:grpSp>
        <p:nvGrpSpPr>
          <p:cNvPr id="13" name="Group 12" descr="Manulife John Hancock Investments logo">
            <a:extLst>
              <a:ext uri="{FF2B5EF4-FFF2-40B4-BE49-F238E27FC236}">
                <a16:creationId xmlns:a16="http://schemas.microsoft.com/office/drawing/2014/main" id="{85DA3984-14C9-FFE7-6C09-8214768083B5}"/>
              </a:ext>
            </a:extLst>
          </p:cNvPr>
          <p:cNvGrpSpPr/>
          <p:nvPr/>
        </p:nvGrpSpPr>
        <p:grpSpPr>
          <a:xfrm>
            <a:off x="36336" y="4067715"/>
            <a:ext cx="2128483" cy="963100"/>
            <a:chOff x="0" y="5894900"/>
            <a:chExt cx="2128483" cy="963100"/>
          </a:xfrm>
        </p:grpSpPr>
        <p:sp>
          <p:nvSpPr>
            <p:cNvPr id="9" name="Rectangle 8">
              <a:extLst>
                <a:ext uri="{FF2B5EF4-FFF2-40B4-BE49-F238E27FC236}">
                  <a16:creationId xmlns:a16="http://schemas.microsoft.com/office/drawing/2014/main" id="{30FE5C25-BB15-886F-042B-4C31BBA07A76}"/>
                </a:ext>
              </a:extLst>
            </p:cNvPr>
            <p:cNvSpPr/>
            <p:nvPr/>
          </p:nvSpPr>
          <p:spPr>
            <a:xfrm>
              <a:off x="452063" y="6498405"/>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0" name="Rectangle 9">
              <a:extLst>
                <a:ext uri="{FF2B5EF4-FFF2-40B4-BE49-F238E27FC236}">
                  <a16:creationId xmlns:a16="http://schemas.microsoft.com/office/drawing/2014/main" id="{A08FB298-13DC-C2D9-1171-7872F124350D}"/>
                </a:ext>
              </a:extLst>
            </p:cNvPr>
            <p:cNvSpPr/>
            <p:nvPr/>
          </p:nvSpPr>
          <p:spPr>
            <a:xfrm>
              <a:off x="0" y="6163638"/>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sp>
          <p:nvSpPr>
            <p:cNvPr id="11" name="Rectangle 10">
              <a:extLst>
                <a:ext uri="{FF2B5EF4-FFF2-40B4-BE49-F238E27FC236}">
                  <a16:creationId xmlns:a16="http://schemas.microsoft.com/office/drawing/2014/main" id="{1D465850-1A21-13D2-E9C0-9E902FEB38FC}"/>
                </a:ext>
              </a:extLst>
            </p:cNvPr>
            <p:cNvSpPr/>
            <p:nvPr/>
          </p:nvSpPr>
          <p:spPr>
            <a:xfrm>
              <a:off x="446887" y="5894900"/>
              <a:ext cx="359595" cy="359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err="1"/>
            </a:p>
          </p:txBody>
        </p:sp>
        <p:pic>
          <p:nvPicPr>
            <p:cNvPr id="12" name="Graphic 12">
              <a:extLst>
                <a:ext uri="{FF2B5EF4-FFF2-40B4-BE49-F238E27FC236}">
                  <a16:creationId xmlns:a16="http://schemas.microsoft.com/office/drawing/2014/main" id="{8F8D586D-EE0E-9354-52E2-F14B0EB2B5A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black">
            <a:xfrm>
              <a:off x="466343" y="6246987"/>
              <a:ext cx="1662140" cy="253375"/>
            </a:xfrm>
            <a:prstGeom prst="rect">
              <a:avLst/>
            </a:prstGeom>
          </p:spPr>
        </p:pic>
      </p:grpSp>
      <p:sp>
        <p:nvSpPr>
          <p:cNvPr id="3" name="Text Box 21">
            <a:extLst>
              <a:ext uri="{FF2B5EF4-FFF2-40B4-BE49-F238E27FC236}">
                <a16:creationId xmlns:a16="http://schemas.microsoft.com/office/drawing/2014/main" id="{C09EB4B6-3479-49C1-8D01-D6CC7BAE9DEC}"/>
              </a:ext>
            </a:extLst>
          </p:cNvPr>
          <p:cNvSpPr txBox="1">
            <a:spLocks noChangeArrowheads="1"/>
          </p:cNvSpPr>
          <p:nvPr/>
        </p:nvSpPr>
        <p:spPr bwMode="auto">
          <a:xfrm>
            <a:off x="485775" y="5018286"/>
            <a:ext cx="11255119" cy="1161857"/>
          </a:xfrm>
          <a:prstGeom prst="rect">
            <a:avLst/>
          </a:prstGeom>
          <a:noFill/>
          <a:ln w="9525">
            <a:noFill/>
            <a:miter lim="800000"/>
            <a:headEnd/>
            <a:tailEnd/>
          </a:ln>
        </p:spPr>
        <p:txBody>
          <a:bodyPr wrap="square" lIns="0" tIns="0" rIns="0" bIns="0">
            <a:spAutoFit/>
          </a:bodyPr>
          <a:lstStyle/>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John Hancock Investment Management Distributors LLC, Member FINRA, SIPC, 200 Berkeley Street, Boston, MA 02116, 800-225-6020, </a:t>
            </a:r>
            <a:r>
              <a:rPr lang="en-US" sz="1000" dirty="0" err="1">
                <a:solidFill>
                  <a:prstClr val="black"/>
                </a:solidFill>
                <a:latin typeface="Arial" panose="020B0604020202020204"/>
                <a:ea typeface="Arial Unicode MS" pitchFamily="34" charset="-128"/>
              </a:rPr>
              <a:t>jhinvestments.com</a:t>
            </a:r>
            <a:r>
              <a:rPr lang="en-US" sz="1000" dirty="0">
                <a:solidFill>
                  <a:prstClr val="black"/>
                </a:solidFill>
                <a:latin typeface="Arial" panose="020B0604020202020204"/>
                <a:ea typeface="Arial Unicode MS" pitchFamily="34" charset="-128"/>
              </a:rPr>
              <a:t> </a:t>
            </a:r>
          </a:p>
          <a:p>
            <a:pPr eaLnBrk="0" fontAlgn="base" hangingPunct="0">
              <a:spcBef>
                <a:spcPct val="0"/>
              </a:spcBef>
              <a:spcAft>
                <a:spcPts val="600"/>
              </a:spcAft>
              <a:defRPr/>
            </a:pPr>
            <a:r>
              <a:rPr lang="en-US" sz="1000" dirty="0">
                <a:solidFill>
                  <a:prstClr val="black"/>
                </a:solidFill>
                <a:latin typeface="Arial" panose="020B0604020202020204"/>
                <a:ea typeface="Arial Unicode MS" pitchFamily="34" charset="-128"/>
              </a:rPr>
              <a:t>Manulife, Manulife Investments, Stylized M Design, and Manulife Investments &amp; Stylized M Design are trademarks of The Manufacturers Life Insurance Company, and John Hancock </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and the Stylized John Hancock Design are trademarks of John Hancock Life Insurance Company (U.S.A.). Each are used by it and by its affiliates under license.</a:t>
            </a:r>
            <a:br>
              <a:rPr lang="en-US" sz="1000" dirty="0">
                <a:solidFill>
                  <a:prstClr val="black"/>
                </a:solidFill>
                <a:latin typeface="Arial" panose="020B0604020202020204"/>
                <a:ea typeface="Arial Unicode MS" pitchFamily="34" charset="-128"/>
              </a:rPr>
            </a:br>
            <a:r>
              <a:rPr lang="en-US" sz="1000" dirty="0">
                <a:solidFill>
                  <a:prstClr val="black"/>
                </a:solidFill>
                <a:latin typeface="Arial" panose="020B0604020202020204"/>
                <a:ea typeface="Arial Unicode MS" pitchFamily="34" charset="-128"/>
              </a:rPr>
              <a:t>NOT FDIC INSURED. MAY LOSE VALUE. NO BANK GUARANTEE. NOT INSURED BY ANY GOVERNMENT AGENCY.</a:t>
            </a:r>
          </a:p>
          <a:p>
            <a:pPr eaLnBrk="0" fontAlgn="base" hangingPunct="0">
              <a:spcBef>
                <a:spcPct val="50000"/>
              </a:spcBef>
              <a:spcAft>
                <a:spcPct val="0"/>
              </a:spcAft>
              <a:defRPr/>
            </a:pPr>
            <a:r>
              <a:rPr lang="en-US" sz="900" dirty="0">
                <a:solidFill>
                  <a:prstClr val="black"/>
                </a:solidFill>
                <a:latin typeface="Arial" panose="020B0604020202020204"/>
                <a:ea typeface="Arial Unicode MS" pitchFamily="34" charset="-128"/>
              </a:rPr>
              <a:t>		</a:t>
            </a:r>
          </a:p>
          <a:p>
            <a:pPr eaLnBrk="0" fontAlgn="base" hangingPunct="0">
              <a:spcBef>
                <a:spcPct val="50000"/>
              </a:spcBef>
              <a:spcAft>
                <a:spcPct val="0"/>
              </a:spcAft>
              <a:tabLst>
                <a:tab pos="11206163" algn="r"/>
              </a:tabLst>
              <a:defRPr/>
            </a:pPr>
            <a:r>
              <a:rPr lang="en-US" sz="800">
                <a:solidFill>
                  <a:srgbClr val="000000"/>
                </a:solidFill>
                <a:ea typeface="Arial Unicode MS" pitchFamily="34" charset="-128"/>
              </a:rPr>
              <a:t>MF 4331450</a:t>
            </a:r>
            <a:r>
              <a:rPr lang="en-US" sz="800">
                <a:solidFill>
                  <a:prstClr val="black"/>
                </a:solidFill>
                <a:latin typeface="Arial" panose="020B0604020202020204"/>
                <a:ea typeface="Arial Unicode MS" pitchFamily="34" charset="-128"/>
              </a:rPr>
              <a:t>	</a:t>
            </a:r>
            <a:r>
              <a:rPr lang="en-US" sz="800">
                <a:solidFill>
                  <a:prstClr val="black"/>
                </a:solidFill>
                <a:ea typeface="Arial Unicode MS" pitchFamily="34" charset="-128"/>
              </a:rPr>
              <a:t>WWW-AGE PARENT-CS 03/25</a:t>
            </a:r>
            <a:endParaRPr lang="en-US" sz="800" dirty="0">
              <a:solidFill>
                <a:prstClr val="black"/>
              </a:solidFill>
              <a:latin typeface="Arial" panose="020B0604020202020204"/>
              <a:ea typeface="Arial Unicode MS" pitchFamily="34" charset="-128"/>
            </a:endParaRPr>
          </a:p>
        </p:txBody>
      </p:sp>
      <p:sp>
        <p:nvSpPr>
          <p:cNvPr id="2" name="Slide Number Placeholder 1">
            <a:extLst>
              <a:ext uri="{FF2B5EF4-FFF2-40B4-BE49-F238E27FC236}">
                <a16:creationId xmlns:a16="http://schemas.microsoft.com/office/drawing/2014/main" id="{80CC7D3F-1DDD-B48B-F86A-A1B3F6D9AD13}"/>
              </a:ext>
              <a:ext uri="{C183D7F6-B498-43B3-948B-1728B52AA6E4}">
                <adec:decorative xmlns:adec="http://schemas.microsoft.com/office/drawing/2017/decorative" val="1"/>
              </a:ext>
            </a:extLst>
          </p:cNvPr>
          <p:cNvSpPr>
            <a:spLocks noGrp="1"/>
          </p:cNvSpPr>
          <p:nvPr>
            <p:ph type="sldNum" sz="quarter" idx="12"/>
          </p:nvPr>
        </p:nvSpPr>
        <p:spPr/>
        <p:txBody>
          <a:bodyPr/>
          <a:lstStyle/>
          <a:p>
            <a:fld id="{BB333B34-C87C-402E-ABB0-13B7C9DEBBC4}" type="slidenum">
              <a:rPr lang="en-US" smtClean="0"/>
              <a:t>21</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363A8B-A4AE-B37F-37C1-C6C6B2C2B0CB}"/>
              </a:ext>
              <a:ext uri="{C183D7F6-B498-43B3-948B-1728B52AA6E4}">
                <adec:decorative xmlns:adec="http://schemas.microsoft.com/office/drawing/2017/decorative" val="1"/>
              </a:ext>
            </a:extLst>
          </p:cNvPr>
          <p:cNvSpPr>
            <a:spLocks noGrp="1"/>
          </p:cNvSpPr>
          <p:nvPr>
            <p:ph type="title" idx="4294967295"/>
          </p:nvPr>
        </p:nvSpPr>
        <p:spPr>
          <a:xfrm>
            <a:off x="11450638" y="6399213"/>
            <a:ext cx="282575" cy="176212"/>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333B34-C87C-402E-ABB0-13B7C9DEBBC4}" type="slidenum">
              <a:rPr kumimoji="0" lang="en-CA"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CA" sz="800" b="0" i="0" u="none" strike="noStrike" kern="1200" cap="none" spc="0" normalizeH="0" baseline="0" noProof="0" dirty="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30234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533957" y="463845"/>
            <a:ext cx="3289383" cy="3401475"/>
          </a:xfrm>
        </p:spPr>
        <p:txBody>
          <a:bodyPr/>
          <a:lstStyle/>
          <a:p>
            <a:r>
              <a:rPr lang="en-US" dirty="0"/>
              <a:t>Plan ahead:</a:t>
            </a:r>
            <a:br>
              <a:rPr lang="en-US" dirty="0"/>
            </a:br>
            <a:r>
              <a:rPr lang="en-US" dirty="0"/>
              <a:t>The vision</a:t>
            </a:r>
            <a:endParaRPr lang="en-US" altLang="en-US" dirty="0">
              <a:sym typeface="Calibri Bold" pitchFamily="2" charset="0"/>
            </a:endParaRPr>
          </a:p>
        </p:txBody>
      </p:sp>
      <p:pic>
        <p:nvPicPr>
          <p:cNvPr id="14" name="Graphic 13">
            <a:extLst>
              <a:ext uri="{FF2B5EF4-FFF2-40B4-BE49-F238E27FC236}">
                <a16:creationId xmlns:a16="http://schemas.microsoft.com/office/drawing/2014/main" id="{34013264-E4FC-D91A-887F-85D3098D19A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621" y="2002695"/>
            <a:ext cx="1310281" cy="1591056"/>
          </a:xfrm>
          <a:prstGeom prst="rect">
            <a:avLst/>
          </a:prstGeom>
        </p:spPr>
      </p:pic>
      <p:sp>
        <p:nvSpPr>
          <p:cNvPr id="12" name="Text Placeholder 3">
            <a:extLst>
              <a:ext uri="{FF2B5EF4-FFF2-40B4-BE49-F238E27FC236}">
                <a16:creationId xmlns:a16="http://schemas.microsoft.com/office/drawing/2014/main" id="{0BCFB78C-D21F-6E18-A532-9CDD28743B8B}"/>
              </a:ext>
            </a:extLst>
          </p:cNvPr>
          <p:cNvSpPr>
            <a:spLocks noGrp="1"/>
          </p:cNvSpPr>
          <p:nvPr>
            <p:ph type="body" sz="quarter" idx="15"/>
          </p:nvPr>
        </p:nvSpPr>
        <p:spPr>
          <a:xfrm>
            <a:off x="4360066" y="475488"/>
            <a:ext cx="7297018" cy="792162"/>
          </a:xfrm>
        </p:spPr>
        <p:txBody>
          <a:bodyPr/>
          <a:lstStyle/>
          <a:p>
            <a:r>
              <a:rPr lang="en-US" b="1" dirty="0">
                <a:cs typeface="Arial" panose="020B0604020202020204" pitchFamily="34" charset="0"/>
              </a:rPr>
              <a:t>Take the time to understand your parents’ wishes and the plans they have in place</a:t>
            </a:r>
            <a:r>
              <a:rPr lang="en-US" dirty="0"/>
              <a:t>.</a:t>
            </a:r>
          </a:p>
          <a:p>
            <a:endParaRPr lang="en-US" dirty="0"/>
          </a:p>
        </p:txBody>
      </p:sp>
      <p:sp>
        <p:nvSpPr>
          <p:cNvPr id="13" name="Content Placeholder 5">
            <a:extLst>
              <a:ext uri="{FF2B5EF4-FFF2-40B4-BE49-F238E27FC236}">
                <a16:creationId xmlns:a16="http://schemas.microsoft.com/office/drawing/2014/main" id="{347879C0-E8AA-1A89-9BBD-C326E9FF86F2}"/>
              </a:ext>
            </a:extLst>
          </p:cNvPr>
          <p:cNvSpPr>
            <a:spLocks noGrp="1"/>
          </p:cNvSpPr>
          <p:nvPr>
            <p:ph idx="1"/>
          </p:nvPr>
        </p:nvSpPr>
        <p:spPr>
          <a:xfrm>
            <a:off x="4348164" y="1544320"/>
            <a:ext cx="7386516" cy="4656644"/>
          </a:xfrm>
        </p:spPr>
        <p:txBody>
          <a:bodyPr/>
          <a:lstStyle/>
          <a:p>
            <a:r>
              <a:rPr lang="en-US" sz="1800" dirty="0"/>
              <a:t>Having these conversations ahead of time can help you avoid scrambling to create a roadmap in the middle of a crisis.</a:t>
            </a:r>
          </a:p>
          <a:p>
            <a:r>
              <a:rPr lang="en-US" sz="1800" dirty="0"/>
              <a:t>Plan for a time that is not stressful or focused on other things </a:t>
            </a:r>
            <a:r>
              <a:rPr lang="en-CA" sz="1800" dirty="0"/>
              <a:t>like</a:t>
            </a:r>
            <a:r>
              <a:rPr lang="en-CA" sz="1800" dirty="0">
                <a:solidFill>
                  <a:srgbClr val="000000"/>
                </a:solidFill>
                <a:latin typeface="Helvetica" pitchFamily="2" charset="0"/>
              </a:rPr>
              <a:t> </a:t>
            </a:r>
            <a:r>
              <a:rPr lang="en-US" sz="1800" dirty="0"/>
              <a:t>holiday celebrations.</a:t>
            </a:r>
          </a:p>
          <a:p>
            <a:r>
              <a:rPr lang="en-US" sz="1800" dirty="0"/>
              <a:t>Include other family members.</a:t>
            </a:r>
            <a:r>
              <a:rPr lang="en-CA" sz="1800" dirty="0"/>
              <a:t> </a:t>
            </a:r>
          </a:p>
          <a:p>
            <a:r>
              <a:rPr lang="en-CA" sz="1800" dirty="0"/>
              <a:t>Explore the following questions:</a:t>
            </a:r>
            <a:endParaRPr lang="en-US" sz="1800" dirty="0"/>
          </a:p>
          <a:p>
            <a:pPr marL="525462" indent="-285750">
              <a:buSzPct val="100000"/>
              <a:buFont typeface="Arial" panose="020B0604020202020204" pitchFamily="34" charset="0"/>
              <a:buChar char="‒"/>
            </a:pPr>
            <a:r>
              <a:rPr lang="en-US" sz="1800" dirty="0"/>
              <a:t>Where will they live? </a:t>
            </a:r>
          </a:p>
          <a:p>
            <a:pPr marL="525462" indent="-285750">
              <a:buSzPct val="100000"/>
              <a:buFont typeface="Arial" panose="020B0604020202020204" pitchFamily="34" charset="0"/>
              <a:buChar char="‒"/>
            </a:pPr>
            <a:r>
              <a:rPr lang="en-US" sz="1800" dirty="0"/>
              <a:t>How will they spend their time? </a:t>
            </a:r>
          </a:p>
          <a:p>
            <a:pPr marL="525462" indent="-285750">
              <a:buSzPct val="100000"/>
              <a:buFont typeface="Arial" panose="020B0604020202020204" pitchFamily="34" charset="0"/>
              <a:buChar char="‒"/>
            </a:pPr>
            <a:r>
              <a:rPr lang="en-US" sz="1800" dirty="0"/>
              <a:t>What will their social life look like? </a:t>
            </a:r>
          </a:p>
          <a:p>
            <a:pPr marL="525462" indent="-285750">
              <a:buSzPct val="100000"/>
              <a:buFont typeface="Arial" panose="020B0604020202020204" pitchFamily="34" charset="0"/>
              <a:buChar char="‒"/>
            </a:pPr>
            <a:r>
              <a:rPr lang="en-US" sz="1800" dirty="0"/>
              <a:t>How will they access services? </a:t>
            </a:r>
          </a:p>
          <a:p>
            <a:pPr marL="525462" indent="-285750">
              <a:buSzPct val="100000"/>
              <a:buFont typeface="Arial" panose="020B0604020202020204" pitchFamily="34" charset="0"/>
              <a:buChar char="‒"/>
            </a:pPr>
            <a:r>
              <a:rPr lang="en-US" sz="1800" dirty="0"/>
              <a:t>Will this vision change as they get older?</a:t>
            </a:r>
          </a:p>
          <a:p>
            <a:pPr marL="525462" indent="-285750">
              <a:buSzPct val="100000"/>
              <a:buFont typeface="Arial" panose="020B0604020202020204" pitchFamily="34" charset="0"/>
              <a:buChar char="‒"/>
            </a:pPr>
            <a:r>
              <a:rPr lang="en-US" sz="1800" dirty="0"/>
              <a:t>If they get sick or lose mobility, how do they want to be cared for?</a:t>
            </a:r>
          </a:p>
        </p:txBody>
      </p:sp>
      <p:sp>
        <p:nvSpPr>
          <p:cNvPr id="2" name="Slide Number Placeholder 1">
            <a:extLst>
              <a:ext uri="{FF2B5EF4-FFF2-40B4-BE49-F238E27FC236}">
                <a16:creationId xmlns:a16="http://schemas.microsoft.com/office/drawing/2014/main" id="{5B92DEE2-E2F6-4BA8-AAE5-C799A3AA0EF8}"/>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3</a:t>
            </a:fld>
            <a:endParaRPr lang="en-US" dirty="0"/>
          </a:p>
        </p:txBody>
      </p:sp>
    </p:spTree>
    <p:extLst>
      <p:ext uri="{BB962C8B-B14F-4D97-AF65-F5344CB8AC3E}">
        <p14:creationId xmlns:p14="http://schemas.microsoft.com/office/powerpoint/2010/main" val="204739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vert="horz" lIns="0" tIns="0" rIns="0" bIns="0" rtlCol="0" anchor="t">
            <a:normAutofit/>
          </a:bodyPr>
          <a:lstStyle/>
          <a:p>
            <a:r>
              <a:rPr lang="en-US" altLang="en-US" dirty="0"/>
              <a:t>The vision: Conversation starter</a:t>
            </a:r>
          </a:p>
        </p:txBody>
      </p:sp>
      <p:sp>
        <p:nvSpPr>
          <p:cNvPr id="12" name="Rectangle 11">
            <a:extLst>
              <a:ext uri="{FF2B5EF4-FFF2-40B4-BE49-F238E27FC236}">
                <a16:creationId xmlns:a16="http://schemas.microsoft.com/office/drawing/2014/main" id="{14FCF623-6F9A-283B-5D90-3FB535281F03}"/>
              </a:ext>
            </a:extLst>
          </p:cNvPr>
          <p:cNvSpPr/>
          <p:nvPr/>
        </p:nvSpPr>
        <p:spPr>
          <a:xfrm>
            <a:off x="455612" y="1234677"/>
            <a:ext cx="6707187" cy="4667053"/>
          </a:xfrm>
          <a:prstGeom prst="rect">
            <a:avLst/>
          </a:prstGeom>
          <a:solidFill>
            <a:srgbClr val="D77D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0" rIns="274320" bIns="0" numCol="1" spcCol="0" rtlCol="0" fromWordArt="0" anchor="ctr" anchorCtr="0" forceAA="0" compatLnSpc="1">
            <a:prstTxWarp prst="textNoShape">
              <a:avLst/>
            </a:prstTxWarp>
            <a:noAutofit/>
          </a:bodyPr>
          <a:lstStyle/>
          <a:p>
            <a:pPr>
              <a:lnSpc>
                <a:spcPct val="105000"/>
              </a:lnSpc>
            </a:pPr>
            <a:r>
              <a:rPr lang="en-US" sz="2000" b="1" i="1" dirty="0">
                <a:latin typeface="Arial" panose="020B0604020202020204" pitchFamily="34" charset="0"/>
                <a:cs typeface="Arial" panose="020B0604020202020204" pitchFamily="34" charset="0"/>
              </a:rPr>
              <a:t>“Mom, </a:t>
            </a:r>
          </a:p>
          <a:p>
            <a:pPr>
              <a:lnSpc>
                <a:spcPct val="105000"/>
              </a:lnSpc>
            </a:pPr>
            <a:r>
              <a:rPr lang="en-US" sz="2000" b="1" i="1" dirty="0">
                <a:latin typeface="Arial" panose="020B0604020202020204" pitchFamily="34" charset="0"/>
                <a:cs typeface="Arial" panose="020B0604020202020204" pitchFamily="34" charset="0"/>
              </a:rPr>
              <a:t>I (we) want to talk to you about your future and what your wishes are. I (we) saw how challenged you were at times when you were caring for Dad and yet you did it with so much love. I (we) want to make sure that we understand your plans so that I (we) can be the same loving support for you that you were for him. It is important that we make plans so that you can live your life the way you want. And, we want the peace of mind of knowing that we have a plan and know how to help carry out your wishes.”</a:t>
            </a:r>
          </a:p>
        </p:txBody>
      </p:sp>
      <p:pic>
        <p:nvPicPr>
          <p:cNvPr id="5" name="Picture 4" descr="An individual supporting their senior parent.">
            <a:extLst>
              <a:ext uri="{FF2B5EF4-FFF2-40B4-BE49-F238E27FC236}">
                <a16:creationId xmlns:a16="http://schemas.microsoft.com/office/drawing/2014/main" id="{C3F53FF6-B8EF-C559-20F9-76D37E84A38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62798" y="1234676"/>
            <a:ext cx="5026027" cy="4667053"/>
          </a:xfrm>
          <a:prstGeom prst="rect">
            <a:avLst/>
          </a:prstGeom>
        </p:spPr>
      </p:pic>
      <p:sp>
        <p:nvSpPr>
          <p:cNvPr id="2" name="Slide Number Placeholder 1">
            <a:extLst>
              <a:ext uri="{FF2B5EF4-FFF2-40B4-BE49-F238E27FC236}">
                <a16:creationId xmlns:a16="http://schemas.microsoft.com/office/drawing/2014/main" id="{3A04FB6F-B7B6-055C-E062-F29A49BFD4C4}"/>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4</a:t>
            </a:fld>
            <a:endParaRPr lang="en-US" dirty="0"/>
          </a:p>
        </p:txBody>
      </p:sp>
    </p:spTree>
    <p:extLst>
      <p:ext uri="{BB962C8B-B14F-4D97-AF65-F5344CB8AC3E}">
        <p14:creationId xmlns:p14="http://schemas.microsoft.com/office/powerpoint/2010/main" val="390899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p:txBody>
          <a:bodyPr/>
          <a:lstStyle/>
          <a:p>
            <a:r>
              <a:rPr lang="en-US" dirty="0"/>
              <a:t>Plan ahead: The physical realities</a:t>
            </a:r>
            <a:endParaRPr lang="en-US" altLang="en-US" sz="1800" dirty="0">
              <a:sym typeface="Calibri Bold" pitchFamily="2" charset="0"/>
            </a:endParaRPr>
          </a:p>
        </p:txBody>
      </p:sp>
      <p:sp>
        <p:nvSpPr>
          <p:cNvPr id="18" name="Content Placeholder 3">
            <a:extLst>
              <a:ext uri="{FF2B5EF4-FFF2-40B4-BE49-F238E27FC236}">
                <a16:creationId xmlns:a16="http://schemas.microsoft.com/office/drawing/2014/main" id="{FC1105D0-523D-5291-D513-B47CC51B1BDE}"/>
              </a:ext>
            </a:extLst>
          </p:cNvPr>
          <p:cNvSpPr>
            <a:spLocks noGrp="1"/>
          </p:cNvSpPr>
          <p:nvPr>
            <p:ph idx="1"/>
          </p:nvPr>
        </p:nvSpPr>
        <p:spPr>
          <a:xfrm>
            <a:off x="457835" y="1144514"/>
            <a:ext cx="5486400" cy="4761170"/>
          </a:xfrm>
          <a:solidFill>
            <a:srgbClr val="06874E"/>
          </a:solidFill>
        </p:spPr>
        <p:txBody>
          <a:bodyPr vert="horz" lIns="137160" tIns="137160" rIns="137160" bIns="0" rtlCol="0">
            <a:noAutofit/>
          </a:bodyPr>
          <a:lstStyle/>
          <a:p>
            <a:pPr marL="0" indent="0">
              <a:lnSpc>
                <a:spcPct val="115000"/>
              </a:lnSpc>
              <a:spcBef>
                <a:spcPts val="0"/>
              </a:spcBef>
              <a:spcAft>
                <a:spcPts val="900"/>
              </a:spcAft>
              <a:buNone/>
            </a:pPr>
            <a:r>
              <a:rPr lang="en-CA" sz="1800" b="1" dirty="0">
                <a:solidFill>
                  <a:schemeClr val="bg1"/>
                </a:solidFill>
                <a:latin typeface="Arial" panose="020B0604020202020204" pitchFamily="34" charset="0"/>
                <a:cs typeface="Arial" panose="020B0604020202020204" pitchFamily="34" charset="0"/>
              </a:rPr>
              <a:t>Senior housing and care options</a:t>
            </a:r>
          </a:p>
          <a:p>
            <a:pPr>
              <a:spcBef>
                <a:spcPts val="600"/>
              </a:spcBef>
              <a:buClr>
                <a:schemeClr val="bg1"/>
              </a:buClr>
            </a:pPr>
            <a:r>
              <a:rPr lang="en-US" sz="1800" dirty="0">
                <a:solidFill>
                  <a:schemeClr val="bg1"/>
                </a:solidFill>
                <a:cs typeface="Times New Roman" panose="02020603050405020304" pitchFamily="18" charset="0"/>
              </a:rPr>
              <a:t>Aging in place</a:t>
            </a:r>
          </a:p>
          <a:p>
            <a:pPr marL="517525" indent="0">
              <a:buClr>
                <a:schemeClr val="bg1"/>
              </a:buClr>
              <a:buNone/>
            </a:pPr>
            <a:r>
              <a:rPr lang="en-US" sz="1800" dirty="0">
                <a:solidFill>
                  <a:schemeClr val="bg1"/>
                </a:solidFill>
                <a:cs typeface="Times New Roman" panose="02020603050405020304" pitchFamily="18" charset="0"/>
              </a:rPr>
              <a:t>What modifications need to be made to make the home safe and </a:t>
            </a:r>
            <a:r>
              <a:rPr lang="en-US" sz="1800" spc="-10" dirty="0">
                <a:solidFill>
                  <a:schemeClr val="bg1"/>
                </a:solidFill>
                <a:cs typeface="Times New Roman" panose="02020603050405020304" pitchFamily="18" charset="0"/>
              </a:rPr>
              <a:t>accessible for aging and how much </a:t>
            </a:r>
            <a:r>
              <a:rPr lang="en-US" sz="1800" dirty="0">
                <a:solidFill>
                  <a:schemeClr val="bg1"/>
                </a:solidFill>
                <a:cs typeface="Times New Roman" panose="02020603050405020304" pitchFamily="18" charset="0"/>
              </a:rPr>
              <a:t>do they cost?</a:t>
            </a:r>
          </a:p>
          <a:p>
            <a:pPr marL="517525" indent="0">
              <a:buClr>
                <a:schemeClr val="bg1"/>
              </a:buClr>
              <a:buNone/>
            </a:pPr>
            <a:r>
              <a:rPr lang="en-US" sz="1800" dirty="0">
                <a:solidFill>
                  <a:schemeClr val="bg1"/>
                </a:solidFill>
                <a:cs typeface="Times New Roman" panose="02020603050405020304" pitchFamily="18" charset="0"/>
              </a:rPr>
              <a:t>How will your parent(s) socialize?</a:t>
            </a:r>
          </a:p>
          <a:p>
            <a:pPr marL="517525" indent="0">
              <a:buClr>
                <a:schemeClr val="bg1"/>
              </a:buClr>
              <a:buNone/>
            </a:pPr>
            <a:r>
              <a:rPr lang="en-US" sz="1800" dirty="0">
                <a:solidFill>
                  <a:schemeClr val="bg1"/>
                </a:solidFill>
                <a:cs typeface="Times New Roman" panose="02020603050405020304" pitchFamily="18" charset="0"/>
              </a:rPr>
              <a:t>How will they access services (including transportation)?</a:t>
            </a:r>
          </a:p>
          <a:p>
            <a:pPr marL="517525" indent="0">
              <a:buClr>
                <a:schemeClr val="bg1"/>
              </a:buClr>
              <a:buNone/>
            </a:pPr>
            <a:r>
              <a:rPr lang="en-US" sz="1800" dirty="0">
                <a:solidFill>
                  <a:schemeClr val="bg1"/>
                </a:solidFill>
                <a:cs typeface="Times New Roman" panose="02020603050405020304" pitchFamily="18" charset="0"/>
              </a:rPr>
              <a:t>How will you bring in care if needed and</a:t>
            </a:r>
            <a:br>
              <a:rPr lang="en-US" sz="1800" dirty="0">
                <a:solidFill>
                  <a:schemeClr val="bg1"/>
                </a:solidFill>
                <a:cs typeface="Times New Roman" panose="02020603050405020304" pitchFamily="18" charset="0"/>
              </a:rPr>
            </a:br>
            <a:r>
              <a:rPr lang="en-US" sz="1800" dirty="0">
                <a:solidFill>
                  <a:schemeClr val="bg1"/>
                </a:solidFill>
                <a:cs typeface="Times New Roman" panose="02020603050405020304" pitchFamily="18" charset="0"/>
              </a:rPr>
              <a:t>what would it cost?</a:t>
            </a:r>
          </a:p>
          <a:p>
            <a:pPr marL="0" indent="0">
              <a:spcBef>
                <a:spcPts val="600"/>
              </a:spcBef>
              <a:buNone/>
            </a:pPr>
            <a:endParaRPr lang="en-US" sz="1800" dirty="0">
              <a:solidFill>
                <a:schemeClr val="bg1"/>
              </a:solidFill>
              <a:cs typeface="Times New Roman" panose="02020603050405020304" pitchFamily="18" charset="0"/>
            </a:endParaRPr>
          </a:p>
        </p:txBody>
      </p:sp>
      <p:pic>
        <p:nvPicPr>
          <p:cNvPr id="10" name="Graphic 9">
            <a:extLst>
              <a:ext uri="{FF2B5EF4-FFF2-40B4-BE49-F238E27FC236}">
                <a16:creationId xmlns:a16="http://schemas.microsoft.com/office/drawing/2014/main" id="{B446B85F-EAD8-0C83-A5D8-F35678F4B8D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209" y="2229708"/>
            <a:ext cx="258751" cy="182648"/>
          </a:xfrm>
          <a:prstGeom prst="rect">
            <a:avLst/>
          </a:prstGeom>
        </p:spPr>
      </p:pic>
      <p:pic>
        <p:nvPicPr>
          <p:cNvPr id="11" name="Graphic 10">
            <a:extLst>
              <a:ext uri="{FF2B5EF4-FFF2-40B4-BE49-F238E27FC236}">
                <a16:creationId xmlns:a16="http://schemas.microsoft.com/office/drawing/2014/main" id="{2168C3DC-D260-9968-91A5-D1F705C7F59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209" y="3180895"/>
            <a:ext cx="258751" cy="182648"/>
          </a:xfrm>
          <a:prstGeom prst="rect">
            <a:avLst/>
          </a:prstGeom>
        </p:spPr>
      </p:pic>
      <p:pic>
        <p:nvPicPr>
          <p:cNvPr id="4" name="Graphic 3">
            <a:extLst>
              <a:ext uri="{FF2B5EF4-FFF2-40B4-BE49-F238E27FC236}">
                <a16:creationId xmlns:a16="http://schemas.microsoft.com/office/drawing/2014/main" id="{D06466F6-0C9A-FA5A-62FE-318F744CB77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209" y="3600850"/>
            <a:ext cx="258751" cy="182648"/>
          </a:xfrm>
          <a:prstGeom prst="rect">
            <a:avLst/>
          </a:prstGeom>
        </p:spPr>
      </p:pic>
      <p:pic>
        <p:nvPicPr>
          <p:cNvPr id="12" name="Graphic 11">
            <a:extLst>
              <a:ext uri="{FF2B5EF4-FFF2-40B4-BE49-F238E27FC236}">
                <a16:creationId xmlns:a16="http://schemas.microsoft.com/office/drawing/2014/main" id="{96092862-32C8-20AD-2949-5CCD9B998D5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8209" y="4264107"/>
            <a:ext cx="258751" cy="182648"/>
          </a:xfrm>
          <a:prstGeom prst="rect">
            <a:avLst/>
          </a:prstGeom>
        </p:spPr>
      </p:pic>
      <p:pic>
        <p:nvPicPr>
          <p:cNvPr id="5" name="Graphic 4">
            <a:extLst>
              <a:ext uri="{FF2B5EF4-FFF2-40B4-BE49-F238E27FC236}">
                <a16:creationId xmlns:a16="http://schemas.microsoft.com/office/drawing/2014/main" id="{4179952B-2145-C10A-840E-AE43F5960E1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57847" y="4892365"/>
            <a:ext cx="1094317" cy="1094317"/>
          </a:xfrm>
          <a:prstGeom prst="rect">
            <a:avLst/>
          </a:prstGeom>
        </p:spPr>
      </p:pic>
      <p:sp>
        <p:nvSpPr>
          <p:cNvPr id="2" name="Content Placeholder 3">
            <a:extLst>
              <a:ext uri="{FF2B5EF4-FFF2-40B4-BE49-F238E27FC236}">
                <a16:creationId xmlns:a16="http://schemas.microsoft.com/office/drawing/2014/main" id="{0A4F1C97-561E-F905-B156-5A6A61D5EEE0}"/>
              </a:ext>
            </a:extLst>
          </p:cNvPr>
          <p:cNvSpPr txBox="1">
            <a:spLocks/>
          </p:cNvSpPr>
          <p:nvPr/>
        </p:nvSpPr>
        <p:spPr>
          <a:xfrm>
            <a:off x="6204791" y="1144514"/>
            <a:ext cx="5486400" cy="4761170"/>
          </a:xfrm>
          <a:prstGeom prst="rect">
            <a:avLst/>
          </a:prstGeom>
          <a:solidFill>
            <a:srgbClr val="00009A"/>
          </a:solidFill>
        </p:spPr>
        <p:txBody>
          <a:bodyPr vert="horz" lIns="137160" tIns="137160" rIns="137160" bIns="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lnSpc>
                <a:spcPct val="115000"/>
              </a:lnSpc>
              <a:spcBef>
                <a:spcPts val="0"/>
              </a:spcBef>
              <a:spcAft>
                <a:spcPts val="900"/>
              </a:spcAft>
              <a:buNone/>
            </a:pPr>
            <a:r>
              <a:rPr lang="en-US" sz="1800" b="1" dirty="0">
                <a:solidFill>
                  <a:schemeClr val="bg1"/>
                </a:solidFill>
                <a:latin typeface="Arial" panose="020B0604020202020204" pitchFamily="34" charset="0"/>
                <a:cs typeface="Arial" panose="020B0604020202020204" pitchFamily="34" charset="0"/>
              </a:rPr>
              <a:t>Moving in with a family member</a:t>
            </a:r>
          </a:p>
          <a:p>
            <a:pPr marL="284163" indent="0">
              <a:buClr>
                <a:schemeClr val="bg1"/>
              </a:buClr>
              <a:buNone/>
            </a:pPr>
            <a:r>
              <a:rPr lang="en-US" sz="1800" dirty="0">
                <a:solidFill>
                  <a:schemeClr val="bg1"/>
                </a:solidFill>
                <a:cs typeface="Times New Roman" panose="02020603050405020304" pitchFamily="18" charset="0"/>
              </a:rPr>
              <a:t>What type of space is available (ADU,</a:t>
            </a:r>
            <a:br>
              <a:rPr lang="en-US" sz="1800" dirty="0">
                <a:solidFill>
                  <a:schemeClr val="bg1"/>
                </a:solidFill>
                <a:cs typeface="Times New Roman" panose="02020603050405020304" pitchFamily="18" charset="0"/>
              </a:rPr>
            </a:br>
            <a:r>
              <a:rPr lang="en-US" sz="1800" dirty="0">
                <a:solidFill>
                  <a:schemeClr val="bg1"/>
                </a:solidFill>
                <a:cs typeface="Times New Roman" panose="02020603050405020304" pitchFamily="18" charset="0"/>
              </a:rPr>
              <a:t>in-law apartment, bedroom suite) and who</a:t>
            </a:r>
            <a:br>
              <a:rPr lang="en-US" sz="1800" dirty="0">
                <a:solidFill>
                  <a:schemeClr val="bg1"/>
                </a:solidFill>
                <a:cs typeface="Times New Roman" panose="02020603050405020304" pitchFamily="18" charset="0"/>
              </a:rPr>
            </a:br>
            <a:r>
              <a:rPr lang="en-US" sz="1800" dirty="0">
                <a:solidFill>
                  <a:schemeClr val="bg1"/>
                </a:solidFill>
                <a:cs typeface="Times New Roman" panose="02020603050405020304" pitchFamily="18" charset="0"/>
              </a:rPr>
              <a:t>will pay for it? How will it be accounted for</a:t>
            </a:r>
            <a:br>
              <a:rPr lang="en-US" sz="1800" dirty="0">
                <a:solidFill>
                  <a:schemeClr val="bg1"/>
                </a:solidFill>
                <a:cs typeface="Times New Roman" panose="02020603050405020304" pitchFamily="18" charset="0"/>
              </a:rPr>
            </a:br>
            <a:r>
              <a:rPr lang="en-US" sz="1800" dirty="0">
                <a:solidFill>
                  <a:schemeClr val="bg1"/>
                </a:solidFill>
                <a:cs typeface="Times New Roman" panose="02020603050405020304" pitchFamily="18" charset="0"/>
              </a:rPr>
              <a:t>within the estate plan and with other heirs?</a:t>
            </a:r>
          </a:p>
          <a:p>
            <a:pPr marL="284163" indent="0">
              <a:buClr>
                <a:schemeClr val="bg1"/>
              </a:buClr>
              <a:buNone/>
            </a:pPr>
            <a:r>
              <a:rPr lang="en-US" sz="1800" dirty="0">
                <a:solidFill>
                  <a:schemeClr val="bg1"/>
                </a:solidFill>
                <a:cs typeface="Times New Roman" panose="02020603050405020304" pitchFamily="18" charset="0"/>
              </a:rPr>
              <a:t>Set expectations for expenses, meals, time spent together, personal space, baby sitting,</a:t>
            </a:r>
            <a:br>
              <a:rPr lang="en-US" sz="1800" dirty="0">
                <a:solidFill>
                  <a:schemeClr val="bg1"/>
                </a:solidFill>
                <a:cs typeface="Times New Roman" panose="02020603050405020304" pitchFamily="18" charset="0"/>
              </a:rPr>
            </a:br>
            <a:r>
              <a:rPr lang="en-US" sz="1800" dirty="0">
                <a:solidFill>
                  <a:schemeClr val="bg1"/>
                </a:solidFill>
                <a:cs typeface="Times New Roman" panose="02020603050405020304" pitchFamily="18" charset="0"/>
              </a:rPr>
              <a:t>and caregiving.</a:t>
            </a:r>
          </a:p>
          <a:p>
            <a:pPr marL="284163" indent="0">
              <a:buClr>
                <a:schemeClr val="bg1"/>
              </a:buClr>
              <a:buNone/>
            </a:pPr>
            <a:r>
              <a:rPr lang="en-US" sz="1800" spc="-20" dirty="0">
                <a:solidFill>
                  <a:schemeClr val="bg1"/>
                </a:solidFill>
                <a:cs typeface="Times New Roman" panose="02020603050405020304" pitchFamily="18" charset="0"/>
              </a:rPr>
              <a:t>Have a family meeting so there are </a:t>
            </a:r>
            <a:r>
              <a:rPr lang="en-US" sz="1800" spc="-40" dirty="0">
                <a:solidFill>
                  <a:schemeClr val="bg1"/>
                </a:solidFill>
                <a:cs typeface="Times New Roman" panose="02020603050405020304" pitchFamily="18" charset="0"/>
              </a:rPr>
              <a:t>no misunderstandings or resentments.</a:t>
            </a:r>
          </a:p>
          <a:p>
            <a:pPr>
              <a:spcBef>
                <a:spcPts val="600"/>
              </a:spcBef>
            </a:pPr>
            <a:endParaRPr lang="en-US" sz="1800" dirty="0">
              <a:solidFill>
                <a:schemeClr val="bg1"/>
              </a:solidFill>
              <a:cs typeface="Times New Roman" panose="02020603050405020304" pitchFamily="18" charset="0"/>
            </a:endParaRPr>
          </a:p>
        </p:txBody>
      </p:sp>
      <p:pic>
        <p:nvPicPr>
          <p:cNvPr id="13" name="Graphic 12">
            <a:extLst>
              <a:ext uri="{FF2B5EF4-FFF2-40B4-BE49-F238E27FC236}">
                <a16:creationId xmlns:a16="http://schemas.microsoft.com/office/drawing/2014/main" id="{CA4585D3-ADED-7AA6-97E3-027F21456CA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089" y="1876499"/>
            <a:ext cx="258751" cy="182648"/>
          </a:xfrm>
          <a:prstGeom prst="rect">
            <a:avLst/>
          </a:prstGeom>
        </p:spPr>
      </p:pic>
      <p:pic>
        <p:nvPicPr>
          <p:cNvPr id="15" name="Graphic 14">
            <a:extLst>
              <a:ext uri="{FF2B5EF4-FFF2-40B4-BE49-F238E27FC236}">
                <a16:creationId xmlns:a16="http://schemas.microsoft.com/office/drawing/2014/main" id="{F63A8657-B214-8CB2-2D21-FDEFEFD8BC8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089" y="3102006"/>
            <a:ext cx="258751" cy="182648"/>
          </a:xfrm>
          <a:prstGeom prst="rect">
            <a:avLst/>
          </a:prstGeom>
        </p:spPr>
      </p:pic>
      <p:pic>
        <p:nvPicPr>
          <p:cNvPr id="16" name="Graphic 15">
            <a:extLst>
              <a:ext uri="{FF2B5EF4-FFF2-40B4-BE49-F238E27FC236}">
                <a16:creationId xmlns:a16="http://schemas.microsoft.com/office/drawing/2014/main" id="{3356AFD4-D6A1-04FD-E501-35B741361FE5}"/>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35089" y="3999481"/>
            <a:ext cx="258751" cy="182648"/>
          </a:xfrm>
          <a:prstGeom prst="rect">
            <a:avLst/>
          </a:prstGeom>
        </p:spPr>
      </p:pic>
      <p:pic>
        <p:nvPicPr>
          <p:cNvPr id="8" name="Graphic 7">
            <a:extLst>
              <a:ext uri="{FF2B5EF4-FFF2-40B4-BE49-F238E27FC236}">
                <a16:creationId xmlns:a16="http://schemas.microsoft.com/office/drawing/2014/main" id="{34DC7216-6FAF-8281-6203-9FCE5969A77F}"/>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6691760" y="4909880"/>
            <a:ext cx="587067" cy="1006400"/>
          </a:xfrm>
          <a:prstGeom prst="rect">
            <a:avLst/>
          </a:prstGeom>
        </p:spPr>
      </p:pic>
      <p:sp>
        <p:nvSpPr>
          <p:cNvPr id="6" name="Slide Number Placeholder 5">
            <a:extLst>
              <a:ext uri="{FF2B5EF4-FFF2-40B4-BE49-F238E27FC236}">
                <a16:creationId xmlns:a16="http://schemas.microsoft.com/office/drawing/2014/main" id="{26714472-A9F5-5937-A657-52BD8857DE45}"/>
              </a:ext>
              <a:ext uri="{C183D7F6-B498-43B3-948B-1728B52AA6E4}">
                <adec:decorative xmlns:adec="http://schemas.microsoft.com/office/drawing/2017/decorative" val="1"/>
              </a:ext>
            </a:extLst>
          </p:cNvPr>
          <p:cNvSpPr>
            <a:spLocks noGrp="1"/>
          </p:cNvSpPr>
          <p:nvPr>
            <p:ph type="sldNum" sz="quarter" idx="4"/>
          </p:nvPr>
        </p:nvSpPr>
        <p:spPr>
          <a:xfrm>
            <a:off x="11449993" y="6399283"/>
            <a:ext cx="283219" cy="175694"/>
          </a:xfrm>
        </p:spPr>
        <p:txBody>
          <a:bodyPr/>
          <a:lstStyle/>
          <a:p>
            <a:fld id="{BB333B34-C87C-402E-ABB0-13B7C9DEBBC4}" type="slidenum">
              <a:rPr lang="en-US" smtClean="0"/>
              <a:t>5</a:t>
            </a:fld>
            <a:endParaRPr lang="en-US" dirty="0"/>
          </a:p>
        </p:txBody>
      </p:sp>
    </p:spTree>
    <p:extLst>
      <p:ext uri="{BB962C8B-B14F-4D97-AF65-F5344CB8AC3E}">
        <p14:creationId xmlns:p14="http://schemas.microsoft.com/office/powerpoint/2010/main" val="12133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FD89C-F536-E5E0-52F9-A9F219BDA681}"/>
              </a:ext>
            </a:extLst>
          </p:cNvPr>
          <p:cNvSpPr>
            <a:spLocks noGrp="1"/>
          </p:cNvSpPr>
          <p:nvPr>
            <p:ph type="title"/>
          </p:nvPr>
        </p:nvSpPr>
        <p:spPr>
          <a:xfrm>
            <a:off x="466342" y="472437"/>
            <a:ext cx="11274553" cy="792167"/>
          </a:xfrm>
        </p:spPr>
        <p:txBody>
          <a:bodyPr/>
          <a:lstStyle/>
          <a:p>
            <a:r>
              <a:rPr lang="en-US" dirty="0"/>
              <a:t>Plan ahead: The physical realities</a:t>
            </a:r>
          </a:p>
        </p:txBody>
      </p:sp>
      <p:sp>
        <p:nvSpPr>
          <p:cNvPr id="49" name="Content Placeholder 2">
            <a:extLst>
              <a:ext uri="{FF2B5EF4-FFF2-40B4-BE49-F238E27FC236}">
                <a16:creationId xmlns:a16="http://schemas.microsoft.com/office/drawing/2014/main" id="{FC656EFF-E4FE-621C-7C4D-203174A7440E}"/>
              </a:ext>
            </a:extLst>
          </p:cNvPr>
          <p:cNvSpPr>
            <a:spLocks noGrp="1"/>
          </p:cNvSpPr>
          <p:nvPr>
            <p:ph idx="1"/>
          </p:nvPr>
        </p:nvSpPr>
        <p:spPr>
          <a:xfrm>
            <a:off x="457835" y="1054620"/>
            <a:ext cx="8347076" cy="436280"/>
          </a:xfrm>
        </p:spPr>
        <p:txBody>
          <a:bodyPr/>
          <a:lstStyle/>
          <a:p>
            <a:pPr marL="0" indent="0">
              <a:buNone/>
            </a:pPr>
            <a:r>
              <a:rPr lang="en-US" b="1" spc="-20" dirty="0">
                <a:latin typeface="Arial" panose="020B0604020202020204" pitchFamily="34" charset="0"/>
                <a:cs typeface="Arial" panose="020B0604020202020204" pitchFamily="34" charset="0"/>
              </a:rPr>
              <a:t>Senior housing and care options</a:t>
            </a:r>
          </a:p>
        </p:txBody>
      </p:sp>
      <p:sp>
        <p:nvSpPr>
          <p:cNvPr id="50" name="TextBox 49">
            <a:extLst>
              <a:ext uri="{FF2B5EF4-FFF2-40B4-BE49-F238E27FC236}">
                <a16:creationId xmlns:a16="http://schemas.microsoft.com/office/drawing/2014/main" id="{860FDFD7-3CC8-2A8F-ECAF-973859B3974F}"/>
              </a:ext>
            </a:extLst>
          </p:cNvPr>
          <p:cNvSpPr txBox="1"/>
          <p:nvPr/>
        </p:nvSpPr>
        <p:spPr>
          <a:xfrm>
            <a:off x="467223" y="1523892"/>
            <a:ext cx="2450592" cy="276999"/>
          </a:xfrm>
          <a:prstGeom prst="rect">
            <a:avLst/>
          </a:prstGeom>
          <a:noFill/>
        </p:spPr>
        <p:txBody>
          <a:bodyPr wrap="square" lIns="0" tIns="0" rIns="0" bIns="0" rtlCol="0">
            <a:spAutoFit/>
          </a:bodyPr>
          <a:lstStyle/>
          <a:p>
            <a:pPr>
              <a:spcBef>
                <a:spcPts val="600"/>
              </a:spcBef>
            </a:pPr>
            <a:r>
              <a:rPr lang="en-US" b="1" dirty="0"/>
              <a:t>55+ communities</a:t>
            </a:r>
          </a:p>
        </p:txBody>
      </p:sp>
      <p:sp>
        <p:nvSpPr>
          <p:cNvPr id="51" name="Rectangle 50">
            <a:extLst>
              <a:ext uri="{FF2B5EF4-FFF2-40B4-BE49-F238E27FC236}">
                <a16:creationId xmlns:a16="http://schemas.microsoft.com/office/drawing/2014/main" id="{1AC8B244-CA72-1182-F957-9AF0E132D19E}"/>
              </a:ext>
              <a:ext uri="{C183D7F6-B498-43B3-948B-1728B52AA6E4}">
                <adec:decorative xmlns:adec="http://schemas.microsoft.com/office/drawing/2017/decorative" val="1"/>
              </a:ext>
            </a:extLst>
          </p:cNvPr>
          <p:cNvSpPr/>
          <p:nvPr/>
        </p:nvSpPr>
        <p:spPr>
          <a:xfrm>
            <a:off x="467224" y="1927683"/>
            <a:ext cx="633859" cy="155430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2" name="Content Placeholder 2">
            <a:extLst>
              <a:ext uri="{FF2B5EF4-FFF2-40B4-BE49-F238E27FC236}">
                <a16:creationId xmlns:a16="http://schemas.microsoft.com/office/drawing/2014/main" id="{B6187C05-AAF9-BA9B-A836-55FFC4383BB1}"/>
              </a:ext>
            </a:extLst>
          </p:cNvPr>
          <p:cNvSpPr txBox="1">
            <a:spLocks/>
          </p:cNvSpPr>
          <p:nvPr/>
        </p:nvSpPr>
        <p:spPr>
          <a:xfrm>
            <a:off x="1101082" y="1927683"/>
            <a:ext cx="5052834" cy="1554304"/>
          </a:xfrm>
          <a:prstGeom prst="rect">
            <a:avLst/>
          </a:prstGeom>
          <a:solidFill>
            <a:srgbClr val="06874E"/>
          </a:solidFill>
        </p:spPr>
        <p:txBody>
          <a:bodyPr vert="horz" lIns="182880" tIns="91440" rIns="91440" bIns="91440" rtlCol="0" anchor="ctr">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Clr>
                <a:schemeClr val="bg1"/>
              </a:buClr>
              <a:buNone/>
            </a:pPr>
            <a:r>
              <a:rPr lang="en-US" sz="1800" spc="-20" dirty="0">
                <a:solidFill>
                  <a:schemeClr val="bg1"/>
                </a:solidFill>
                <a:cs typeface="Arial" panose="020B0604020202020204" pitchFamily="34" charset="0"/>
              </a:rPr>
              <a:t>Takes care of accessible living and socialization.</a:t>
            </a:r>
          </a:p>
          <a:p>
            <a:pPr marL="0" indent="0">
              <a:spcBef>
                <a:spcPts val="600"/>
              </a:spcBef>
              <a:buClr>
                <a:schemeClr val="bg1"/>
              </a:buClr>
              <a:buNone/>
            </a:pPr>
            <a:r>
              <a:rPr lang="en-US" sz="1800" spc="-30" dirty="0">
                <a:solidFill>
                  <a:schemeClr val="bg1"/>
                </a:solidFill>
                <a:cs typeface="Arial" panose="020B0604020202020204" pitchFamily="34" charset="0"/>
              </a:rPr>
              <a:t>How will you bring in care if needed?</a:t>
            </a:r>
          </a:p>
          <a:p>
            <a:pPr marL="0" indent="0">
              <a:spcBef>
                <a:spcPts val="600"/>
              </a:spcBef>
              <a:buClr>
                <a:schemeClr val="bg1"/>
              </a:buClr>
              <a:buNone/>
            </a:pPr>
            <a:r>
              <a:rPr lang="en-US" sz="1800" spc="-20" dirty="0">
                <a:solidFill>
                  <a:schemeClr val="bg1"/>
                </a:solidFill>
                <a:cs typeface="Arial" panose="020B0604020202020204" pitchFamily="34" charset="0"/>
              </a:rPr>
              <a:t>Skilled nursing care may be needed</a:t>
            </a:r>
            <a:br>
              <a:rPr lang="en-US" sz="1800" spc="-20" dirty="0">
                <a:solidFill>
                  <a:schemeClr val="bg1"/>
                </a:solidFill>
                <a:cs typeface="Arial" panose="020B0604020202020204" pitchFamily="34" charset="0"/>
              </a:rPr>
            </a:br>
            <a:r>
              <a:rPr lang="en-US" sz="1800" spc="-20" dirty="0">
                <a:solidFill>
                  <a:schemeClr val="bg1"/>
                </a:solidFill>
                <a:cs typeface="Arial" panose="020B0604020202020204" pitchFamily="34" charset="0"/>
              </a:rPr>
              <a:t>at some point. </a:t>
            </a:r>
          </a:p>
        </p:txBody>
      </p:sp>
      <p:pic>
        <p:nvPicPr>
          <p:cNvPr id="53" name="Graphic 52">
            <a:extLst>
              <a:ext uri="{FF2B5EF4-FFF2-40B4-BE49-F238E27FC236}">
                <a16:creationId xmlns:a16="http://schemas.microsoft.com/office/drawing/2014/main" id="{A0D65955-3C39-70E9-13C2-74A472FD052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799" y="2542938"/>
            <a:ext cx="458709" cy="323795"/>
          </a:xfrm>
          <a:prstGeom prst="rect">
            <a:avLst/>
          </a:prstGeom>
        </p:spPr>
      </p:pic>
      <p:sp>
        <p:nvSpPr>
          <p:cNvPr id="54" name="TextBox 53">
            <a:extLst>
              <a:ext uri="{FF2B5EF4-FFF2-40B4-BE49-F238E27FC236}">
                <a16:creationId xmlns:a16="http://schemas.microsoft.com/office/drawing/2014/main" id="{8A3A439D-070E-F2AA-357A-EB833760B660}"/>
              </a:ext>
            </a:extLst>
          </p:cNvPr>
          <p:cNvSpPr txBox="1"/>
          <p:nvPr/>
        </p:nvSpPr>
        <p:spPr>
          <a:xfrm>
            <a:off x="6313986" y="1523892"/>
            <a:ext cx="4306706" cy="276999"/>
          </a:xfrm>
          <a:prstGeom prst="rect">
            <a:avLst/>
          </a:prstGeom>
          <a:noFill/>
        </p:spPr>
        <p:txBody>
          <a:bodyPr wrap="square" lIns="0" tIns="0" rIns="0" bIns="0" rtlCol="0">
            <a:spAutoFit/>
          </a:bodyPr>
          <a:lstStyle/>
          <a:p>
            <a:pPr>
              <a:spcBef>
                <a:spcPts val="600"/>
              </a:spcBef>
            </a:pPr>
            <a:r>
              <a:rPr lang="en-US" b="1" dirty="0"/>
              <a:t>Assisted living/Board and care homes</a:t>
            </a:r>
          </a:p>
        </p:txBody>
      </p:sp>
      <p:sp>
        <p:nvSpPr>
          <p:cNvPr id="55" name="Rectangle 54">
            <a:extLst>
              <a:ext uri="{FF2B5EF4-FFF2-40B4-BE49-F238E27FC236}">
                <a16:creationId xmlns:a16="http://schemas.microsoft.com/office/drawing/2014/main" id="{05C270DA-8490-B151-2F3D-575CEAA5B944}"/>
              </a:ext>
              <a:ext uri="{C183D7F6-B498-43B3-948B-1728B52AA6E4}">
                <adec:decorative xmlns:adec="http://schemas.microsoft.com/office/drawing/2017/decorative" val="1"/>
              </a:ext>
            </a:extLst>
          </p:cNvPr>
          <p:cNvSpPr/>
          <p:nvPr/>
        </p:nvSpPr>
        <p:spPr>
          <a:xfrm>
            <a:off x="6313987" y="1927683"/>
            <a:ext cx="633859" cy="155430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56" name="Content Placeholder 2">
            <a:extLst>
              <a:ext uri="{FF2B5EF4-FFF2-40B4-BE49-F238E27FC236}">
                <a16:creationId xmlns:a16="http://schemas.microsoft.com/office/drawing/2014/main" id="{BDCB87A9-FC3B-DB69-5C61-163576F82FF4}"/>
              </a:ext>
            </a:extLst>
          </p:cNvPr>
          <p:cNvSpPr txBox="1">
            <a:spLocks/>
          </p:cNvSpPr>
          <p:nvPr/>
        </p:nvSpPr>
        <p:spPr>
          <a:xfrm>
            <a:off x="6947844" y="1927683"/>
            <a:ext cx="4786955" cy="1554304"/>
          </a:xfrm>
          <a:prstGeom prst="rect">
            <a:avLst/>
          </a:prstGeom>
          <a:solidFill>
            <a:srgbClr val="00009A"/>
          </a:solidFill>
        </p:spPr>
        <p:txBody>
          <a:bodyPr vert="horz" lIns="18288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Clr>
                <a:schemeClr val="bg1"/>
              </a:buClr>
              <a:buNone/>
            </a:pPr>
            <a:r>
              <a:rPr lang="en-US" sz="1800" spc="-20" dirty="0">
                <a:solidFill>
                  <a:schemeClr val="bg1"/>
                </a:solidFill>
                <a:cs typeface="Arial" panose="020B0604020202020204" pitchFamily="34" charset="0"/>
              </a:rPr>
              <a:t>Takes care of accessible living, socialization, nutrition, and provides support for the activities of daily living.</a:t>
            </a:r>
          </a:p>
          <a:p>
            <a:pPr marL="0" indent="0">
              <a:spcBef>
                <a:spcPts val="600"/>
              </a:spcBef>
              <a:buClr>
                <a:schemeClr val="bg1"/>
              </a:buClr>
              <a:buNone/>
            </a:pPr>
            <a:r>
              <a:rPr lang="en-US" sz="1800" spc="-20" dirty="0">
                <a:solidFill>
                  <a:schemeClr val="bg1"/>
                </a:solidFill>
                <a:cs typeface="Arial" panose="020B0604020202020204" pitchFamily="34" charset="0"/>
              </a:rPr>
              <a:t>May need to move to skilled nursing home at some point.</a:t>
            </a:r>
          </a:p>
        </p:txBody>
      </p:sp>
      <p:pic>
        <p:nvPicPr>
          <p:cNvPr id="57" name="Graphic 56">
            <a:extLst>
              <a:ext uri="{FF2B5EF4-FFF2-40B4-BE49-F238E27FC236}">
                <a16:creationId xmlns:a16="http://schemas.microsoft.com/office/drawing/2014/main" id="{CCBC9426-2A19-79F9-B7D0-A7A0C9A30A5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1562" y="2542938"/>
            <a:ext cx="458709" cy="323795"/>
          </a:xfrm>
          <a:prstGeom prst="rect">
            <a:avLst/>
          </a:prstGeom>
        </p:spPr>
      </p:pic>
      <p:sp>
        <p:nvSpPr>
          <p:cNvPr id="58" name="TextBox 57">
            <a:extLst>
              <a:ext uri="{FF2B5EF4-FFF2-40B4-BE49-F238E27FC236}">
                <a16:creationId xmlns:a16="http://schemas.microsoft.com/office/drawing/2014/main" id="{7298554C-809D-970F-570D-F17F3AE94FF2}"/>
              </a:ext>
            </a:extLst>
          </p:cNvPr>
          <p:cNvSpPr txBox="1"/>
          <p:nvPr/>
        </p:nvSpPr>
        <p:spPr>
          <a:xfrm>
            <a:off x="467224" y="3742133"/>
            <a:ext cx="4015813" cy="492443"/>
          </a:xfrm>
          <a:prstGeom prst="rect">
            <a:avLst/>
          </a:prstGeom>
          <a:noFill/>
        </p:spPr>
        <p:txBody>
          <a:bodyPr wrap="square" lIns="0" tIns="0" rIns="0" bIns="0" rtlCol="0">
            <a:spAutoFit/>
          </a:bodyPr>
          <a:lstStyle/>
          <a:p>
            <a:pPr>
              <a:spcBef>
                <a:spcPts val="600"/>
              </a:spcBef>
            </a:pPr>
            <a:r>
              <a:rPr lang="en-US" sz="1600" b="1" dirty="0"/>
              <a:t>Continuing Care Retirement Communities (CCRCs)</a:t>
            </a:r>
          </a:p>
        </p:txBody>
      </p:sp>
      <p:sp>
        <p:nvSpPr>
          <p:cNvPr id="59" name="Rectangle 58">
            <a:extLst>
              <a:ext uri="{FF2B5EF4-FFF2-40B4-BE49-F238E27FC236}">
                <a16:creationId xmlns:a16="http://schemas.microsoft.com/office/drawing/2014/main" id="{344D9921-140E-AEFC-F360-C90C66E8C89C}"/>
              </a:ext>
              <a:ext uri="{C183D7F6-B498-43B3-948B-1728B52AA6E4}">
                <adec:decorative xmlns:adec="http://schemas.microsoft.com/office/drawing/2017/decorative" val="1"/>
              </a:ext>
            </a:extLst>
          </p:cNvPr>
          <p:cNvSpPr/>
          <p:nvPr/>
        </p:nvSpPr>
        <p:spPr>
          <a:xfrm>
            <a:off x="467224" y="4366649"/>
            <a:ext cx="633859" cy="155430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60" name="Content Placeholder 2">
            <a:extLst>
              <a:ext uri="{FF2B5EF4-FFF2-40B4-BE49-F238E27FC236}">
                <a16:creationId xmlns:a16="http://schemas.microsoft.com/office/drawing/2014/main" id="{C0A4EC26-BD3B-7CAC-1CBF-B3DC60D1D7DF}"/>
              </a:ext>
            </a:extLst>
          </p:cNvPr>
          <p:cNvSpPr txBox="1">
            <a:spLocks/>
          </p:cNvSpPr>
          <p:nvPr/>
        </p:nvSpPr>
        <p:spPr>
          <a:xfrm>
            <a:off x="1101082" y="4366649"/>
            <a:ext cx="5052832" cy="1554304"/>
          </a:xfrm>
          <a:prstGeom prst="rect">
            <a:avLst/>
          </a:prstGeom>
          <a:solidFill>
            <a:srgbClr val="EC6453"/>
          </a:solidFill>
        </p:spPr>
        <p:txBody>
          <a:bodyPr vert="horz" lIns="182880" tIns="91440" rIns="91440" bIns="91440" rtlCol="0" anchor="ctr" anchorCtr="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lvl="1" indent="0">
              <a:spcBef>
                <a:spcPts val="600"/>
              </a:spcBef>
              <a:buClr>
                <a:schemeClr val="bg1"/>
              </a:buClr>
              <a:buNone/>
            </a:pPr>
            <a:r>
              <a:rPr lang="en-US" spc="-20" dirty="0">
                <a:solidFill>
                  <a:schemeClr val="bg1"/>
                </a:solidFill>
                <a:cs typeface="Arial" panose="020B0604020202020204" pitchFamily="34" charset="0"/>
              </a:rPr>
              <a:t>Full continuum of living and care from independent living to assisted living to skilled nursing and memory care. </a:t>
            </a:r>
          </a:p>
        </p:txBody>
      </p:sp>
      <p:pic>
        <p:nvPicPr>
          <p:cNvPr id="61" name="Graphic 60">
            <a:extLst>
              <a:ext uri="{FF2B5EF4-FFF2-40B4-BE49-F238E27FC236}">
                <a16:creationId xmlns:a16="http://schemas.microsoft.com/office/drawing/2014/main" id="{484148CE-155C-E18F-5BE8-DA910144FE0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799" y="4981904"/>
            <a:ext cx="458709" cy="323795"/>
          </a:xfrm>
          <a:prstGeom prst="rect">
            <a:avLst/>
          </a:prstGeom>
        </p:spPr>
      </p:pic>
      <p:sp>
        <p:nvSpPr>
          <p:cNvPr id="62" name="TextBox 61">
            <a:extLst>
              <a:ext uri="{FF2B5EF4-FFF2-40B4-BE49-F238E27FC236}">
                <a16:creationId xmlns:a16="http://schemas.microsoft.com/office/drawing/2014/main" id="{7EDDD7C6-5FEA-92B1-FB79-F26E9504E435}"/>
              </a:ext>
            </a:extLst>
          </p:cNvPr>
          <p:cNvSpPr txBox="1"/>
          <p:nvPr/>
        </p:nvSpPr>
        <p:spPr>
          <a:xfrm>
            <a:off x="6313986" y="3957772"/>
            <a:ext cx="2450592" cy="246221"/>
          </a:xfrm>
          <a:prstGeom prst="rect">
            <a:avLst/>
          </a:prstGeom>
          <a:noFill/>
        </p:spPr>
        <p:txBody>
          <a:bodyPr wrap="square" lIns="0" tIns="0" rIns="0" bIns="0" rtlCol="0">
            <a:spAutoFit/>
          </a:bodyPr>
          <a:lstStyle/>
          <a:p>
            <a:pPr>
              <a:spcBef>
                <a:spcPts val="600"/>
              </a:spcBef>
            </a:pPr>
            <a:r>
              <a:rPr lang="en-US" sz="1600" b="1" dirty="0"/>
              <a:t>Skilled nursing homes</a:t>
            </a:r>
          </a:p>
        </p:txBody>
      </p:sp>
      <p:sp>
        <p:nvSpPr>
          <p:cNvPr id="63" name="Rectangle 62">
            <a:extLst>
              <a:ext uri="{FF2B5EF4-FFF2-40B4-BE49-F238E27FC236}">
                <a16:creationId xmlns:a16="http://schemas.microsoft.com/office/drawing/2014/main" id="{2C567E02-2A64-D513-34D1-380876AE63B5}"/>
              </a:ext>
              <a:ext uri="{C183D7F6-B498-43B3-948B-1728B52AA6E4}">
                <adec:decorative xmlns:adec="http://schemas.microsoft.com/office/drawing/2017/decorative" val="1"/>
              </a:ext>
            </a:extLst>
          </p:cNvPr>
          <p:cNvSpPr/>
          <p:nvPr/>
        </p:nvSpPr>
        <p:spPr>
          <a:xfrm>
            <a:off x="6313987" y="4366649"/>
            <a:ext cx="633859" cy="1554304"/>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sp>
        <p:nvSpPr>
          <p:cNvPr id="64" name="Content Placeholder 2">
            <a:extLst>
              <a:ext uri="{FF2B5EF4-FFF2-40B4-BE49-F238E27FC236}">
                <a16:creationId xmlns:a16="http://schemas.microsoft.com/office/drawing/2014/main" id="{AD219957-C3A8-D26C-76FE-27185DA2F2FA}"/>
              </a:ext>
              <a:ext uri="{C183D7F6-B498-43B3-948B-1728B52AA6E4}">
                <adec:decorative xmlns:adec="http://schemas.microsoft.com/office/drawing/2017/decorative" val="1"/>
              </a:ext>
            </a:extLst>
          </p:cNvPr>
          <p:cNvSpPr txBox="1">
            <a:spLocks/>
          </p:cNvSpPr>
          <p:nvPr/>
        </p:nvSpPr>
        <p:spPr>
          <a:xfrm>
            <a:off x="6947844" y="4366649"/>
            <a:ext cx="4786955" cy="1554304"/>
          </a:xfrm>
          <a:prstGeom prst="rect">
            <a:avLst/>
          </a:prstGeom>
          <a:solidFill>
            <a:schemeClr val="accent4"/>
          </a:solidFill>
        </p:spPr>
        <p:txBody>
          <a:bodyPr vert="horz" lIns="182880" tIns="91440" rIns="91440" bIns="91440" rtlCol="0">
            <a:noAutofit/>
          </a:bodyPr>
          <a:lstStyle>
            <a:lvl1pPr marL="237744" indent="-237744" algn="l" defTabSz="914400" rtl="0" eaLnBrk="1" latinLnBrk="0" hangingPunct="1">
              <a:lnSpc>
                <a:spcPct val="95000"/>
              </a:lnSpc>
              <a:spcBef>
                <a:spcPts val="1200"/>
              </a:spcBef>
              <a:buClr>
                <a:schemeClr val="tx1"/>
              </a:buClr>
              <a:buSzPct val="115000"/>
              <a:buFont typeface="Arial" panose="020B0604020202020204" pitchFamily="34" charset="0"/>
              <a:buChar char="•"/>
              <a:defRPr sz="2000" kern="1200">
                <a:solidFill>
                  <a:schemeClr val="tx1"/>
                </a:solidFill>
                <a:latin typeface="+mn-lt"/>
                <a:ea typeface="+mn-ea"/>
                <a:cs typeface="+mn-cs"/>
              </a:defRPr>
            </a:lvl1pPr>
            <a:lvl2pPr marL="576072" indent="-237744" algn="l" defTabSz="914400" rtl="0" eaLnBrk="1" latinLnBrk="0" hangingPunct="1">
              <a:lnSpc>
                <a:spcPct val="95000"/>
              </a:lnSpc>
              <a:spcBef>
                <a:spcPts val="900"/>
              </a:spcBef>
              <a:buClr>
                <a:schemeClr val="tx1"/>
              </a:buClr>
              <a:buSzPct val="115000"/>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5000"/>
              </a:lnSpc>
              <a:spcBef>
                <a:spcPts val="800"/>
              </a:spcBef>
              <a:buClr>
                <a:schemeClr val="tx1"/>
              </a:buClr>
              <a:buSzPct val="115000"/>
              <a:buFont typeface="Arial" panose="020B0604020202020204" pitchFamily="34" charset="0"/>
              <a:buChar char="•"/>
              <a:defRPr sz="1600" kern="1200">
                <a:solidFill>
                  <a:schemeClr val="tx1"/>
                </a:solidFill>
                <a:latin typeface="+mn-lt"/>
                <a:ea typeface="+mn-ea"/>
                <a:cs typeface="+mn-cs"/>
              </a:defRPr>
            </a:lvl3pPr>
            <a:lvl4pPr marL="1252728" indent="-237744"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4pPr>
            <a:lvl5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5pPr>
            <a:lvl6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6pPr>
            <a:lvl7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7pPr>
            <a:lvl8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8pPr>
            <a:lvl9pPr marL="1609344" indent="-228600" algn="l" defTabSz="914400" rtl="0" eaLnBrk="1" latinLnBrk="0" hangingPunct="1">
              <a:lnSpc>
                <a:spcPct val="95000"/>
              </a:lnSpc>
              <a:spcBef>
                <a:spcPts val="600"/>
              </a:spcBef>
              <a:buClr>
                <a:schemeClr val="tx1"/>
              </a:buClr>
              <a:buSzPct val="115000"/>
              <a:buFont typeface="Arial" panose="020B0604020202020204" pitchFamily="34" charset="0"/>
              <a:buChar char="•"/>
              <a:defRPr sz="1400" kern="1200">
                <a:solidFill>
                  <a:schemeClr val="tx1"/>
                </a:solidFill>
                <a:latin typeface="+mn-lt"/>
                <a:ea typeface="+mn-ea"/>
                <a:cs typeface="+mn-cs"/>
              </a:defRPr>
            </a:lvl9pPr>
          </a:lstStyle>
          <a:p>
            <a:pPr marL="0" indent="0">
              <a:spcBef>
                <a:spcPts val="600"/>
              </a:spcBef>
              <a:buNone/>
            </a:pPr>
            <a:endParaRPr lang="en-US" sz="1400" dirty="0">
              <a:solidFill>
                <a:schemeClr val="bg1"/>
              </a:solidFill>
            </a:endParaRPr>
          </a:p>
        </p:txBody>
      </p:sp>
      <p:pic>
        <p:nvPicPr>
          <p:cNvPr id="65" name="Graphic 64">
            <a:extLst>
              <a:ext uri="{FF2B5EF4-FFF2-40B4-BE49-F238E27FC236}">
                <a16:creationId xmlns:a16="http://schemas.microsoft.com/office/drawing/2014/main" id="{AF86C4A5-A809-6663-9111-8777C3BA8B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01562" y="4981904"/>
            <a:ext cx="458709" cy="323795"/>
          </a:xfrm>
          <a:prstGeom prst="rect">
            <a:avLst/>
          </a:prstGeom>
        </p:spPr>
      </p:pic>
      <p:pic>
        <p:nvPicPr>
          <p:cNvPr id="66" name="Graphic 65">
            <a:extLst>
              <a:ext uri="{FF2B5EF4-FFF2-40B4-BE49-F238E27FC236}">
                <a16:creationId xmlns:a16="http://schemas.microsoft.com/office/drawing/2014/main" id="{F74786E7-FEF7-1642-78BF-A7A52207DD0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75482" y="4577962"/>
            <a:ext cx="1131679" cy="1131679"/>
          </a:xfrm>
          <a:prstGeom prst="rect">
            <a:avLst/>
          </a:prstGeom>
        </p:spPr>
      </p:pic>
      <p:sp>
        <p:nvSpPr>
          <p:cNvPr id="6" name="Slide Number Placeholder 5">
            <a:extLst>
              <a:ext uri="{FF2B5EF4-FFF2-40B4-BE49-F238E27FC236}">
                <a16:creationId xmlns:a16="http://schemas.microsoft.com/office/drawing/2014/main" id="{D3CC23AD-722F-C8C9-641D-C18BE8A3B21B}"/>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6</a:t>
            </a:fld>
            <a:endParaRPr lang="en-US" dirty="0"/>
          </a:p>
        </p:txBody>
      </p:sp>
    </p:spTree>
    <p:extLst>
      <p:ext uri="{BB962C8B-B14F-4D97-AF65-F5344CB8AC3E}">
        <p14:creationId xmlns:p14="http://schemas.microsoft.com/office/powerpoint/2010/main" val="46525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p:cNvSpPr>
            <a:spLocks noGrp="1" noChangeArrowheads="1"/>
          </p:cNvSpPr>
          <p:nvPr>
            <p:ph type="title"/>
          </p:nvPr>
        </p:nvSpPr>
        <p:spPr>
          <a:xfrm>
            <a:off x="466342" y="472437"/>
            <a:ext cx="11274553" cy="792167"/>
          </a:xfrm>
        </p:spPr>
        <p:txBody>
          <a:bodyPr vert="horz" lIns="0" tIns="0" rIns="0" bIns="0" rtlCol="0" anchor="t">
            <a:normAutofit/>
          </a:bodyPr>
          <a:lstStyle/>
          <a:p>
            <a:r>
              <a:rPr lang="en-US" altLang="en-US" dirty="0"/>
              <a:t>Plan ahead: The financial realities</a:t>
            </a:r>
          </a:p>
        </p:txBody>
      </p:sp>
      <p:sp>
        <p:nvSpPr>
          <p:cNvPr id="14" name="Content Placeholder 2">
            <a:extLst>
              <a:ext uri="{FF2B5EF4-FFF2-40B4-BE49-F238E27FC236}">
                <a16:creationId xmlns:a16="http://schemas.microsoft.com/office/drawing/2014/main" id="{ABB28792-6F67-A78C-8866-157BA725C97D}"/>
              </a:ext>
            </a:extLst>
          </p:cNvPr>
          <p:cNvSpPr>
            <a:spLocks noGrp="1"/>
          </p:cNvSpPr>
          <p:nvPr>
            <p:ph idx="1"/>
          </p:nvPr>
        </p:nvSpPr>
        <p:spPr>
          <a:xfrm>
            <a:off x="457835" y="1054620"/>
            <a:ext cx="8347076" cy="436280"/>
          </a:xfrm>
        </p:spPr>
        <p:txBody>
          <a:bodyPr/>
          <a:lstStyle/>
          <a:p>
            <a:pPr marL="0" indent="0">
              <a:buNone/>
            </a:pPr>
            <a:r>
              <a:rPr lang="en-US" b="1" spc="-20" dirty="0">
                <a:latin typeface="Arial" panose="020B0604020202020204" pitchFamily="34" charset="0"/>
                <a:cs typeface="Arial" panose="020B0604020202020204" pitchFamily="34" charset="0"/>
              </a:rPr>
              <a:t>Researching, touring, and pricing the options</a:t>
            </a:r>
            <a:endParaRPr lang="en-US" sz="1400" dirty="0"/>
          </a:p>
        </p:txBody>
      </p:sp>
      <p:sp>
        <p:nvSpPr>
          <p:cNvPr id="15" name="Rectangle 14">
            <a:extLst>
              <a:ext uri="{FF2B5EF4-FFF2-40B4-BE49-F238E27FC236}">
                <a16:creationId xmlns:a16="http://schemas.microsoft.com/office/drawing/2014/main" id="{1A883A0B-06CD-87AA-F01D-46E1A7778AF3}"/>
              </a:ext>
            </a:extLst>
          </p:cNvPr>
          <p:cNvSpPr/>
          <p:nvPr/>
        </p:nvSpPr>
        <p:spPr>
          <a:xfrm>
            <a:off x="1927177" y="1963272"/>
            <a:ext cx="4083424" cy="3888889"/>
          </a:xfrm>
          <a:prstGeom prst="rect">
            <a:avLst/>
          </a:prstGeom>
          <a:solidFill>
            <a:srgbClr val="06874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r>
              <a:rPr lang="en-US" sz="2000" b="1" dirty="0">
                <a:latin typeface="Arial" panose="020B0604020202020204" pitchFamily="34" charset="0"/>
                <a:cs typeface="Arial" panose="020B0604020202020204" pitchFamily="34" charset="0"/>
              </a:rPr>
              <a:t>Genworth Cost of Care Survey</a:t>
            </a:r>
          </a:p>
          <a:p>
            <a:pPr marL="285750" indent="-285750">
              <a:spcBef>
                <a:spcPts val="600"/>
              </a:spcBef>
              <a:buFont typeface="Arial" panose="020B0604020202020204" pitchFamily="34" charset="0"/>
              <a:buChar char="•"/>
            </a:pPr>
            <a:r>
              <a:rPr lang="en-US" sz="2000" dirty="0"/>
              <a:t>Available online.</a:t>
            </a:r>
          </a:p>
          <a:p>
            <a:pPr marL="285750" indent="-285750">
              <a:spcBef>
                <a:spcPts val="600"/>
              </a:spcBef>
              <a:buFont typeface="Arial" panose="020B0604020202020204" pitchFamily="34" charset="0"/>
              <a:buChar char="•"/>
            </a:pPr>
            <a:r>
              <a:rPr lang="en-US" sz="2000" dirty="0"/>
              <a:t>Provides national average costs for home health care, assisted living, adult day care, and skilled nursing care.</a:t>
            </a:r>
          </a:p>
          <a:p>
            <a:pPr marL="285750" indent="-285750">
              <a:spcBef>
                <a:spcPts val="600"/>
              </a:spcBef>
              <a:buFont typeface="Arial" panose="020B0604020202020204" pitchFamily="34" charset="0"/>
              <a:buChar char="•"/>
            </a:pPr>
            <a:r>
              <a:rPr lang="en-US" sz="2000" dirty="0"/>
              <a:t>Can narrow search to specific geographic areas and zip codes to get more targeted pricing.</a:t>
            </a:r>
          </a:p>
        </p:txBody>
      </p:sp>
      <p:sp>
        <p:nvSpPr>
          <p:cNvPr id="16" name="Rectangle 15">
            <a:extLst>
              <a:ext uri="{FF2B5EF4-FFF2-40B4-BE49-F238E27FC236}">
                <a16:creationId xmlns:a16="http://schemas.microsoft.com/office/drawing/2014/main" id="{84C64C22-1196-0A12-E3CC-BF7EA0DF667C}"/>
              </a:ext>
              <a:ext uri="{C183D7F6-B498-43B3-948B-1728B52AA6E4}">
                <adec:decorative xmlns:adec="http://schemas.microsoft.com/office/drawing/2017/decorative" val="1"/>
              </a:ext>
            </a:extLst>
          </p:cNvPr>
          <p:cNvSpPr/>
          <p:nvPr/>
        </p:nvSpPr>
        <p:spPr>
          <a:xfrm>
            <a:off x="1047116" y="1963272"/>
            <a:ext cx="794359" cy="3888889"/>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17" name="Graphic 16">
            <a:extLst>
              <a:ext uri="{FF2B5EF4-FFF2-40B4-BE49-F238E27FC236}">
                <a16:creationId xmlns:a16="http://schemas.microsoft.com/office/drawing/2014/main" id="{1C0D5CF8-BB0F-6F3C-2A58-39111EFC20B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62297" y="2202889"/>
            <a:ext cx="563997" cy="674782"/>
          </a:xfrm>
          <a:prstGeom prst="rect">
            <a:avLst/>
          </a:prstGeom>
        </p:spPr>
      </p:pic>
      <p:sp>
        <p:nvSpPr>
          <p:cNvPr id="18" name="Rectangle 17">
            <a:extLst>
              <a:ext uri="{FF2B5EF4-FFF2-40B4-BE49-F238E27FC236}">
                <a16:creationId xmlns:a16="http://schemas.microsoft.com/office/drawing/2014/main" id="{52CC36EA-B5AB-7A10-6747-5F21AC83C212}"/>
              </a:ext>
            </a:extLst>
          </p:cNvPr>
          <p:cNvSpPr/>
          <p:nvPr/>
        </p:nvSpPr>
        <p:spPr>
          <a:xfrm>
            <a:off x="7076071" y="1963272"/>
            <a:ext cx="4087368" cy="3888889"/>
          </a:xfrm>
          <a:prstGeom prst="rect">
            <a:avLst/>
          </a:prstGeom>
          <a:solidFill>
            <a:srgbClr val="00009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0" numCol="1" spcCol="0" rtlCol="0" fromWordArt="0" anchor="t" anchorCtr="0" forceAA="0" compatLnSpc="1">
            <a:prstTxWarp prst="textNoShape">
              <a:avLst/>
            </a:prstTxWarp>
            <a:noAutofit/>
          </a:bodyPr>
          <a:lstStyle/>
          <a:p>
            <a:r>
              <a:rPr lang="en-US" sz="2000" b="1" dirty="0">
                <a:latin typeface="Arial" panose="020B0604020202020204" pitchFamily="34" charset="0"/>
                <a:cs typeface="Arial" panose="020B0604020202020204" pitchFamily="34" charset="0"/>
              </a:rPr>
              <a:t>A Place for Mom </a:t>
            </a:r>
          </a:p>
          <a:p>
            <a:pPr marL="285750" lvl="1" indent="-285750">
              <a:spcBef>
                <a:spcPts val="600"/>
              </a:spcBef>
              <a:buFont typeface="Arial" panose="020B0604020202020204" pitchFamily="34" charset="0"/>
              <a:buChar char="•"/>
            </a:pPr>
            <a:r>
              <a:rPr lang="en-US" sz="2000" dirty="0"/>
              <a:t>Free service that you can access online or by phone.</a:t>
            </a:r>
          </a:p>
          <a:p>
            <a:pPr marL="285750" lvl="1" indent="-285750">
              <a:spcBef>
                <a:spcPts val="600"/>
              </a:spcBef>
              <a:buFont typeface="Arial" panose="020B0604020202020204" pitchFamily="34" charset="0"/>
              <a:buChar char="•"/>
            </a:pPr>
            <a:r>
              <a:rPr lang="en-US" sz="2000" dirty="0"/>
              <a:t>Provides personalized guidance and simplifies the search for home care and senior living options.</a:t>
            </a:r>
          </a:p>
        </p:txBody>
      </p:sp>
      <p:sp>
        <p:nvSpPr>
          <p:cNvPr id="19" name="Rectangle 18">
            <a:extLst>
              <a:ext uri="{FF2B5EF4-FFF2-40B4-BE49-F238E27FC236}">
                <a16:creationId xmlns:a16="http://schemas.microsoft.com/office/drawing/2014/main" id="{BCB79985-C23D-922F-E4EF-0FD2147209B9}"/>
              </a:ext>
              <a:ext uri="{C183D7F6-B498-43B3-948B-1728B52AA6E4}">
                <adec:decorative xmlns:adec="http://schemas.microsoft.com/office/drawing/2017/decorative" val="1"/>
              </a:ext>
            </a:extLst>
          </p:cNvPr>
          <p:cNvSpPr/>
          <p:nvPr/>
        </p:nvSpPr>
        <p:spPr>
          <a:xfrm>
            <a:off x="6196013" y="1963272"/>
            <a:ext cx="794359" cy="3888889"/>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182880" bIns="45720" numCol="1" spcCol="0" rtlCol="0" fromWordArt="0" anchor="ctr" anchorCtr="0" forceAA="0" compatLnSpc="1">
            <a:prstTxWarp prst="textNoShape">
              <a:avLst/>
            </a:prstTxWarp>
            <a:noAutofit/>
          </a:bodyPr>
          <a:lstStyle/>
          <a:p>
            <a:pPr algn="l"/>
            <a:endParaRPr lang="en-US" dirty="0"/>
          </a:p>
        </p:txBody>
      </p:sp>
      <p:pic>
        <p:nvPicPr>
          <p:cNvPr id="20" name="Graphic 19">
            <a:extLst>
              <a:ext uri="{FF2B5EF4-FFF2-40B4-BE49-F238E27FC236}">
                <a16:creationId xmlns:a16="http://schemas.microsoft.com/office/drawing/2014/main" id="{06CEE10A-F6E7-BCEE-F4D9-F52785FB15F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6373887" y="2202889"/>
            <a:ext cx="438608" cy="674782"/>
          </a:xfrm>
          <a:prstGeom prst="rect">
            <a:avLst/>
          </a:prstGeom>
        </p:spPr>
      </p:pic>
      <p:sp>
        <p:nvSpPr>
          <p:cNvPr id="4" name="Slide Number Placeholder 3">
            <a:extLst>
              <a:ext uri="{FF2B5EF4-FFF2-40B4-BE49-F238E27FC236}">
                <a16:creationId xmlns:a16="http://schemas.microsoft.com/office/drawing/2014/main" id="{87CAD843-0514-B863-3BC1-02BBE6190E78}"/>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7</a:t>
            </a:fld>
            <a:endParaRPr lang="en-US" dirty="0"/>
          </a:p>
        </p:txBody>
      </p:sp>
    </p:spTree>
    <p:extLst>
      <p:ext uri="{BB962C8B-B14F-4D97-AF65-F5344CB8AC3E}">
        <p14:creationId xmlns:p14="http://schemas.microsoft.com/office/powerpoint/2010/main" val="243378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66342" y="472437"/>
            <a:ext cx="11274553" cy="792167"/>
          </a:xfrm>
        </p:spPr>
        <p:txBody>
          <a:bodyPr vert="horz" lIns="0" tIns="0" rIns="0" bIns="0" rtlCol="0" anchor="t">
            <a:normAutofit/>
          </a:bodyPr>
          <a:lstStyle/>
          <a:p>
            <a:r>
              <a:rPr lang="en-US" altLang="en-US" dirty="0"/>
              <a:t>Physical and financial realities: conversation starter</a:t>
            </a:r>
          </a:p>
        </p:txBody>
      </p:sp>
      <p:sp>
        <p:nvSpPr>
          <p:cNvPr id="52" name="Rectangle 51">
            <a:extLst>
              <a:ext uri="{FF2B5EF4-FFF2-40B4-BE49-F238E27FC236}">
                <a16:creationId xmlns:a16="http://schemas.microsoft.com/office/drawing/2014/main" id="{ACF14087-5DAC-849E-D19F-106FB5739EEF}"/>
              </a:ext>
            </a:extLst>
          </p:cNvPr>
          <p:cNvSpPr/>
          <p:nvPr/>
        </p:nvSpPr>
        <p:spPr>
          <a:xfrm>
            <a:off x="466342" y="1246789"/>
            <a:ext cx="6696457" cy="4667053"/>
          </a:xfrm>
          <a:prstGeom prst="rect">
            <a:avLst/>
          </a:prstGeom>
          <a:solidFill>
            <a:srgbClr val="D77D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0" rIns="274320" bIns="0" numCol="1" spcCol="0" rtlCol="0" fromWordArt="0" anchor="ctr" anchorCtr="0" forceAA="0" compatLnSpc="1">
            <a:prstTxWarp prst="textNoShape">
              <a:avLst/>
            </a:prstTxWarp>
            <a:noAutofit/>
          </a:bodyPr>
          <a:lstStyle/>
          <a:p>
            <a:r>
              <a:rPr lang="en-US" sz="2000" b="1" i="1" dirty="0">
                <a:latin typeface="Arial" panose="020B0604020202020204" pitchFamily="34" charset="0"/>
                <a:cs typeface="Arial" panose="020B0604020202020204" pitchFamily="34" charset="0"/>
              </a:rPr>
              <a:t>“Mom, </a:t>
            </a:r>
          </a:p>
          <a:p>
            <a:r>
              <a:rPr lang="en-US" sz="2000" b="1" i="1" dirty="0">
                <a:latin typeface="Arial" panose="020B0604020202020204" pitchFamily="34" charset="0"/>
                <a:cs typeface="Arial" panose="020B0604020202020204" pitchFamily="34" charset="0"/>
              </a:rPr>
              <a:t>In our last conversation we talked about your hopes and wishes for how you would like to live as you age. The next step is to do our research so that we are prepared. I (we) would love for us to make that a project that we can work on together. Alternatively, I (we) can do the research and present you with available services and options in the area for you to consider. This is all about us being able to support you and to do that in way that would make you feel comfortable. Would you like to work on this together or would you prefer that I (we) do the research and present it to you?”</a:t>
            </a:r>
          </a:p>
        </p:txBody>
      </p:sp>
      <p:pic>
        <p:nvPicPr>
          <p:cNvPr id="5" name="Picture 4" descr="An individual supporting and holding hands with their senior parent.">
            <a:extLst>
              <a:ext uri="{FF2B5EF4-FFF2-40B4-BE49-F238E27FC236}">
                <a16:creationId xmlns:a16="http://schemas.microsoft.com/office/drawing/2014/main" id="{FD19D5F2-36F4-0933-DFB4-5391DE5FCC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58383" y="1246789"/>
            <a:ext cx="5030442" cy="4667053"/>
          </a:xfrm>
          <a:prstGeom prst="rect">
            <a:avLst/>
          </a:prstGeom>
        </p:spPr>
      </p:pic>
      <p:sp>
        <p:nvSpPr>
          <p:cNvPr id="2" name="Slide Number Placeholder 1">
            <a:extLst>
              <a:ext uri="{FF2B5EF4-FFF2-40B4-BE49-F238E27FC236}">
                <a16:creationId xmlns:a16="http://schemas.microsoft.com/office/drawing/2014/main" id="{2D4EA833-1DFC-3411-F7CC-0B70A741535C}"/>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8</a:t>
            </a:fld>
            <a:endParaRPr lang="en-US" dirty="0"/>
          </a:p>
        </p:txBody>
      </p:sp>
    </p:spTree>
    <p:extLst>
      <p:ext uri="{BB962C8B-B14F-4D97-AF65-F5344CB8AC3E}">
        <p14:creationId xmlns:p14="http://schemas.microsoft.com/office/powerpoint/2010/main" val="542370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4"/>
          <p:cNvSpPr>
            <a:spLocks noGrp="1" noChangeArrowheads="1"/>
          </p:cNvSpPr>
          <p:nvPr>
            <p:ph type="title"/>
          </p:nvPr>
        </p:nvSpPr>
        <p:spPr>
          <a:xfrm>
            <a:off x="466342" y="472437"/>
            <a:ext cx="11274553" cy="792167"/>
          </a:xfrm>
        </p:spPr>
        <p:txBody>
          <a:bodyPr vert="horz" lIns="0" tIns="0" rIns="0" bIns="0" rtlCol="0" anchor="t">
            <a:normAutofit/>
          </a:bodyPr>
          <a:lstStyle/>
          <a:p>
            <a:r>
              <a:rPr lang="en-US" altLang="en-US" dirty="0"/>
              <a:t>Physical and financial realities: conversation starter</a:t>
            </a:r>
          </a:p>
        </p:txBody>
      </p:sp>
      <p:sp>
        <p:nvSpPr>
          <p:cNvPr id="52" name="Rectangle 51">
            <a:extLst>
              <a:ext uri="{FF2B5EF4-FFF2-40B4-BE49-F238E27FC236}">
                <a16:creationId xmlns:a16="http://schemas.microsoft.com/office/drawing/2014/main" id="{ACF14087-5DAC-849E-D19F-106FB5739EEF}"/>
              </a:ext>
            </a:extLst>
          </p:cNvPr>
          <p:cNvSpPr/>
          <p:nvPr/>
        </p:nvSpPr>
        <p:spPr>
          <a:xfrm>
            <a:off x="466342" y="1246790"/>
            <a:ext cx="6696457" cy="4667053"/>
          </a:xfrm>
          <a:prstGeom prst="rect">
            <a:avLst/>
          </a:prstGeom>
          <a:solidFill>
            <a:srgbClr val="D77D2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74320" tIns="0" rIns="457200" bIns="0" numCol="1" spcCol="0" rtlCol="0" fromWordArt="0" anchor="ctr" anchorCtr="0" forceAA="0" compatLnSpc="1">
            <a:prstTxWarp prst="textNoShape">
              <a:avLst/>
            </a:prstTxWarp>
            <a:noAutofit/>
          </a:bodyPr>
          <a:lstStyle/>
          <a:p>
            <a:pPr>
              <a:lnSpc>
                <a:spcPct val="107000"/>
              </a:lnSpc>
              <a:spcAft>
                <a:spcPts val="800"/>
              </a:spcAft>
              <a:defRPr/>
            </a:pPr>
            <a:r>
              <a:rPr lang="en-CA" sz="2000" b="1" i="1" spc="10" dirty="0">
                <a:latin typeface="Arial" panose="020B0604020202020204" pitchFamily="34" charset="0"/>
                <a:cs typeface="Arial" panose="020B0604020202020204" pitchFamily="34" charset="0"/>
              </a:rPr>
              <a:t>“Mom, </a:t>
            </a:r>
          </a:p>
          <a:p>
            <a:pPr>
              <a:lnSpc>
                <a:spcPct val="107000"/>
              </a:lnSpc>
              <a:spcAft>
                <a:spcPts val="800"/>
              </a:spcAft>
            </a:pPr>
            <a:r>
              <a:rPr lang="en-CA" sz="2000" b="1" i="1" dirty="0">
                <a:latin typeface="Arial" panose="020B0604020202020204" pitchFamily="34" charset="0"/>
                <a:ea typeface="Calibri" panose="020F0502020204030204" pitchFamily="34" charset="0"/>
                <a:cs typeface="Arial" panose="020B0604020202020204" pitchFamily="34" charset="0"/>
              </a:rPr>
              <a:t>After our last conversation, I (we) did some research on available options and </a:t>
            </a:r>
            <a:r>
              <a:rPr lang="en-CA" sz="2000" b="1" i="1" dirty="0">
                <a:latin typeface="Arial" panose="020B0604020202020204" pitchFamily="34" charset="0"/>
                <a:cs typeface="Arial" panose="020B0604020202020204" pitchFamily="34" charset="0"/>
              </a:rPr>
              <a:t>their</a:t>
            </a:r>
            <a:r>
              <a:rPr lang="en-CA" sz="2000" b="1" i="1" dirty="0">
                <a:latin typeface="Arial" panose="020B0604020202020204" pitchFamily="34" charset="0"/>
                <a:ea typeface="Calibri" panose="020F0502020204030204" pitchFamily="34" charset="0"/>
                <a:cs typeface="Arial" panose="020B0604020202020204" pitchFamily="34" charset="0"/>
              </a:rPr>
              <a:t> costs.</a:t>
            </a:r>
            <a:br>
              <a:rPr lang="en-CA" sz="2000" b="1" i="1" dirty="0">
                <a:latin typeface="Arial" panose="020B0604020202020204" pitchFamily="34" charset="0"/>
                <a:ea typeface="Calibri" panose="020F0502020204030204" pitchFamily="34" charset="0"/>
                <a:cs typeface="Arial" panose="020B0604020202020204" pitchFamily="34" charset="0"/>
              </a:rPr>
            </a:br>
            <a:r>
              <a:rPr lang="en-CA" sz="2000" b="1" i="1" dirty="0">
                <a:latin typeface="Arial" panose="020B0604020202020204" pitchFamily="34" charset="0"/>
                <a:ea typeface="Calibri" panose="020F0502020204030204" pitchFamily="34" charset="0"/>
                <a:cs typeface="Arial" panose="020B0604020202020204" pitchFamily="34" charset="0"/>
              </a:rPr>
              <a:t>I (we) would like to share these with you so that you can start to think about what might work best for you. Even if we never need to take advantage of any of these services or communities, it will give me(us) peace of mind</a:t>
            </a:r>
            <a:br>
              <a:rPr lang="en-CA" sz="2000" b="1" i="1" dirty="0">
                <a:latin typeface="Arial" panose="020B0604020202020204" pitchFamily="34" charset="0"/>
                <a:ea typeface="Calibri" panose="020F0502020204030204" pitchFamily="34" charset="0"/>
                <a:cs typeface="Arial" panose="020B0604020202020204" pitchFamily="34" charset="0"/>
              </a:rPr>
            </a:br>
            <a:r>
              <a:rPr lang="en-CA" sz="2000" b="1" i="1" dirty="0">
                <a:latin typeface="Arial" panose="020B0604020202020204" pitchFamily="34" charset="0"/>
                <a:ea typeface="Calibri" panose="020F0502020204030204" pitchFamily="34" charset="0"/>
                <a:cs typeface="Arial" panose="020B0604020202020204" pitchFamily="34" charset="0"/>
              </a:rPr>
              <a:t>to know that I (we) are prepared and that I (we) know what your wishes are.”</a:t>
            </a:r>
            <a:endParaRPr lang="en-US" sz="2000" b="1" i="1"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smiling senior and their adult child using a tablet.">
            <a:extLst>
              <a:ext uri="{FF2B5EF4-FFF2-40B4-BE49-F238E27FC236}">
                <a16:creationId xmlns:a16="http://schemas.microsoft.com/office/drawing/2014/main" id="{FB45C65F-26B7-1E8B-FAAE-B0CE5ABF61C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7158383" y="1246789"/>
            <a:ext cx="5030442" cy="4667052"/>
          </a:xfrm>
          <a:prstGeom prst="rect">
            <a:avLst/>
          </a:prstGeom>
        </p:spPr>
      </p:pic>
      <p:sp>
        <p:nvSpPr>
          <p:cNvPr id="2" name="Slide Number Placeholder 1">
            <a:extLst>
              <a:ext uri="{FF2B5EF4-FFF2-40B4-BE49-F238E27FC236}">
                <a16:creationId xmlns:a16="http://schemas.microsoft.com/office/drawing/2014/main" id="{89D4732D-FB57-CB4D-DCED-76FDA2ED7282}"/>
              </a:ext>
              <a:ext uri="{C183D7F6-B498-43B3-948B-1728B52AA6E4}">
                <adec:decorative xmlns:adec="http://schemas.microsoft.com/office/drawing/2017/decorative" val="1"/>
              </a:ext>
            </a:extLst>
          </p:cNvPr>
          <p:cNvSpPr>
            <a:spLocks noGrp="1"/>
          </p:cNvSpPr>
          <p:nvPr>
            <p:ph type="sldNum" sz="quarter" idx="4"/>
          </p:nvPr>
        </p:nvSpPr>
        <p:spPr>
          <a:xfrm>
            <a:off x="11449993" y="6337639"/>
            <a:ext cx="283219" cy="175694"/>
          </a:xfrm>
        </p:spPr>
        <p:txBody>
          <a:bodyPr/>
          <a:lstStyle/>
          <a:p>
            <a:fld id="{BB333B34-C87C-402E-ABB0-13B7C9DEBBC4}" type="slidenum">
              <a:rPr lang="en-US" smtClean="0"/>
              <a:pPr/>
              <a:t>9</a:t>
            </a:fld>
            <a:endParaRPr lang="en-US" dirty="0"/>
          </a:p>
        </p:txBody>
      </p:sp>
    </p:spTree>
    <p:extLst>
      <p:ext uri="{BB962C8B-B14F-4D97-AF65-F5344CB8AC3E}">
        <p14:creationId xmlns:p14="http://schemas.microsoft.com/office/powerpoint/2010/main" val="379217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2"/>
  <p:tag name="ARTICULATE_PROJECT_OPEN" val="0"/>
  <p:tag name="ARTICULATE_DESIGN_ID_JOHN HANCOCK LAYOUTS" val="BIIhvodD"/>
  <p:tag name="ARTICULATE_DESIGN_ID_1_JOHN HANCOCK LAYOUTS" val="4VWv4Uu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COUNT" val="2"/>
  <p:tag name="SN" val="HIDDEN"/>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2.xml><?xml version="1.0" encoding="utf-8"?>
<a:theme xmlns:a="http://schemas.openxmlformats.org/drawingml/2006/main" name="1_John Hancock layouts">
  <a:themeElements>
    <a:clrScheme name="Manulife JH 2019">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0000C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33363" indent="-233363" algn="l">
          <a:spcBef>
            <a:spcPts val="600"/>
          </a:spcBef>
          <a:buFont typeface="Arial" panose="020B0604020202020204" pitchFamily="34" charset="0"/>
          <a:buChar char="•"/>
          <a:defRPr dirty="0" err="1" smtClean="0"/>
        </a:defPPr>
      </a:lstStyle>
    </a:txDef>
  </a:objectDefaults>
  <a:extraClrSchemeLst/>
  <a:extLst>
    <a:ext uri="{05A4C25C-085E-4340-85A3-A5531E510DB2}">
      <thm15:themeFamily xmlns:thm15="http://schemas.microsoft.com/office/thememl/2012/main" name="1026722 - Corporate PPT Template_16x9_MP 1026722 E_0818_v14" id="{3527DC7A-8C8D-4E9E-9B6E-A1046016BC1D}" vid="{5393119F-6D4A-4296-9D2C-28F94A85A1E8}"/>
    </a:ext>
  </a:extLst>
</a:theme>
</file>

<file path=ppt/theme/theme3.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ppt/theme/theme4.xml><?xml version="1.0" encoding="utf-8"?>
<a:theme xmlns:a="http://schemas.openxmlformats.org/drawingml/2006/main" name="Office Theme">
  <a:themeElements>
    <a:clrScheme name="New Brand Final">
      <a:dk1>
        <a:sysClr val="windowText" lastClr="000000"/>
      </a:dk1>
      <a:lt1>
        <a:sysClr val="window" lastClr="FFFFFF"/>
      </a:lt1>
      <a:dk2>
        <a:srgbClr val="282B3E"/>
      </a:dk2>
      <a:lt2>
        <a:srgbClr val="8E90A2"/>
      </a:lt2>
      <a:accent1>
        <a:srgbClr val="00A758"/>
      </a:accent1>
      <a:accent2>
        <a:srgbClr val="0000C1"/>
      </a:accent2>
      <a:accent3>
        <a:srgbClr val="FF7769"/>
      </a:accent3>
      <a:accent4>
        <a:srgbClr val="361558"/>
      </a:accent4>
      <a:accent5>
        <a:srgbClr val="F49600"/>
      </a:accent5>
      <a:accent6>
        <a:srgbClr val="05B2A7"/>
      </a:accent6>
      <a:hlink>
        <a:srgbClr val="0000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182CE6A9D8804D97E5BC1E6876666E" ma:contentTypeVersion="17" ma:contentTypeDescription="Create a new document." ma:contentTypeScope="" ma:versionID="6e01c80a3cb525b3c44c1f6b8542fe82">
  <xsd:schema xmlns:xsd="http://www.w3.org/2001/XMLSchema" xmlns:xs="http://www.w3.org/2001/XMLSchema" xmlns:p="http://schemas.microsoft.com/office/2006/metadata/properties" xmlns:ns2="6add9a28-6956-412b-b277-d11e8307a710" xmlns:ns3="77b4f4c4-2685-4772-9cb7-c9ef513f8aaf" xmlns:ns4="c12886e0-e552-4999-964a-a6c2f4ccb2b1" targetNamespace="http://schemas.microsoft.com/office/2006/metadata/properties" ma:root="true" ma:fieldsID="5f5cbce40a92662f1d47d38c9918370e" ns2:_="" ns3:_="" ns4:_="">
    <xsd:import namespace="6add9a28-6956-412b-b277-d11e8307a710"/>
    <xsd:import namespace="77b4f4c4-2685-4772-9cb7-c9ef513f8aaf"/>
    <xsd:import namespace="c12886e0-e552-4999-964a-a6c2f4ccb2b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dd9a28-6956-412b-b277-d11e8307a7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c039845-d277-466e-a9af-ee1ca770c93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b4f4c4-2685-4772-9cb7-c9ef513f8a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886e0-e552-4999-964a-a6c2f4ccb2b1"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d3eeaf-0a47-4af8-97fa-91e8991e3737}" ma:internalName="TaxCatchAll" ma:showField="CatchAllData" ma:web="77b4f4c4-2685-4772-9cb7-c9ef513f8a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12886e0-e552-4999-964a-a6c2f4ccb2b1" xsi:nil="true"/>
    <lcf76f155ced4ddcb4097134ff3c332f xmlns="6add9a28-6956-412b-b277-d11e8307a71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A40F39B-132B-4FF0-AA19-D770F8D2DD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dd9a28-6956-412b-b277-d11e8307a710"/>
    <ds:schemaRef ds:uri="77b4f4c4-2685-4772-9cb7-c9ef513f8aaf"/>
    <ds:schemaRef ds:uri="c12886e0-e552-4999-964a-a6c2f4ccb2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AE26A2-4607-4614-B094-A8D8549BB24D}">
  <ds:schemaRefs>
    <ds:schemaRef ds:uri="http://schemas.microsoft.com/sharepoint/v3/contenttype/forms"/>
  </ds:schemaRefs>
</ds:datastoreItem>
</file>

<file path=customXml/itemProps3.xml><?xml version="1.0" encoding="utf-8"?>
<ds:datastoreItem xmlns:ds="http://schemas.openxmlformats.org/officeDocument/2006/customXml" ds:itemID="{39EFCE9E-5821-4BE4-944B-FE276710BE20}">
  <ds:schemaRefs>
    <ds:schemaRef ds:uri="http://purl.org/dc/terms/"/>
    <ds:schemaRef ds:uri="http://www.w3.org/XML/1998/namespace"/>
    <ds:schemaRef ds:uri="http://purl.org/dc/elements/1.1/"/>
    <ds:schemaRef ds:uri="6add9a28-6956-412b-b277-d11e8307a710"/>
    <ds:schemaRef ds:uri="http://schemas.microsoft.com/office/2006/documentManagement/types"/>
    <ds:schemaRef ds:uri="http://schemas.openxmlformats.org/package/2006/metadata/core-properties"/>
    <ds:schemaRef ds:uri="http://schemas.microsoft.com/office/infopath/2007/PartnerControls"/>
    <ds:schemaRef ds:uri="c12886e0-e552-4999-964a-a6c2f4ccb2b1"/>
    <ds:schemaRef ds:uri="77b4f4c4-2685-4772-9cb7-c9ef513f8aaf"/>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843</TotalTime>
  <Words>6660</Words>
  <Application>Microsoft Office PowerPoint</Application>
  <PresentationFormat>Custom</PresentationFormat>
  <Paragraphs>337</Paragraphs>
  <Slides>22</Slides>
  <Notes>22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Arial Unicode MS</vt:lpstr>
      <vt:lpstr>Calibri</vt:lpstr>
      <vt:lpstr>Calibri Bold</vt:lpstr>
      <vt:lpstr>Helvetica</vt:lpstr>
      <vt:lpstr>Tahoma</vt:lpstr>
      <vt:lpstr>Times New Roman</vt:lpstr>
      <vt:lpstr>Wingdings</vt:lpstr>
      <vt:lpstr>John Hancock layouts</vt:lpstr>
      <vt:lpstr>1_John Hancock layouts</vt:lpstr>
      <vt:lpstr>Caring for an aging parent</vt:lpstr>
      <vt:lpstr>Case study: Caring for an aging parent </vt:lpstr>
      <vt:lpstr>Plan ahead: The vision</vt:lpstr>
      <vt:lpstr>The vision: Conversation starter</vt:lpstr>
      <vt:lpstr>Plan ahead: The physical realities</vt:lpstr>
      <vt:lpstr>Plan ahead: The physical realities</vt:lpstr>
      <vt:lpstr>Plan ahead: The financial realities</vt:lpstr>
      <vt:lpstr>Physical and financial realities: conversation starter</vt:lpstr>
      <vt:lpstr>Physical and financial realities: conversation starter</vt:lpstr>
      <vt:lpstr>Family caregiving</vt:lpstr>
      <vt:lpstr>Family caregiving:  the financial cost</vt:lpstr>
      <vt:lpstr>Long-term care insurance</vt:lpstr>
      <vt:lpstr>Legal checklist for aging parents (or you)</vt:lpstr>
      <vt:lpstr>Legal checklist for aging parents (or you)</vt:lpstr>
      <vt:lpstr>Conversation starter: Legal checklist for aging parents</vt:lpstr>
      <vt:lpstr>Parenting your parents</vt:lpstr>
      <vt:lpstr>Longevity planning worksheet/checklist </vt:lpstr>
      <vt:lpstr>Case studies</vt:lpstr>
      <vt:lpstr>Worksheets and checklists</vt:lpstr>
      <vt:lpstr>Thank you</vt:lpstr>
      <vt:lpstr>More information</vt:lpstr>
      <vt:lpstr>22</vt:lpstr>
    </vt:vector>
  </TitlesOfParts>
  <Company>John Hancock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 Summer Regional 2019</dc:title>
  <dc:creator>Kelly</dc:creator>
  <cp:lastModifiedBy>Kathleen Burke Kelly</cp:lastModifiedBy>
  <cp:revision>53</cp:revision>
  <cp:lastPrinted>2024-03-05T21:26:07Z</cp:lastPrinted>
  <dcterms:created xsi:type="dcterms:W3CDTF">2015-03-19T18:06:20Z</dcterms:created>
  <dcterms:modified xsi:type="dcterms:W3CDTF">2025-03-24T12:45:11Z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d5db4b-78fb-42ac-8616-2bbd1a698c72_Enabled">
    <vt:lpwstr>true</vt:lpwstr>
  </property>
  <property fmtid="{D5CDD505-2E9C-101B-9397-08002B2CF9AE}" pid="3" name="MSIP_Label_0dd5db4b-78fb-42ac-8616-2bbd1a698c72_SetDate">
    <vt:lpwstr>2023-01-09T15:21:51Z</vt:lpwstr>
  </property>
  <property fmtid="{D5CDD505-2E9C-101B-9397-08002B2CF9AE}" pid="4" name="MSIP_Label_0dd5db4b-78fb-42ac-8616-2bbd1a698c72_Method">
    <vt:lpwstr>Privileged</vt:lpwstr>
  </property>
  <property fmtid="{D5CDD505-2E9C-101B-9397-08002B2CF9AE}" pid="5" name="MSIP_Label_0dd5db4b-78fb-42ac-8616-2bbd1a698c72_Name">
    <vt:lpwstr>EXTERNAL</vt:lpwstr>
  </property>
  <property fmtid="{D5CDD505-2E9C-101B-9397-08002B2CF9AE}" pid="6" name="MSIP_Label_0dd5db4b-78fb-42ac-8616-2bbd1a698c72_SiteId">
    <vt:lpwstr>5d3e2773-e07f-4432-a630-1a0f68a28a05</vt:lpwstr>
  </property>
  <property fmtid="{D5CDD505-2E9C-101B-9397-08002B2CF9AE}" pid="7" name="MSIP_Label_0dd5db4b-78fb-42ac-8616-2bbd1a698c72_ActionId">
    <vt:lpwstr>74bad36d-4bbc-404a-9b77-4dd00b418ec3</vt:lpwstr>
  </property>
  <property fmtid="{D5CDD505-2E9C-101B-9397-08002B2CF9AE}" pid="8" name="MSIP_Label_0dd5db4b-78fb-42ac-8616-2bbd1a698c72_ContentBits">
    <vt:lpwstr>0</vt:lpwstr>
  </property>
  <property fmtid="{D5CDD505-2E9C-101B-9397-08002B2CF9AE}" pid="9" name="ContentTypeId">
    <vt:lpwstr>0x01010093182CE6A9D8804D97E5BC1E6876666E</vt:lpwstr>
  </property>
  <property fmtid="{D5CDD505-2E9C-101B-9397-08002B2CF9AE}" pid="10" name="MediaServiceImageTags">
    <vt:lpwstr/>
  </property>
  <property fmtid="{D5CDD505-2E9C-101B-9397-08002B2CF9AE}" pid="11" name="ArticulateGUID">
    <vt:lpwstr>95E7628E-5017-4EAA-A596-59D3D73F9B20</vt:lpwstr>
  </property>
  <property fmtid="{D5CDD505-2E9C-101B-9397-08002B2CF9AE}" pid="12" name="ArticulatePath">
    <vt:lpwstr>https://mfc.sharepoint.com/sites/PracticeManagement/Practice Management Document Library/Enhancing the client experience/Women, Wealth, and Wisdom/Final presentations/WWW-Presentation-INVESTOR-JHIM-0123 16x9</vt:lpwstr>
  </property>
</Properties>
</file>